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326" r:id="rId3"/>
    <p:sldId id="327" r:id="rId4"/>
    <p:sldId id="328" r:id="rId5"/>
    <p:sldId id="329" r:id="rId6"/>
    <p:sldId id="330" r:id="rId7"/>
    <p:sldId id="331" r:id="rId8"/>
    <p:sldId id="332" r:id="rId9"/>
    <p:sldId id="333" r:id="rId10"/>
    <p:sldId id="334" r:id="rId11"/>
    <p:sldId id="335" r:id="rId12"/>
    <p:sldId id="336" r:id="rId13"/>
    <p:sldId id="337" r:id="rId14"/>
    <p:sldId id="338" r:id="rId15"/>
    <p:sldId id="339" r:id="rId1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6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016" autoAdjust="0"/>
    <p:restoredTop sz="94660"/>
  </p:normalViewPr>
  <p:slideViewPr>
    <p:cSldViewPr snapToGrid="0" snapToObjects="1">
      <p:cViewPr varScale="1">
        <p:scale>
          <a:sx n="84" d="100"/>
          <a:sy n="84" d="100"/>
        </p:scale>
        <p:origin x="1502" y="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4" d="100"/>
          <a:sy n="64" d="100"/>
        </p:scale>
        <p:origin x="3101"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E7293B7-0310-49EF-AAFC-D3F9AA061BD5}" type="datetimeFigureOut">
              <a:rPr lang="en-US" smtClean="0"/>
              <a:t>6/8/2015</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08F7883-B26F-4623-8687-6D4CF471C73A}" type="slidenum">
              <a:rPr lang="en-US" smtClean="0"/>
              <a:t>‹#›</a:t>
            </a:fld>
            <a:endParaRPr lang="en-US"/>
          </a:p>
        </p:txBody>
      </p:sp>
    </p:spTree>
    <p:extLst>
      <p:ext uri="{BB962C8B-B14F-4D97-AF65-F5344CB8AC3E}">
        <p14:creationId xmlns:p14="http://schemas.microsoft.com/office/powerpoint/2010/main" val="1892189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8F7883-B26F-4623-8687-6D4CF471C73A}" type="slidenum">
              <a:rPr lang="en-US" smtClean="0"/>
              <a:t>1</a:t>
            </a:fld>
            <a:endParaRPr lang="en-US"/>
          </a:p>
        </p:txBody>
      </p:sp>
    </p:spTree>
    <p:extLst>
      <p:ext uri="{BB962C8B-B14F-4D97-AF65-F5344CB8AC3E}">
        <p14:creationId xmlns:p14="http://schemas.microsoft.com/office/powerpoint/2010/main" val="1508941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defRPr/>
            </a:pPr>
            <a:r>
              <a:rPr lang="en-US" altLang="en-US" b="1" dirty="0" smtClean="0"/>
              <a:t>Section 5 </a:t>
            </a:r>
            <a:r>
              <a:rPr lang="en-US" altLang="en-US" dirty="0" smtClean="0"/>
              <a:t>allows the referring jurisdiction to record a summary of the treatment that patient is </a:t>
            </a:r>
            <a:r>
              <a:rPr lang="en-US" altLang="en-US" u="sng" dirty="0" smtClean="0"/>
              <a:t>currently</a:t>
            </a:r>
            <a:r>
              <a:rPr lang="en-US" altLang="en-US" dirty="0" smtClean="0"/>
              <a:t> receiving. Again, the information recorded in this section should only reflect what the patient is receiving at the time they are being transferred. If they are on the continuation phase of treatment you would only record the isoniazid and rifampin. The rest of the treatment history is going to be attached as a MAR or DOT log.</a:t>
            </a:r>
          </a:p>
          <a:p>
            <a:pPr eaLnBrk="1" hangingPunct="1">
              <a:defRPr/>
            </a:pPr>
            <a:endParaRPr lang="en-US" altLang="en-US" dirty="0" smtClean="0"/>
          </a:p>
          <a:p>
            <a:pPr eaLnBrk="1" hangingPunct="1">
              <a:defRPr/>
            </a:pPr>
            <a:r>
              <a:rPr lang="en-US" altLang="en-US" dirty="0" smtClean="0"/>
              <a:t>The first drop-down field, “Current Treatment Summary,” indicates if the treatment is for TB disease, TB infection, or window prophylaxis. Then the current drugs that the patient is on are entered into the “Drug” fields. Notice that the first four “Drug” fields have drop-downs lists that contain all of the drug options currently available for reporting on the RVCT. The bottom two “Drug” fields are text fields so that you can record any other non-traditional TB medications the patient might be receiving. Once the drug is selected, record the dosage and indicate how the medication is being administered: by directly observed therapy (DOT) or by self-administered therapy (SAT). </a:t>
            </a:r>
          </a:p>
          <a:p>
            <a:pPr eaLnBrk="1" hangingPunct="1">
              <a:defRPr/>
            </a:pPr>
            <a:endParaRPr lang="en-US" altLang="en-US" dirty="0" smtClean="0"/>
          </a:p>
          <a:p>
            <a:pPr eaLnBrk="1" hangingPunct="1">
              <a:defRPr/>
            </a:pPr>
            <a:r>
              <a:rPr lang="en-US" altLang="en-US" dirty="0" smtClean="0"/>
              <a:t>Then indicate the estimated date of completion, record the last DOT dose administered before the patient moves, and indicate how many (if any) doses are given for travel.</a:t>
            </a:r>
          </a:p>
          <a:p>
            <a:pPr eaLnBrk="1" hangingPunct="1">
              <a:defRPr/>
            </a:pPr>
            <a:endParaRPr lang="en-US" altLang="en-US" dirty="0" smtClean="0"/>
          </a:p>
          <a:p>
            <a:pPr eaLnBrk="1" hangingPunct="1">
              <a:defRPr/>
            </a:pPr>
            <a:r>
              <a:rPr lang="en-US" altLang="en-US" dirty="0" smtClean="0"/>
              <a:t>You may also indicate if a prescription for TB medication was given to the patient, and if the patient has been experiencing any side effects or adherence issues which should be detailed in an attachment.</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372" indent="-302066">
              <a:spcBef>
                <a:spcPct val="30000"/>
              </a:spcBef>
              <a:defRPr sz="1300">
                <a:solidFill>
                  <a:schemeClr val="tx1"/>
                </a:solidFill>
                <a:latin typeface="Calibri" panose="020F0502020204030204" pitchFamily="34" charset="0"/>
              </a:defRPr>
            </a:lvl2pPr>
            <a:lvl3pPr marL="1208265" indent="-241653">
              <a:spcBef>
                <a:spcPct val="30000"/>
              </a:spcBef>
              <a:defRPr sz="13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B0180A3-B60F-4F2F-B371-29B5926E6223}" type="slidenum">
              <a:rPr lang="en-US" altLang="en-US">
                <a:latin typeface="Arial" panose="020B0604020202020204" pitchFamily="34" charset="0"/>
              </a:rPr>
              <a:pPr>
                <a:spcBef>
                  <a:spcPct val="0"/>
                </a:spcBef>
              </a:pPr>
              <a:t>10</a:t>
            </a:fld>
            <a:endParaRPr lang="en-US" altLang="en-US">
              <a:latin typeface="Arial" panose="020B0604020202020204" pitchFamily="34" charset="0"/>
            </a:endParaRPr>
          </a:p>
        </p:txBody>
      </p:sp>
    </p:spTree>
    <p:extLst>
      <p:ext uri="{BB962C8B-B14F-4D97-AF65-F5344CB8AC3E}">
        <p14:creationId xmlns:p14="http://schemas.microsoft.com/office/powerpoint/2010/main" val="905718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smtClean="0"/>
              <a:t>IJN Follow-up Form:</a:t>
            </a:r>
            <a:r>
              <a:rPr lang="en-US" altLang="en-US" smtClean="0"/>
              <a:t> The follow-up form is what the receiving jurisdiction uses to communicate any follow-up that has occurred back to the referring jurisdiction. </a:t>
            </a:r>
          </a:p>
          <a:p>
            <a:pPr eaLnBrk="1" hangingPunct="1"/>
            <a:r>
              <a:rPr lang="en-US" altLang="en-US" smtClean="0"/>
              <a:t>When sending the follow-up form indicate if this is a 7 day follow-up, 30 day follow-up, final report, or “other”, the date the follow-up form is sent, and the type of patient the follow-up form is addressing.</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372" indent="-302066">
              <a:spcBef>
                <a:spcPct val="30000"/>
              </a:spcBef>
              <a:defRPr sz="1300">
                <a:solidFill>
                  <a:schemeClr val="tx1"/>
                </a:solidFill>
                <a:latin typeface="Calibri" panose="020F0502020204030204" pitchFamily="34" charset="0"/>
              </a:defRPr>
            </a:lvl2pPr>
            <a:lvl3pPr marL="1208265" indent="-241653">
              <a:spcBef>
                <a:spcPct val="30000"/>
              </a:spcBef>
              <a:defRPr sz="13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6761C27-A9D4-4A63-8689-50012878FC4F}" type="slidenum">
              <a:rPr lang="en-US" altLang="en-US">
                <a:latin typeface="Arial" panose="020B0604020202020204" pitchFamily="34" charset="0"/>
              </a:rPr>
              <a:pPr>
                <a:spcBef>
                  <a:spcPct val="0"/>
                </a:spcBef>
              </a:pPr>
              <a:t>11</a:t>
            </a:fld>
            <a:endParaRPr lang="en-US" altLang="en-US">
              <a:latin typeface="Arial" panose="020B0604020202020204" pitchFamily="34" charset="0"/>
            </a:endParaRPr>
          </a:p>
        </p:txBody>
      </p:sp>
    </p:spTree>
    <p:extLst>
      <p:ext uri="{BB962C8B-B14F-4D97-AF65-F5344CB8AC3E}">
        <p14:creationId xmlns:p14="http://schemas.microsoft.com/office/powerpoint/2010/main" val="4272329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The </a:t>
            </a:r>
            <a:r>
              <a:rPr lang="en-US" altLang="en-US" b="1" smtClean="0"/>
              <a:t>Referred Person’s Information</a:t>
            </a:r>
            <a:r>
              <a:rPr lang="en-US" altLang="en-US" smtClean="0"/>
              <a:t> is important in helping to link the follow-up form with the original transfer form. The referred person’s information should match what was on the original transfer form.</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372" indent="-302066">
              <a:spcBef>
                <a:spcPct val="30000"/>
              </a:spcBef>
              <a:defRPr sz="1300">
                <a:solidFill>
                  <a:schemeClr val="tx1"/>
                </a:solidFill>
                <a:latin typeface="Calibri" panose="020F0502020204030204" pitchFamily="34" charset="0"/>
              </a:defRPr>
            </a:lvl2pPr>
            <a:lvl3pPr marL="1208265" indent="-241653">
              <a:spcBef>
                <a:spcPct val="30000"/>
              </a:spcBef>
              <a:defRPr sz="13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7E71719-BD7B-482E-A861-0001ABCFBB3B}" type="slidenum">
              <a:rPr lang="en-US" altLang="en-US">
                <a:latin typeface="Arial" panose="020B0604020202020204" pitchFamily="34" charset="0"/>
              </a:rPr>
              <a:pPr>
                <a:spcBef>
                  <a:spcPct val="0"/>
                </a:spcBef>
              </a:pPr>
              <a:t>12</a:t>
            </a:fld>
            <a:endParaRPr lang="en-US" altLang="en-US">
              <a:latin typeface="Arial" panose="020B0604020202020204" pitchFamily="34" charset="0"/>
            </a:endParaRPr>
          </a:p>
        </p:txBody>
      </p:sp>
    </p:spTree>
    <p:extLst>
      <p:ext uri="{BB962C8B-B14F-4D97-AF65-F5344CB8AC3E}">
        <p14:creationId xmlns:p14="http://schemas.microsoft.com/office/powerpoint/2010/main" val="3602652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The </a:t>
            </a:r>
            <a:r>
              <a:rPr lang="en-US" altLang="en-US" b="1" smtClean="0"/>
              <a:t>Follow-Up Information </a:t>
            </a:r>
            <a:r>
              <a:rPr lang="en-US" altLang="en-US" smtClean="0"/>
              <a:t>section allows the receiving jurisdiction to indicate where it is in the evaluation process. Record if the evaluation has been initiated, completed, not done, or if the patient was referred out for evaluation. Record the evaluation outcome to date: whether a diagnosis has been made, is pending or unknown. If the patient was diagnosed as an active case, indicate who the counting jurisdiction will be to assure that case counting does not get missed. Indicate the treatment status of the patient. Attach copies of all applicable diagnostics.</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372" indent="-302066">
              <a:spcBef>
                <a:spcPct val="30000"/>
              </a:spcBef>
              <a:defRPr sz="1300">
                <a:solidFill>
                  <a:schemeClr val="tx1"/>
                </a:solidFill>
                <a:latin typeface="Calibri" panose="020F0502020204030204" pitchFamily="34" charset="0"/>
              </a:defRPr>
            </a:lvl2pPr>
            <a:lvl3pPr marL="1208265" indent="-241653">
              <a:spcBef>
                <a:spcPct val="30000"/>
              </a:spcBef>
              <a:defRPr sz="13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D053210D-7CE1-438D-B00D-66810B14073B}" type="slidenum">
              <a:rPr lang="en-US" altLang="en-US">
                <a:latin typeface="Arial" panose="020B0604020202020204" pitchFamily="34" charset="0"/>
              </a:rPr>
              <a:pPr>
                <a:spcBef>
                  <a:spcPct val="0"/>
                </a:spcBef>
              </a:pPr>
              <a:t>13</a:t>
            </a:fld>
            <a:endParaRPr lang="en-US" altLang="en-US">
              <a:latin typeface="Arial" panose="020B0604020202020204" pitchFamily="34" charset="0"/>
            </a:endParaRPr>
          </a:p>
        </p:txBody>
      </p:sp>
    </p:spTree>
    <p:extLst>
      <p:ext uri="{BB962C8B-B14F-4D97-AF65-F5344CB8AC3E}">
        <p14:creationId xmlns:p14="http://schemas.microsoft.com/office/powerpoint/2010/main" val="3488802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If all follow-up on the patient has been completed, then disposition the patient, indicating the date of disposition and the reason that the patient is dispositioned.</a:t>
            </a:r>
          </a:p>
          <a:p>
            <a:pPr eaLnBrk="1" hangingPunct="1"/>
            <a:r>
              <a:rPr lang="en-US" altLang="en-US" smtClean="0"/>
              <a:t>If the patient is dispositioned because he or she has moved, then indicate the patient’s new address and contact information and whether or not the new jurisdiction has been notified.</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372" indent="-302066">
              <a:spcBef>
                <a:spcPct val="30000"/>
              </a:spcBef>
              <a:defRPr sz="1300">
                <a:solidFill>
                  <a:schemeClr val="tx1"/>
                </a:solidFill>
                <a:latin typeface="Calibri" panose="020F0502020204030204" pitchFamily="34" charset="0"/>
              </a:defRPr>
            </a:lvl2pPr>
            <a:lvl3pPr marL="1208265" indent="-241653">
              <a:spcBef>
                <a:spcPct val="30000"/>
              </a:spcBef>
              <a:defRPr sz="13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3013F63-4EF2-43F6-8763-C1F3600AAAF7}" type="slidenum">
              <a:rPr lang="en-US" altLang="en-US">
                <a:latin typeface="Arial" panose="020B0604020202020204" pitchFamily="34" charset="0"/>
              </a:rPr>
              <a:pPr>
                <a:spcBef>
                  <a:spcPct val="0"/>
                </a:spcBef>
              </a:pPr>
              <a:t>14</a:t>
            </a:fld>
            <a:endParaRPr lang="en-US" altLang="en-US">
              <a:latin typeface="Arial" panose="020B0604020202020204" pitchFamily="34" charset="0"/>
            </a:endParaRPr>
          </a:p>
        </p:txBody>
      </p:sp>
    </p:spTree>
    <p:extLst>
      <p:ext uri="{BB962C8B-B14F-4D97-AF65-F5344CB8AC3E}">
        <p14:creationId xmlns:p14="http://schemas.microsoft.com/office/powerpoint/2010/main" val="3675357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concludes the introduction to the Interjurisdictional TB Notification Transfer and Follow-up Forms. The forms and instructions are housed on the NTCA/NTNC’s </a:t>
            </a:r>
            <a:r>
              <a:rPr lang="en-US" altLang="en-US" b="1" smtClean="0"/>
              <a:t>Interjurisdictional Transfers</a:t>
            </a:r>
          </a:p>
          <a:p>
            <a:r>
              <a:rPr lang="en-US" altLang="en-US" smtClean="0"/>
              <a:t>web page at the link listed on the screen. Please submit any questions or comments about the form to ntca@tbcontrollers.org.</a:t>
            </a:r>
          </a:p>
          <a:p>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EA5DF0C-200F-4095-893E-8807B3D3FE15}" type="slidenum">
              <a:rPr lang="en-US" altLang="en-US"/>
              <a:pPr/>
              <a:t>15</a:t>
            </a:fld>
            <a:endParaRPr lang="en-US" altLang="en-US"/>
          </a:p>
        </p:txBody>
      </p:sp>
    </p:spTree>
    <p:extLst>
      <p:ext uri="{BB962C8B-B14F-4D97-AF65-F5344CB8AC3E}">
        <p14:creationId xmlns:p14="http://schemas.microsoft.com/office/powerpoint/2010/main" val="1046404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It may be helpful to have the electronic version of the forms available as you move through this presentation. The forms can be found on the National TB Controller’s Website at www.tbcontrollers.org/resources/interjurisdictional-transfers</a:t>
            </a:r>
          </a:p>
          <a:p>
            <a:endParaRPr lang="en-US" altLang="en-US" dirty="0" smtClean="0"/>
          </a:p>
          <a:p>
            <a:r>
              <a:rPr lang="en-US" altLang="en-US" dirty="0" smtClean="0"/>
              <a:t> </a:t>
            </a:r>
          </a:p>
          <a:p>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42F9FEA-9C19-456A-B770-0EF73416A5CB}" type="slidenum">
              <a:rPr lang="en-US" altLang="en-US"/>
              <a:pPr/>
              <a:t>2</a:t>
            </a:fld>
            <a:endParaRPr lang="en-US" altLang="en-US"/>
          </a:p>
        </p:txBody>
      </p:sp>
    </p:spTree>
    <p:extLst>
      <p:ext uri="{BB962C8B-B14F-4D97-AF65-F5344CB8AC3E}">
        <p14:creationId xmlns:p14="http://schemas.microsoft.com/office/powerpoint/2010/main" val="3161213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first section of the transfer form contains information regarding the specifics of the referral. It allows you to choose from four referral types including active or suspect TB, TB contact, Class A/B, and TB infection. Depending on the referral type you choose, the form guides you to the applicable section of the transfer form that should be completed.  </a:t>
            </a:r>
          </a:p>
          <a:p>
            <a:pPr eaLnBrk="1" hangingPunct="1">
              <a:spcBef>
                <a:spcPct val="0"/>
              </a:spcBef>
            </a:pPr>
            <a:r>
              <a:rPr lang="en-US" altLang="en-US" smtClean="0"/>
              <a:t>The date of expected arrival is also captured in this first section of the transfer form so that the receiving jurisdiction can find the date easily.</a:t>
            </a:r>
          </a:p>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372" indent="-302066">
              <a:spcBef>
                <a:spcPct val="30000"/>
              </a:spcBef>
              <a:defRPr sz="1300">
                <a:solidFill>
                  <a:schemeClr val="tx1"/>
                </a:solidFill>
                <a:latin typeface="Calibri" panose="020F0502020204030204" pitchFamily="34" charset="0"/>
              </a:defRPr>
            </a:lvl2pPr>
            <a:lvl3pPr marL="1208265" indent="-241653">
              <a:spcBef>
                <a:spcPct val="30000"/>
              </a:spcBef>
              <a:defRPr sz="13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0639B32-29C8-45F5-AC55-A3B030C1C82D}" type="slidenum">
              <a:rPr lang="en-US" altLang="en-US">
                <a:latin typeface="Arial" panose="020B0604020202020204" pitchFamily="34" charset="0"/>
              </a:rPr>
              <a:pPr>
                <a:spcBef>
                  <a:spcPct val="0"/>
                </a:spcBef>
              </a:pPr>
              <a:t>3</a:t>
            </a:fld>
            <a:endParaRPr lang="en-US" altLang="en-US">
              <a:latin typeface="Arial" panose="020B0604020202020204" pitchFamily="34" charset="0"/>
            </a:endParaRPr>
          </a:p>
        </p:txBody>
      </p:sp>
    </p:spTree>
    <p:extLst>
      <p:ext uri="{BB962C8B-B14F-4D97-AF65-F5344CB8AC3E}">
        <p14:creationId xmlns:p14="http://schemas.microsoft.com/office/powerpoint/2010/main" val="970339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next section of the transfer form captures the information of the referring jurisdiction, the receiving jurisdiction, and follow-up notification instructions. The referring jurisdiction is the state, city, or territory that is referring the TB patient to another state, city, or territory.</a:t>
            </a:r>
          </a:p>
          <a:p>
            <a:pPr eaLnBrk="1" hangingPunct="1">
              <a:spcBef>
                <a:spcPct val="0"/>
              </a:spcBef>
            </a:pPr>
            <a:endParaRPr lang="en-US" altLang="en-US" smtClean="0"/>
          </a:p>
          <a:p>
            <a:pPr eaLnBrk="1" hangingPunct="1">
              <a:spcBef>
                <a:spcPct val="0"/>
              </a:spcBef>
            </a:pPr>
            <a:r>
              <a:rPr lang="en-US" altLang="en-US" smtClean="0"/>
              <a:t>It is important that the referring jurisdiction fill out</a:t>
            </a:r>
            <a:r>
              <a:rPr lang="en-US" altLang="en-US" b="1" smtClean="0"/>
              <a:t> </a:t>
            </a:r>
            <a:r>
              <a:rPr lang="en-US" altLang="en-US" smtClean="0"/>
              <a:t>its</a:t>
            </a:r>
            <a:r>
              <a:rPr lang="en-US" altLang="en-US" b="1" smtClean="0"/>
              <a:t> </a:t>
            </a:r>
            <a:r>
              <a:rPr lang="en-US" altLang="en-US" smtClean="0"/>
              <a:t>contact information completely. The referring jurisdiction should also identify whom the transfer form is being sent to and when it was sent. </a:t>
            </a:r>
          </a:p>
          <a:p>
            <a:pPr eaLnBrk="1" hangingPunct="1">
              <a:spcBef>
                <a:spcPct val="0"/>
              </a:spcBef>
            </a:pPr>
            <a:endParaRPr lang="en-US" altLang="en-US" smtClean="0"/>
          </a:p>
          <a:p>
            <a:pPr eaLnBrk="1" hangingPunct="1">
              <a:spcBef>
                <a:spcPct val="0"/>
              </a:spcBef>
            </a:pPr>
            <a:r>
              <a:rPr lang="en-US" altLang="en-US" smtClean="0"/>
              <a:t>The form also asks the referring jurisdiction to indicate whether the form was sent to the state, county, or “other”. Typically the transfer form is sent to the state and the state forwards the information to the county. The “Location” drop box aims to identify forms that were not sent to the state so that they can be forwarded appropriately, and it also allows the state to see if the form has already been sent to the county so that duplicate notification can be avoided.</a:t>
            </a:r>
          </a:p>
          <a:p>
            <a:pPr eaLnBrk="1" hangingPunct="1">
              <a:spcBef>
                <a:spcPct val="0"/>
              </a:spcBef>
            </a:pPr>
            <a:endParaRPr lang="en-US" altLang="en-US" smtClean="0"/>
          </a:p>
          <a:p>
            <a:pPr eaLnBrk="1" hangingPunct="1">
              <a:spcBef>
                <a:spcPct val="0"/>
              </a:spcBef>
            </a:pPr>
            <a:r>
              <a:rPr lang="en-US" altLang="en-US" smtClean="0"/>
              <a:t>The “Return Follow-up Form To” subsection allows the referring jurisdiction to provide instructions for the receiving jurisdiction regarding preferred follow-up notification. The “Follow Up Requested” drop down box allows the referring jurisdiction to request follow-up notification within 7 days, 30 days, a final report, or “other” with a dialogue box to the right to specify. </a:t>
            </a:r>
          </a:p>
          <a:p>
            <a:pPr eaLnBrk="1" hangingPunct="1">
              <a:spcBef>
                <a:spcPct val="0"/>
              </a:spcBef>
            </a:pPr>
            <a:endParaRPr lang="en-US" altLang="en-US" smtClean="0"/>
          </a:p>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372" indent="-302066">
              <a:spcBef>
                <a:spcPct val="30000"/>
              </a:spcBef>
              <a:defRPr sz="1300">
                <a:solidFill>
                  <a:schemeClr val="tx1"/>
                </a:solidFill>
                <a:latin typeface="Calibri" panose="020F0502020204030204" pitchFamily="34" charset="0"/>
              </a:defRPr>
            </a:lvl2pPr>
            <a:lvl3pPr marL="1208265" indent="-241653">
              <a:spcBef>
                <a:spcPct val="30000"/>
              </a:spcBef>
              <a:defRPr sz="13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0F7BA0C-35A6-4228-A857-E88B6E8AA439}" type="slidenum">
              <a:rPr lang="en-US" altLang="en-US">
                <a:latin typeface="Arial" panose="020B0604020202020204" pitchFamily="34" charset="0"/>
              </a:rPr>
              <a:pPr>
                <a:spcBef>
                  <a:spcPct val="0"/>
                </a:spcBef>
              </a:pPr>
              <a:t>4</a:t>
            </a:fld>
            <a:endParaRPr lang="en-US" altLang="en-US">
              <a:latin typeface="Arial" panose="020B0604020202020204" pitchFamily="34" charset="0"/>
            </a:endParaRPr>
          </a:p>
        </p:txBody>
      </p:sp>
    </p:spTree>
    <p:extLst>
      <p:ext uri="{BB962C8B-B14F-4D97-AF65-F5344CB8AC3E}">
        <p14:creationId xmlns:p14="http://schemas.microsoft.com/office/powerpoint/2010/main" val="963680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section collects information about an individual person being transferred. It collects basic demographic information in the same format as the Report of Verified Case of Tuberculosis (RVCT). For example, the options in the drop-down boxes for race/ethnicity and country of birth are the same options used to complete the RVCT. Notice that there is a field to enter the patient’s primary language and whether or not an interpreter is needed. If the interpreter is needed, then it is assumed that the language needed is the patient’s primary language.</a:t>
            </a:r>
          </a:p>
          <a:p>
            <a:endParaRPr lang="en-US" altLang="en-US" smtClean="0"/>
          </a:p>
          <a:p>
            <a:r>
              <a:rPr lang="en-US" altLang="en-US" smtClean="0"/>
              <a:t>It is imperative that the referring jurisdiction enter as much locating information as possible so that the receiving jurisdiction can locate the patient. In addition to the basic address, phone number, and email address information, there is also a place to record the name and contact information of an alternate contact, such as a spouse or roommate.</a:t>
            </a:r>
          </a:p>
          <a:p>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81F9C5-E909-496A-9B04-457923B6E50D}" type="slidenum">
              <a:rPr lang="en-US" altLang="en-US"/>
              <a:pPr/>
              <a:t>5</a:t>
            </a:fld>
            <a:endParaRPr lang="en-US" altLang="en-US"/>
          </a:p>
        </p:txBody>
      </p:sp>
    </p:spTree>
    <p:extLst>
      <p:ext uri="{BB962C8B-B14F-4D97-AF65-F5344CB8AC3E}">
        <p14:creationId xmlns:p14="http://schemas.microsoft.com/office/powerpoint/2010/main" val="4049161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defRPr/>
            </a:pPr>
            <a:r>
              <a:rPr lang="en-US" altLang="en-US" dirty="0" smtClean="0"/>
              <a:t>The second page of the transfer form collects information pertaining to the referred person’s </a:t>
            </a:r>
            <a:r>
              <a:rPr lang="en-US" altLang="en-US" u="sng" dirty="0" smtClean="0"/>
              <a:t>current</a:t>
            </a:r>
            <a:r>
              <a:rPr lang="en-US" altLang="en-US" dirty="0" smtClean="0"/>
              <a:t> TB status. Keep in mind this transfer form is not meant to be a duplicate of the RVCT or medical record, but is a quick overview of the patient. The RVCT form and medical information such as lab or imaging results should be sent as an attachment along with this form. </a:t>
            </a:r>
          </a:p>
          <a:p>
            <a:pPr eaLnBrk="1" hangingPunct="1">
              <a:defRPr/>
            </a:pPr>
            <a:r>
              <a:rPr lang="en-US" altLang="en-US" dirty="0" smtClean="0"/>
              <a:t>Throughout the following four sections, you’ll notice blue information icons. Clicking on these icons will take you to online resources that may help in filling out the form.</a:t>
            </a:r>
          </a:p>
          <a:p>
            <a:pPr eaLnBrk="1" hangingPunct="1">
              <a:defRPr/>
            </a:pPr>
            <a:endParaRPr lang="en-US" altLang="en-US" dirty="0" smtClean="0"/>
          </a:p>
          <a:p>
            <a:pPr eaLnBrk="1" hangingPunct="1">
              <a:defRPr/>
            </a:pPr>
            <a:r>
              <a:rPr lang="en-US" altLang="en-US" b="1" dirty="0" smtClean="0"/>
              <a:t>Section 1 </a:t>
            </a:r>
            <a:r>
              <a:rPr lang="en-US" altLang="en-US" dirty="0" smtClean="0"/>
              <a:t>applies to active or suspect TB disease. The referring jurisdiction should document the RVCT number if applicable, the site of disease as pulmonary, </a:t>
            </a:r>
            <a:r>
              <a:rPr lang="en-US" altLang="en-US" dirty="0" err="1" smtClean="0"/>
              <a:t>extrapulmonary</a:t>
            </a:r>
            <a:r>
              <a:rPr lang="en-US" altLang="en-US" dirty="0" smtClean="0"/>
              <a:t>, or both, and the treatment status. If treatment was started, then Section 5 will need to be completed. The form also includes drop-down fields for recording the most recent respiratory smear and culture results. It is important for the receiving jurisdiction to know if the referred person is a transmission risk at the time of arrival.</a:t>
            </a:r>
          </a:p>
          <a:p>
            <a:pPr eaLnBrk="1" hangingPunct="1">
              <a:defRPr/>
            </a:pPr>
            <a:endParaRPr lang="en-US" altLang="en-US" dirty="0" smtClean="0"/>
          </a:p>
          <a:p>
            <a:pPr eaLnBrk="1" hangingPunct="1">
              <a:defRPr/>
            </a:pPr>
            <a:r>
              <a:rPr lang="en-US" altLang="en-US" dirty="0" smtClean="0"/>
              <a:t>Additional diagnostic information should be sent as an attachment along with the transfer form. Notice the “DST/Mutation Analysis” drop-down field. While the results should be sent as an attachment, selecting a result in the drop-down allows the receiving jurisdiction to quickly determine if the patient has known drug resistance. Also note that “Submitted for Genotyping” has a drop-down field. This is due to the fact that genotyping results often are electronic notifications rather than a printable report that can be attached.</a:t>
            </a:r>
          </a:p>
          <a:p>
            <a:pPr eaLnBrk="1" hangingPunct="1">
              <a:spcBef>
                <a:spcPct val="0"/>
              </a:spcBef>
              <a:defRPr/>
            </a:pPr>
            <a:endParaRPr lang="en-US"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372" indent="-302066">
              <a:spcBef>
                <a:spcPct val="30000"/>
              </a:spcBef>
              <a:defRPr sz="1300">
                <a:solidFill>
                  <a:schemeClr val="tx1"/>
                </a:solidFill>
                <a:latin typeface="Calibri" panose="020F0502020204030204" pitchFamily="34" charset="0"/>
              </a:defRPr>
            </a:lvl2pPr>
            <a:lvl3pPr marL="1208265" indent="-241653">
              <a:spcBef>
                <a:spcPct val="30000"/>
              </a:spcBef>
              <a:defRPr sz="13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549F538-F3B7-469C-9AE4-B1E9CD8E0722}" type="slidenum">
              <a:rPr lang="en-US" altLang="en-US">
                <a:latin typeface="Arial" panose="020B0604020202020204" pitchFamily="34" charset="0"/>
              </a:rPr>
              <a:pPr>
                <a:spcBef>
                  <a:spcPct val="0"/>
                </a:spcBef>
              </a:pPr>
              <a:t>6</a:t>
            </a:fld>
            <a:endParaRPr lang="en-US" altLang="en-US">
              <a:latin typeface="Arial" panose="020B0604020202020204" pitchFamily="34" charset="0"/>
            </a:endParaRPr>
          </a:p>
        </p:txBody>
      </p:sp>
    </p:spTree>
    <p:extLst>
      <p:ext uri="{BB962C8B-B14F-4D97-AF65-F5344CB8AC3E}">
        <p14:creationId xmlns:p14="http://schemas.microsoft.com/office/powerpoint/2010/main" val="1043468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smtClean="0"/>
              <a:t>Section 2 </a:t>
            </a:r>
            <a:r>
              <a:rPr lang="en-US" altLang="en-US" smtClean="0"/>
              <a:t>is a place to record information about a contact being referred. “Date of Last Exposure” is important information to include so that the receiving jurisdiction knows if the patient will need two TB tests or just one. The options in the “Contact Priority” drop-down field are consistent with CDC’s recommendations (see the link in the information icon) to prioritize contacts as high, medium, and low. Some jurisdictions only have the resources to evaluate high-priority contacts.</a:t>
            </a:r>
          </a:p>
          <a:p>
            <a:pPr eaLnBrk="1" hangingPunct="1"/>
            <a:endParaRPr lang="en-US" altLang="en-US" smtClean="0"/>
          </a:p>
          <a:p>
            <a:pPr eaLnBrk="1" hangingPunct="1"/>
            <a:r>
              <a:rPr lang="en-US" altLang="en-US" smtClean="0"/>
              <a:t>The form gives the referring jurisdiction a place to record TB testing information. In the drop-down options, you can specify the type of test, if the person needs an initial TB test, or not applicable. For instance, maybe no initial test was completed because the contact was located 8-10 weeks after exposure; and, therefore, the contact’s testing results would be recorded in the 8-12 week post exposure field. </a:t>
            </a:r>
          </a:p>
          <a:p>
            <a:pPr eaLnBrk="1" hangingPunct="1"/>
            <a:endParaRPr lang="en-US" altLang="en-US" smtClean="0"/>
          </a:p>
          <a:p>
            <a:pPr eaLnBrk="1" hangingPunct="1"/>
            <a:r>
              <a:rPr lang="en-US" altLang="en-US" smtClean="0"/>
              <a:t>Notice that this form allows you to specify in the “Treatment Status” box if the person is on window prophylaxis or needs window prophylaxis.</a:t>
            </a:r>
          </a:p>
          <a:p>
            <a:pPr eaLnBrk="1" hangingPunct="1">
              <a:spcBef>
                <a:spcPct val="0"/>
              </a:spcBef>
            </a:pPr>
            <a:endParaRPr lang="en-US" altLang="en-US" smtClean="0"/>
          </a:p>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372" indent="-302066">
              <a:spcBef>
                <a:spcPct val="30000"/>
              </a:spcBef>
              <a:defRPr sz="1300">
                <a:solidFill>
                  <a:schemeClr val="tx1"/>
                </a:solidFill>
                <a:latin typeface="Calibri" panose="020F0502020204030204" pitchFamily="34" charset="0"/>
              </a:defRPr>
            </a:lvl2pPr>
            <a:lvl3pPr marL="1208265" indent="-241653">
              <a:spcBef>
                <a:spcPct val="30000"/>
              </a:spcBef>
              <a:defRPr sz="13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04FF562-1A33-4B73-B2D3-8AD25D3A5BEB}" type="slidenum">
              <a:rPr lang="en-US" altLang="en-US">
                <a:latin typeface="Arial" panose="020B0604020202020204" pitchFamily="34" charset="0"/>
              </a:rPr>
              <a:pPr>
                <a:spcBef>
                  <a:spcPct val="0"/>
                </a:spcBef>
              </a:pPr>
              <a:t>7</a:t>
            </a:fld>
            <a:endParaRPr lang="en-US" altLang="en-US">
              <a:latin typeface="Arial" panose="020B0604020202020204" pitchFamily="34" charset="0"/>
            </a:endParaRPr>
          </a:p>
        </p:txBody>
      </p:sp>
    </p:spTree>
    <p:extLst>
      <p:ext uri="{BB962C8B-B14F-4D97-AF65-F5344CB8AC3E}">
        <p14:creationId xmlns:p14="http://schemas.microsoft.com/office/powerpoint/2010/main" val="758608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smtClean="0"/>
              <a:t>Section 3 </a:t>
            </a:r>
            <a:r>
              <a:rPr lang="en-US" altLang="en-US" smtClean="0"/>
              <a:t>is specific to class A/B immigrants and refugees. Not infrequently, refugees or immigrants arrive in the U.S. and move to a different jurisdiction before there TB evaluation is complete. If that occurs, then information is collected in this section. The referring jurisdiction should record the TB classification, the alien number, and indicate if the transfer in the Electronic Disease Notification (EDN) database has been completed. Information about any screening that has already been completed or that needs to be completed should also be recorded.</a:t>
            </a:r>
          </a:p>
          <a:p>
            <a:pPr eaLnBrk="1" hangingPunct="1"/>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372" indent="-302066">
              <a:spcBef>
                <a:spcPct val="30000"/>
              </a:spcBef>
              <a:defRPr sz="1300">
                <a:solidFill>
                  <a:schemeClr val="tx1"/>
                </a:solidFill>
                <a:latin typeface="Calibri" panose="020F0502020204030204" pitchFamily="34" charset="0"/>
              </a:defRPr>
            </a:lvl2pPr>
            <a:lvl3pPr marL="1208265" indent="-241653">
              <a:spcBef>
                <a:spcPct val="30000"/>
              </a:spcBef>
              <a:defRPr sz="13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422BB06F-20FB-4883-B370-E82B1C268866}" type="slidenum">
              <a:rPr lang="en-US" altLang="en-US">
                <a:latin typeface="Arial" panose="020B0604020202020204" pitchFamily="34" charset="0"/>
              </a:rPr>
              <a:pPr>
                <a:spcBef>
                  <a:spcPct val="0"/>
                </a:spcBef>
              </a:pPr>
              <a:t>8</a:t>
            </a:fld>
            <a:endParaRPr lang="en-US" altLang="en-US">
              <a:latin typeface="Arial" panose="020B0604020202020204" pitchFamily="34" charset="0"/>
            </a:endParaRPr>
          </a:p>
        </p:txBody>
      </p:sp>
    </p:spTree>
    <p:extLst>
      <p:ext uri="{BB962C8B-B14F-4D97-AF65-F5344CB8AC3E}">
        <p14:creationId xmlns:p14="http://schemas.microsoft.com/office/powerpoint/2010/main" val="1302598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smtClean="0"/>
              <a:t>Section 4 </a:t>
            </a:r>
            <a:r>
              <a:rPr lang="en-US" altLang="en-US" smtClean="0"/>
              <a:t>is for patients who have been diagnosed with latent TB who are not known contacts to a case or a Class A/B immigrant or refugee.</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372" indent="-302066">
              <a:spcBef>
                <a:spcPct val="30000"/>
              </a:spcBef>
              <a:defRPr sz="1300">
                <a:solidFill>
                  <a:schemeClr val="tx1"/>
                </a:solidFill>
                <a:latin typeface="Calibri" panose="020F0502020204030204" pitchFamily="34" charset="0"/>
              </a:defRPr>
            </a:lvl2pPr>
            <a:lvl3pPr marL="1208265" indent="-241653">
              <a:spcBef>
                <a:spcPct val="30000"/>
              </a:spcBef>
              <a:defRPr sz="13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3DCAA556-CE52-4DF0-861F-D4C53B88B45C}" type="slidenum">
              <a:rPr lang="en-US" altLang="en-US">
                <a:latin typeface="Arial" panose="020B0604020202020204" pitchFamily="34" charset="0"/>
              </a:rPr>
              <a:pPr>
                <a:spcBef>
                  <a:spcPct val="0"/>
                </a:spcBef>
              </a:pPr>
              <a:t>9</a:t>
            </a:fld>
            <a:endParaRPr lang="en-US" altLang="en-US">
              <a:latin typeface="Arial" panose="020B0604020202020204" pitchFamily="34" charset="0"/>
            </a:endParaRPr>
          </a:p>
        </p:txBody>
      </p:sp>
    </p:spTree>
    <p:extLst>
      <p:ext uri="{BB962C8B-B14F-4D97-AF65-F5344CB8AC3E}">
        <p14:creationId xmlns:p14="http://schemas.microsoft.com/office/powerpoint/2010/main" val="1866041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029926"/>
            <a:ext cx="8229600" cy="1917780"/>
          </a:xfrm>
        </p:spPr>
        <p:txBody>
          <a:bodyPr>
            <a:noAutofit/>
          </a:bodyPr>
          <a:lstStyle>
            <a:lvl1pPr>
              <a:defRPr sz="5400" b="1">
                <a:solidFill>
                  <a:schemeClr val="tx2">
                    <a:lumMod val="75000"/>
                  </a:schemeClr>
                </a:solidFill>
                <a:effectLst>
                  <a:outerShdw blurRad="127000" dist="63500" dir="2700000">
                    <a:schemeClr val="bg1">
                      <a:alpha val="50000"/>
                    </a:schemeClr>
                  </a:outerShdw>
                </a:effectLst>
              </a:defRPr>
            </a:lvl1pPr>
          </a:lstStyle>
          <a:p>
            <a:r>
              <a:rPr lang="en-US"/>
              <a:t>Click to edit Master title style</a:t>
            </a:r>
          </a:p>
        </p:txBody>
      </p:sp>
      <p:sp>
        <p:nvSpPr>
          <p:cNvPr id="3" name="Subtitle 2"/>
          <p:cNvSpPr>
            <a:spLocks noGrp="1"/>
          </p:cNvSpPr>
          <p:nvPr>
            <p:ph type="subTitle" idx="1"/>
          </p:nvPr>
        </p:nvSpPr>
        <p:spPr>
          <a:xfrm>
            <a:off x="457200" y="3407944"/>
            <a:ext cx="8229600" cy="621982"/>
          </a:xfrm>
        </p:spPr>
        <p:txBody>
          <a:bodyPr>
            <a:normAutofit/>
          </a:bodyPr>
          <a:lstStyle>
            <a:lvl1pPr marL="0" indent="0" algn="ctr">
              <a:buNone/>
              <a:defRPr sz="2800" cap="all">
                <a:solidFill>
                  <a:schemeClr val="bg1"/>
                </a:solidFill>
                <a:effectLst>
                  <a:outerShdw blurRad="50800" dist="38100" dir="2700000">
                    <a:srgbClr val="000000">
                      <a:alpha val="43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5" name="Straight Connector 4"/>
          <p:cNvCxnSpPr/>
          <p:nvPr userDrawn="1"/>
        </p:nvCxnSpPr>
        <p:spPr>
          <a:xfrm>
            <a:off x="457200" y="2628900"/>
            <a:ext cx="8229600" cy="1588"/>
          </a:xfrm>
          <a:prstGeom prst="line">
            <a:avLst/>
          </a:prstGeom>
          <a:ln w="12700" cap="flat" cmpd="sng" algn="ctr">
            <a:solidFill>
              <a:schemeClr val="bg1"/>
            </a:solidFill>
            <a:prstDash val="solid"/>
            <a:round/>
            <a:headEnd type="none" w="med" len="med"/>
            <a:tailEnd type="none" w="med" len="med"/>
          </a:ln>
          <a:effectLst>
            <a:outerShdw blurRad="101600" dist="50800" dir="5400000" rotWithShape="0">
              <a:schemeClr val="accent1">
                <a:alpha val="38000"/>
              </a:scheme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EEDE4-8C7E-2941-97A7-7E7047C70B6E}"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EEDE4-8C7E-2941-97A7-7E7047C70B6E}" type="slidenum">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EEDE4-8C7E-2941-97A7-7E7047C70B6E}" type="slidenum">
              <a: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EEDE4-8C7E-2941-97A7-7E7047C70B6E}" type="slidenum">
              <a: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EEDE4-8C7E-2941-97A7-7E7047C70B6E}" type="slidenum">
              <a: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1EEDE4-8C7E-2941-97A7-7E7047C70B6E}" type="slidenum">
              <a: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1EEDE4-8C7E-2941-97A7-7E7047C70B6E}" type="slidenum">
              <a: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1EEDE4-8C7E-2941-97A7-7E7047C70B6E}"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EEDE4-8C7E-2941-97A7-7E7047C70B6E}" type="slidenum">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EEDE4-8C7E-2941-97A7-7E7047C70B6E}"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2058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7200" y="6446520"/>
            <a:ext cx="289560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EEDE4-8C7E-2941-97A7-7E7047C70B6E}" type="slidenum">
              <a:rPr/>
              <a:pPr/>
              <a:t>‹#›</a:t>
            </a:fld>
            <a:endParaRPr lang="en-US"/>
          </a:p>
        </p:txBody>
      </p:sp>
      <p:pic>
        <p:nvPicPr>
          <p:cNvPr id="4" name="Picture 3"/>
          <p:cNvPicPr>
            <a:picLocks noChangeAspect="1"/>
          </p:cNvPicPr>
          <p:nvPr userDrawn="1"/>
        </p:nvPicPr>
        <p:blipFill>
          <a:blip r:embed="rId14"/>
          <a:stretch>
            <a:fillRect/>
          </a:stretch>
        </p:blipFill>
        <p:spPr>
          <a:xfrm>
            <a:off x="8170333" y="5672164"/>
            <a:ext cx="804525" cy="7743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bg1"/>
          </a:solidFill>
          <a:effectLst>
            <a:outerShdw blurRad="50800" dist="38100" dir="2700000">
              <a:schemeClr val="tx2">
                <a:alpha val="43000"/>
              </a:schemeClr>
            </a:outerShdw>
          </a:effectLst>
          <a:latin typeface="+mj-lt"/>
          <a:ea typeface="+mj-ea"/>
          <a:cs typeface="+mj-cs"/>
        </a:defRPr>
      </a:lvl1pPr>
    </p:titleStyle>
    <p:bodyStyle>
      <a:lvl1pPr marL="342900" indent="-342900" algn="l" defTabSz="457200" rtl="0" eaLnBrk="1" latinLnBrk="0" hangingPunct="1">
        <a:spcBef>
          <a:spcPct val="20000"/>
        </a:spcBef>
        <a:buClr>
          <a:schemeClr val="accent1"/>
        </a:buClr>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tx2">
            <a:lumMod val="40000"/>
            <a:lumOff val="60000"/>
          </a:schemeClr>
        </a:buClr>
        <a:buFont typeface="Wingdings" charset="2"/>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Wingdings" charset="2"/>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chemeClr val="tx2">
            <a:lumMod val="60000"/>
            <a:lumOff val="40000"/>
          </a:schemeClr>
        </a:buClr>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tbcontrollers.org/resources/interjurisdictional-transfer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mailto:ntca@tbcontroller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184648"/>
            <a:ext cx="8229600" cy="1295698"/>
          </a:xfrm>
        </p:spPr>
        <p:txBody>
          <a:bodyPr>
            <a:normAutofit fontScale="90000"/>
          </a:bodyPr>
          <a:lstStyle/>
          <a:p>
            <a:pPr>
              <a:defRPr/>
            </a:pPr>
            <a:r>
              <a:rPr lang="en-US" sz="4400" dirty="0"/>
              <a:t>Introduction to the </a:t>
            </a:r>
            <a:r>
              <a:rPr lang="en-US" sz="4400" dirty="0" smtClean="0"/>
              <a:t>Forms</a:t>
            </a:r>
            <a:br>
              <a:rPr lang="en-US" sz="4400" dirty="0" smtClean="0"/>
            </a:br>
            <a:r>
              <a:rPr lang="en-US" sz="3600" dirty="0"/>
              <a:t>Julie Tomaro, BSN</a:t>
            </a:r>
            <a:br>
              <a:rPr lang="en-US" sz="3600" dirty="0"/>
            </a:br>
            <a:r>
              <a:rPr lang="en-US" sz="3600" dirty="0"/>
              <a:t>Washington State Department of Health</a:t>
            </a:r>
            <a:br>
              <a:rPr lang="en-US" sz="3600" dirty="0"/>
            </a:br>
            <a:endParaRPr lang="en-US" sz="3600" dirty="0"/>
          </a:p>
        </p:txBody>
      </p:sp>
      <p:sp>
        <p:nvSpPr>
          <p:cNvPr id="3" name="Subtitle 2"/>
          <p:cNvSpPr>
            <a:spLocks noGrp="1"/>
          </p:cNvSpPr>
          <p:nvPr>
            <p:ph type="subTitle" idx="1"/>
          </p:nvPr>
        </p:nvSpPr>
        <p:spPr>
          <a:xfrm>
            <a:off x="457200" y="2621470"/>
            <a:ext cx="8229600" cy="621982"/>
          </a:xfrm>
        </p:spPr>
        <p:txBody>
          <a:bodyPr>
            <a:noAutofit/>
          </a:bodyPr>
          <a:lstStyle/>
          <a:p>
            <a:r>
              <a:rPr lang="en-US" altLang="en-US" sz="4000" b="1" dirty="0" err="1"/>
              <a:t>Interjurisdictional</a:t>
            </a:r>
            <a:r>
              <a:rPr lang="en-US" altLang="en-US" sz="4000" b="1" dirty="0"/>
              <a:t> TB Notification (IJN) Transfer and Follow-up Forms</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46008" y="5523611"/>
            <a:ext cx="697992" cy="8869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26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0664" y="1784350"/>
            <a:ext cx="8022336" cy="470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p:cNvSpPr>
            <a:spLocks noGrp="1"/>
          </p:cNvSpPr>
          <p:nvPr>
            <p:ph type="title"/>
          </p:nvPr>
        </p:nvSpPr>
        <p:spPr/>
        <p:txBody>
          <a:bodyPr/>
          <a:lstStyle/>
          <a:p>
            <a:pPr eaLnBrk="1" hangingPunct="1"/>
            <a:r>
              <a:rPr lang="en-US" altLang="en-US" smtClean="0"/>
              <a:t>IJN Transfer Form</a:t>
            </a:r>
          </a:p>
        </p:txBody>
      </p:sp>
      <p:sp>
        <p:nvSpPr>
          <p:cNvPr id="2" name="Text Box 3"/>
          <p:cNvSpPr txBox="1">
            <a:spLocks noChangeArrowheads="1"/>
          </p:cNvSpPr>
          <p:nvPr/>
        </p:nvSpPr>
        <p:spPr bwMode="auto">
          <a:xfrm>
            <a:off x="2570163" y="2108200"/>
            <a:ext cx="2116137" cy="666750"/>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latin typeface="Times New Roman" panose="02020603050405020304" pitchFamily="18" charset="0"/>
              </a:rPr>
              <a:t>--</a:t>
            </a:r>
          </a:p>
          <a:p>
            <a:pPr eaLnBrk="1" hangingPunct="1">
              <a:spcBef>
                <a:spcPct val="0"/>
              </a:spcBef>
              <a:buFontTx/>
              <a:buNone/>
              <a:defRPr/>
            </a:pPr>
            <a:r>
              <a:rPr lang="en-US" altLang="en-US" sz="900" dirty="0" smtClean="0"/>
              <a:t>Active/suspect TB</a:t>
            </a:r>
          </a:p>
          <a:p>
            <a:pPr eaLnBrk="1" hangingPunct="1">
              <a:spcBef>
                <a:spcPct val="0"/>
              </a:spcBef>
              <a:buFontTx/>
              <a:buNone/>
              <a:defRPr/>
            </a:pPr>
            <a:r>
              <a:rPr lang="en-US" altLang="en-US" sz="900" dirty="0" smtClean="0"/>
              <a:t>TB infection</a:t>
            </a:r>
          </a:p>
          <a:p>
            <a:pPr eaLnBrk="1" hangingPunct="1">
              <a:spcBef>
                <a:spcPct val="0"/>
              </a:spcBef>
              <a:buFontTx/>
              <a:buNone/>
              <a:defRPr/>
            </a:pPr>
            <a:r>
              <a:rPr lang="en-US" altLang="en-US" sz="900" dirty="0" smtClean="0"/>
              <a:t>Window prophylaxis</a:t>
            </a:r>
            <a:endParaRPr lang="en-US" altLang="en-US" sz="1800" dirty="0" smtClean="0">
              <a:latin typeface="Arial" panose="020B0604020202020204" pitchFamily="34" charset="0"/>
            </a:endParaRPr>
          </a:p>
        </p:txBody>
      </p:sp>
      <p:sp>
        <p:nvSpPr>
          <p:cNvPr id="10244" name="Text Box 4"/>
          <p:cNvSpPr txBox="1">
            <a:spLocks noChangeArrowheads="1"/>
          </p:cNvSpPr>
          <p:nvPr/>
        </p:nvSpPr>
        <p:spPr bwMode="auto">
          <a:xfrm>
            <a:off x="1617663" y="2990850"/>
            <a:ext cx="896937" cy="1495425"/>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latin typeface="Times New Roman" panose="02020603050405020304" pitchFamily="18" charset="0"/>
              </a:rPr>
              <a:t>--</a:t>
            </a:r>
          </a:p>
          <a:p>
            <a:pPr eaLnBrk="1" hangingPunct="1">
              <a:spcBef>
                <a:spcPct val="0"/>
              </a:spcBef>
              <a:buFontTx/>
              <a:buNone/>
              <a:defRPr/>
            </a:pPr>
            <a:r>
              <a:rPr lang="en-US" altLang="en-US" sz="900" dirty="0" smtClean="0"/>
              <a:t>Isoniazid</a:t>
            </a:r>
          </a:p>
          <a:p>
            <a:pPr eaLnBrk="1" hangingPunct="1">
              <a:spcBef>
                <a:spcPct val="0"/>
              </a:spcBef>
              <a:buFontTx/>
              <a:buNone/>
              <a:defRPr/>
            </a:pPr>
            <a:r>
              <a:rPr lang="en-US" altLang="en-US" sz="900" dirty="0" smtClean="0"/>
              <a:t>Rifampin</a:t>
            </a:r>
          </a:p>
          <a:p>
            <a:pPr eaLnBrk="1" hangingPunct="1">
              <a:spcBef>
                <a:spcPct val="0"/>
              </a:spcBef>
              <a:buFontTx/>
              <a:buNone/>
              <a:defRPr/>
            </a:pPr>
            <a:r>
              <a:rPr lang="en-US" altLang="en-US" sz="900" dirty="0" smtClean="0"/>
              <a:t>Pyrazinamide</a:t>
            </a:r>
          </a:p>
          <a:p>
            <a:pPr eaLnBrk="1" hangingPunct="1">
              <a:spcBef>
                <a:spcPct val="0"/>
              </a:spcBef>
              <a:buFontTx/>
              <a:buNone/>
              <a:defRPr/>
            </a:pPr>
            <a:r>
              <a:rPr lang="en-US" altLang="en-US" sz="900" dirty="0" err="1" smtClean="0"/>
              <a:t>Ethambutol</a:t>
            </a:r>
            <a:endParaRPr lang="en-US" altLang="en-US" sz="900" dirty="0" smtClean="0"/>
          </a:p>
          <a:p>
            <a:pPr eaLnBrk="1" hangingPunct="1">
              <a:spcBef>
                <a:spcPct val="0"/>
              </a:spcBef>
              <a:buFontTx/>
              <a:buNone/>
              <a:defRPr/>
            </a:pPr>
            <a:r>
              <a:rPr lang="en-US" altLang="en-US" sz="900" dirty="0" smtClean="0"/>
              <a:t>Streptomycin</a:t>
            </a:r>
          </a:p>
          <a:p>
            <a:pPr eaLnBrk="1" hangingPunct="1">
              <a:spcBef>
                <a:spcPct val="0"/>
              </a:spcBef>
              <a:buFontTx/>
              <a:buNone/>
              <a:defRPr/>
            </a:pPr>
            <a:r>
              <a:rPr lang="en-US" altLang="en-US" sz="900" dirty="0" err="1" smtClean="0"/>
              <a:t>Rifabutin</a:t>
            </a:r>
            <a:endParaRPr lang="en-US" altLang="en-US" sz="900" dirty="0" smtClean="0"/>
          </a:p>
          <a:p>
            <a:pPr eaLnBrk="1" hangingPunct="1">
              <a:spcBef>
                <a:spcPct val="0"/>
              </a:spcBef>
              <a:buFontTx/>
              <a:buNone/>
              <a:defRPr/>
            </a:pPr>
            <a:r>
              <a:rPr lang="en-US" altLang="en-US" sz="900" dirty="0" err="1" smtClean="0"/>
              <a:t>Rifapentine</a:t>
            </a:r>
            <a:endParaRPr lang="en-US" altLang="en-US" sz="900" dirty="0" smtClean="0"/>
          </a:p>
          <a:p>
            <a:pPr eaLnBrk="1" hangingPunct="1">
              <a:spcBef>
                <a:spcPct val="0"/>
              </a:spcBef>
              <a:buFontTx/>
              <a:buNone/>
              <a:defRPr/>
            </a:pPr>
            <a:r>
              <a:rPr lang="en-US" altLang="en-US" sz="900" dirty="0" err="1" smtClean="0"/>
              <a:t>Ethionamide</a:t>
            </a:r>
            <a:endParaRPr lang="en-US" altLang="en-US" sz="900" dirty="0" smtClean="0"/>
          </a:p>
          <a:p>
            <a:pPr eaLnBrk="1" hangingPunct="1">
              <a:spcBef>
                <a:spcPct val="0"/>
              </a:spcBef>
              <a:buFontTx/>
              <a:buNone/>
              <a:defRPr/>
            </a:pPr>
            <a:r>
              <a:rPr lang="en-US" altLang="en-US" sz="900" dirty="0" err="1" smtClean="0"/>
              <a:t>Amikacin</a:t>
            </a:r>
            <a:endParaRPr lang="en-US" altLang="en-US" sz="1800" dirty="0" smtClean="0">
              <a:latin typeface="Arial" panose="020B0604020202020204" pitchFamily="34" charset="0"/>
            </a:endParaRPr>
          </a:p>
        </p:txBody>
      </p:sp>
      <p:sp>
        <p:nvSpPr>
          <p:cNvPr id="10245" name="Text Box 5"/>
          <p:cNvSpPr txBox="1">
            <a:spLocks noChangeArrowheads="1"/>
          </p:cNvSpPr>
          <p:nvPr/>
        </p:nvSpPr>
        <p:spPr bwMode="auto">
          <a:xfrm>
            <a:off x="4760913" y="2982913"/>
            <a:ext cx="1792287" cy="1817687"/>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latin typeface="Times New Roman" panose="02020603050405020304" pitchFamily="18" charset="0"/>
              </a:rPr>
              <a:t>--</a:t>
            </a:r>
          </a:p>
          <a:p>
            <a:pPr eaLnBrk="1" hangingPunct="1">
              <a:spcBef>
                <a:spcPct val="0"/>
              </a:spcBef>
              <a:buFontTx/>
              <a:buNone/>
              <a:defRPr/>
            </a:pPr>
            <a:r>
              <a:rPr lang="en-US" altLang="en-US" sz="900" dirty="0" smtClean="0"/>
              <a:t>Daily DOT</a:t>
            </a:r>
          </a:p>
          <a:p>
            <a:pPr eaLnBrk="1" hangingPunct="1">
              <a:spcBef>
                <a:spcPct val="0"/>
              </a:spcBef>
              <a:buFontTx/>
              <a:buNone/>
              <a:defRPr/>
            </a:pPr>
            <a:r>
              <a:rPr lang="en-US" altLang="en-US" sz="900" dirty="0" smtClean="0"/>
              <a:t>Daily SAT</a:t>
            </a:r>
          </a:p>
          <a:p>
            <a:pPr eaLnBrk="1" hangingPunct="1">
              <a:spcBef>
                <a:spcPct val="0"/>
              </a:spcBef>
              <a:buFontTx/>
              <a:buNone/>
              <a:defRPr/>
            </a:pPr>
            <a:r>
              <a:rPr lang="en-US" altLang="en-US" sz="900" dirty="0" smtClean="0"/>
              <a:t>5x weekly DOT</a:t>
            </a:r>
          </a:p>
          <a:p>
            <a:pPr eaLnBrk="1" hangingPunct="1">
              <a:spcBef>
                <a:spcPct val="0"/>
              </a:spcBef>
              <a:buFontTx/>
              <a:buNone/>
              <a:defRPr/>
            </a:pPr>
            <a:r>
              <a:rPr lang="en-US" altLang="en-US" sz="900" dirty="0" smtClean="0"/>
              <a:t>5x weekly SAT</a:t>
            </a:r>
          </a:p>
          <a:p>
            <a:pPr eaLnBrk="1" hangingPunct="1">
              <a:spcBef>
                <a:spcPct val="0"/>
              </a:spcBef>
              <a:buFontTx/>
              <a:buNone/>
              <a:defRPr/>
            </a:pPr>
            <a:r>
              <a:rPr lang="en-US" altLang="en-US" sz="900" dirty="0" smtClean="0"/>
              <a:t>3x weekly DOT</a:t>
            </a:r>
          </a:p>
          <a:p>
            <a:pPr eaLnBrk="1" hangingPunct="1">
              <a:spcBef>
                <a:spcPct val="0"/>
              </a:spcBef>
              <a:buFontTx/>
              <a:buNone/>
              <a:defRPr/>
            </a:pPr>
            <a:r>
              <a:rPr lang="en-US" altLang="en-US" sz="900" dirty="0" smtClean="0"/>
              <a:t>3x weekly SAT</a:t>
            </a:r>
          </a:p>
          <a:p>
            <a:pPr eaLnBrk="1" hangingPunct="1">
              <a:spcBef>
                <a:spcPct val="0"/>
              </a:spcBef>
              <a:buFontTx/>
              <a:buNone/>
              <a:defRPr/>
            </a:pPr>
            <a:r>
              <a:rPr lang="en-US" altLang="en-US" sz="900" dirty="0" smtClean="0"/>
              <a:t>2x weekly DOT</a:t>
            </a:r>
          </a:p>
          <a:p>
            <a:pPr eaLnBrk="1" hangingPunct="1">
              <a:spcBef>
                <a:spcPct val="0"/>
              </a:spcBef>
              <a:buFontTx/>
              <a:buNone/>
              <a:defRPr/>
            </a:pPr>
            <a:r>
              <a:rPr lang="en-US" altLang="en-US" sz="900" dirty="0" smtClean="0"/>
              <a:t>2x weekly SAT</a:t>
            </a:r>
            <a:br>
              <a:rPr lang="en-US" altLang="en-US" sz="900" dirty="0" smtClean="0"/>
            </a:br>
            <a:r>
              <a:rPr lang="en-US" altLang="en-US" sz="900" dirty="0" smtClean="0"/>
              <a:t>1x weekly DOT</a:t>
            </a:r>
            <a:br>
              <a:rPr lang="en-US" altLang="en-US" sz="900" dirty="0" smtClean="0"/>
            </a:br>
            <a:r>
              <a:rPr lang="en-US" altLang="en-US" sz="900" dirty="0" smtClean="0"/>
              <a:t>1x weekly SAT</a:t>
            </a:r>
          </a:p>
          <a:p>
            <a:pPr eaLnBrk="1" hangingPunct="1">
              <a:spcBef>
                <a:spcPct val="0"/>
              </a:spcBef>
              <a:buFontTx/>
              <a:buNone/>
              <a:defRPr/>
            </a:pPr>
            <a:r>
              <a:rPr lang="en-US" altLang="en-US" sz="900" dirty="0" smtClean="0"/>
              <a:t>Other- See attached MAR</a:t>
            </a:r>
            <a:endParaRPr lang="en-US" altLang="en-US" sz="1800" dirty="0" smtClean="0">
              <a:latin typeface="Arial" panose="020B0604020202020204" pitchFamily="34" charset="0"/>
            </a:endParaRPr>
          </a:p>
        </p:txBody>
      </p:sp>
      <p:sp>
        <p:nvSpPr>
          <p:cNvPr id="10246" name="Text Box 6"/>
          <p:cNvSpPr txBox="1">
            <a:spLocks noChangeArrowheads="1"/>
          </p:cNvSpPr>
          <p:nvPr/>
        </p:nvSpPr>
        <p:spPr bwMode="auto">
          <a:xfrm>
            <a:off x="1617663" y="5749925"/>
            <a:ext cx="685800" cy="650875"/>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latin typeface="Times New Roman" panose="02020603050405020304" pitchFamily="18" charset="0"/>
              </a:rPr>
              <a:t>--</a:t>
            </a:r>
          </a:p>
          <a:p>
            <a:pPr eaLnBrk="1" hangingPunct="1">
              <a:spcBef>
                <a:spcPct val="0"/>
              </a:spcBef>
              <a:buFontTx/>
              <a:buNone/>
              <a:defRPr/>
            </a:pPr>
            <a:r>
              <a:rPr lang="en-US" altLang="en-US" sz="900" dirty="0" smtClean="0"/>
              <a:t>Yes</a:t>
            </a:r>
          </a:p>
          <a:p>
            <a:pPr eaLnBrk="1" hangingPunct="1">
              <a:spcBef>
                <a:spcPct val="0"/>
              </a:spcBef>
              <a:buFontTx/>
              <a:buNone/>
              <a:defRPr/>
            </a:pPr>
            <a:r>
              <a:rPr lang="en-US" altLang="en-US" sz="900" dirty="0" smtClean="0"/>
              <a:t>No</a:t>
            </a:r>
            <a:br>
              <a:rPr lang="en-US" altLang="en-US" sz="900" dirty="0" smtClean="0"/>
            </a:br>
            <a:r>
              <a:rPr lang="en-US" altLang="en-US" sz="900" dirty="0" smtClean="0"/>
              <a:t>Unknown</a:t>
            </a:r>
            <a:endParaRPr lang="en-US" altLang="en-US" sz="1800" dirty="0" smtClean="0">
              <a:latin typeface="Arial" panose="020B0604020202020204" pitchFamily="34" charset="0"/>
            </a:endParaRPr>
          </a:p>
        </p:txBody>
      </p:sp>
      <p:sp>
        <p:nvSpPr>
          <p:cNvPr id="10247" name="Text Box 7"/>
          <p:cNvSpPr txBox="1">
            <a:spLocks noChangeArrowheads="1"/>
          </p:cNvSpPr>
          <p:nvPr/>
        </p:nvSpPr>
        <p:spPr bwMode="auto">
          <a:xfrm>
            <a:off x="7696200" y="5759450"/>
            <a:ext cx="668338" cy="514350"/>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smtClean="0">
                <a:latin typeface="Times New Roman" panose="02020603050405020304" pitchFamily="18" charset="0"/>
              </a:rPr>
              <a:t>--</a:t>
            </a:r>
          </a:p>
          <a:p>
            <a:pPr eaLnBrk="1" hangingPunct="1">
              <a:spcBef>
                <a:spcPct val="0"/>
              </a:spcBef>
              <a:buFontTx/>
              <a:buNone/>
              <a:defRPr/>
            </a:pPr>
            <a:r>
              <a:rPr lang="en-US" altLang="en-US" sz="900" smtClean="0"/>
              <a:t>Yes</a:t>
            </a:r>
          </a:p>
          <a:p>
            <a:pPr eaLnBrk="1" hangingPunct="1">
              <a:spcBef>
                <a:spcPct val="0"/>
              </a:spcBef>
              <a:buFontTx/>
              <a:buNone/>
              <a:defRPr/>
            </a:pPr>
            <a:r>
              <a:rPr lang="en-US" altLang="en-US" sz="900" smtClean="0"/>
              <a:t>No</a:t>
            </a:r>
            <a:endParaRPr lang="en-US" altLang="en-US" sz="1800" smtClean="0">
              <a:latin typeface="Arial" panose="020B0604020202020204" pitchFamily="34" charset="0"/>
            </a:endParaRPr>
          </a:p>
        </p:txBody>
      </p:sp>
      <p:sp>
        <p:nvSpPr>
          <p:cNvPr id="11273" name="TextBox 9"/>
          <p:cNvSpPr txBox="1">
            <a:spLocks noChangeArrowheads="1"/>
          </p:cNvSpPr>
          <p:nvPr/>
        </p:nvSpPr>
        <p:spPr bwMode="auto">
          <a:xfrm>
            <a:off x="2514600" y="1155700"/>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2800"/>
              <a:t>Page Three: Section 5</a:t>
            </a:r>
          </a:p>
        </p:txBody>
      </p:sp>
      <p:sp>
        <p:nvSpPr>
          <p:cNvPr id="13" name="Text Box 6"/>
          <p:cNvSpPr txBox="1">
            <a:spLocks noChangeArrowheads="1"/>
          </p:cNvSpPr>
          <p:nvPr/>
        </p:nvSpPr>
        <p:spPr bwMode="auto">
          <a:xfrm>
            <a:off x="4743450" y="5749925"/>
            <a:ext cx="1657350" cy="650875"/>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latin typeface="Times New Roman" panose="02020603050405020304" pitchFamily="18" charset="0"/>
              </a:rPr>
              <a:t>--</a:t>
            </a:r>
          </a:p>
          <a:p>
            <a:pPr eaLnBrk="1" hangingPunct="1">
              <a:spcBef>
                <a:spcPct val="0"/>
              </a:spcBef>
              <a:buFontTx/>
              <a:buNone/>
              <a:defRPr/>
            </a:pPr>
            <a:r>
              <a:rPr lang="en-US" altLang="en-US" sz="900" dirty="0" smtClean="0"/>
              <a:t>Yes – See attached notes</a:t>
            </a:r>
          </a:p>
          <a:p>
            <a:pPr eaLnBrk="1" hangingPunct="1">
              <a:spcBef>
                <a:spcPct val="0"/>
              </a:spcBef>
              <a:buFontTx/>
              <a:buNone/>
              <a:defRPr/>
            </a:pPr>
            <a:r>
              <a:rPr lang="en-US" altLang="en-US" sz="900" dirty="0" smtClean="0"/>
              <a:t>No</a:t>
            </a:r>
            <a:br>
              <a:rPr lang="en-US" altLang="en-US" sz="900" dirty="0" smtClean="0"/>
            </a:br>
            <a:r>
              <a:rPr lang="en-US" altLang="en-US" sz="900" dirty="0" smtClean="0"/>
              <a:t>Unknown</a:t>
            </a:r>
            <a:endParaRPr lang="en-US" altLang="en-US" sz="1800" dirty="0" smtClean="0">
              <a:latin typeface="Arial" panose="020B0604020202020204" pitchFamily="34" charset="0"/>
            </a:endParaRPr>
          </a:p>
        </p:txBody>
      </p:sp>
    </p:spTree>
    <p:extLst>
      <p:ext uri="{BB962C8B-B14F-4D97-AF65-F5344CB8AC3E}">
        <p14:creationId xmlns:p14="http://schemas.microsoft.com/office/powerpoint/2010/main" val="255410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box(in)">
                                      <p:cBhvr>
                                        <p:cTn id="12" dur="500"/>
                                        <p:tgtEl>
                                          <p:spTgt spid="102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245"/>
                                        </p:tgtEl>
                                        <p:attrNameLst>
                                          <p:attrName>style.visibility</p:attrName>
                                        </p:attrNameLst>
                                      </p:cBhvr>
                                      <p:to>
                                        <p:strVal val="visible"/>
                                      </p:to>
                                    </p:set>
                                    <p:animEffect transition="in" filter="box(in)">
                                      <p:cBhvr>
                                        <p:cTn id="17" dur="500"/>
                                        <p:tgtEl>
                                          <p:spTgt spid="102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246"/>
                                        </p:tgtEl>
                                        <p:attrNameLst>
                                          <p:attrName>style.visibility</p:attrName>
                                        </p:attrNameLst>
                                      </p:cBhvr>
                                      <p:to>
                                        <p:strVal val="visible"/>
                                      </p:to>
                                    </p:set>
                                    <p:animEffect transition="in" filter="box(in)">
                                      <p:cBhvr>
                                        <p:cTn id="22" dur="500"/>
                                        <p:tgtEl>
                                          <p:spTgt spid="102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247"/>
                                        </p:tgtEl>
                                        <p:attrNameLst>
                                          <p:attrName>style.visibility</p:attrName>
                                        </p:attrNameLst>
                                      </p:cBhvr>
                                      <p:to>
                                        <p:strVal val="visible"/>
                                      </p:to>
                                    </p:set>
                                    <p:animEffect transition="in" filter="box(in)">
                                      <p:cBhvr>
                                        <p:cTn id="27" dur="500"/>
                                        <p:tgtEl>
                                          <p:spTgt spid="1024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244" grpId="0" animBg="1"/>
      <p:bldP spid="10245" grpId="0" animBg="1"/>
      <p:bldP spid="10246" grpId="0" animBg="1"/>
      <p:bldP spid="10247"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113" y="1733550"/>
            <a:ext cx="810577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p:cNvSpPr>
            <a:spLocks noGrp="1"/>
          </p:cNvSpPr>
          <p:nvPr>
            <p:ph type="title"/>
          </p:nvPr>
        </p:nvSpPr>
        <p:spPr/>
        <p:txBody>
          <a:bodyPr/>
          <a:lstStyle/>
          <a:p>
            <a:pPr eaLnBrk="1" hangingPunct="1"/>
            <a:r>
              <a:rPr lang="en-US" altLang="en-US" smtClean="0"/>
              <a:t>IJN Follow-up Form</a:t>
            </a:r>
          </a:p>
        </p:txBody>
      </p:sp>
      <p:sp>
        <p:nvSpPr>
          <p:cNvPr id="2" name="Text Box 3"/>
          <p:cNvSpPr txBox="1">
            <a:spLocks noChangeArrowheads="1"/>
          </p:cNvSpPr>
          <p:nvPr/>
        </p:nvSpPr>
        <p:spPr bwMode="auto">
          <a:xfrm>
            <a:off x="1545858" y="2391264"/>
            <a:ext cx="528637" cy="800100"/>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latin typeface="Times New Roman" panose="02020603050405020304" pitchFamily="18" charset="0"/>
              </a:rPr>
              <a:t>--</a:t>
            </a:r>
          </a:p>
          <a:p>
            <a:pPr eaLnBrk="1" hangingPunct="1">
              <a:spcBef>
                <a:spcPct val="0"/>
              </a:spcBef>
              <a:buFontTx/>
              <a:buNone/>
              <a:defRPr/>
            </a:pPr>
            <a:r>
              <a:rPr lang="en-US" altLang="en-US" sz="900" dirty="0" smtClean="0"/>
              <a:t>7 Day</a:t>
            </a:r>
          </a:p>
          <a:p>
            <a:pPr eaLnBrk="1" hangingPunct="1">
              <a:spcBef>
                <a:spcPct val="0"/>
              </a:spcBef>
              <a:buFontTx/>
              <a:buNone/>
              <a:defRPr/>
            </a:pPr>
            <a:r>
              <a:rPr lang="en-US" altLang="en-US" sz="900" dirty="0" smtClean="0"/>
              <a:t>30 Day</a:t>
            </a:r>
          </a:p>
          <a:p>
            <a:pPr eaLnBrk="1" hangingPunct="1">
              <a:spcBef>
                <a:spcPct val="0"/>
              </a:spcBef>
              <a:buFontTx/>
              <a:buNone/>
              <a:defRPr/>
            </a:pPr>
            <a:r>
              <a:rPr lang="en-US" altLang="en-US" sz="900" dirty="0" smtClean="0"/>
              <a:t>Final</a:t>
            </a:r>
          </a:p>
          <a:p>
            <a:pPr eaLnBrk="1" hangingPunct="1">
              <a:spcBef>
                <a:spcPct val="0"/>
              </a:spcBef>
              <a:buFontTx/>
              <a:buNone/>
              <a:defRPr/>
            </a:pPr>
            <a:r>
              <a:rPr lang="en-US" altLang="en-US" sz="900" dirty="0" smtClean="0"/>
              <a:t>Other:</a:t>
            </a:r>
            <a:endParaRPr lang="en-US" altLang="en-US" sz="1800" dirty="0" smtClean="0">
              <a:latin typeface="Arial" panose="020B0604020202020204" pitchFamily="34" charset="0"/>
            </a:endParaRPr>
          </a:p>
        </p:txBody>
      </p:sp>
      <p:sp>
        <p:nvSpPr>
          <p:cNvPr id="11268" name="Text Box 4"/>
          <p:cNvSpPr txBox="1">
            <a:spLocks noChangeArrowheads="1"/>
          </p:cNvSpPr>
          <p:nvPr/>
        </p:nvSpPr>
        <p:spPr bwMode="auto">
          <a:xfrm>
            <a:off x="6705600" y="2505686"/>
            <a:ext cx="1524000" cy="685800"/>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t>Active/ Suspect TB</a:t>
            </a:r>
            <a:br>
              <a:rPr lang="en-US" altLang="en-US" sz="900" dirty="0" smtClean="0"/>
            </a:br>
            <a:r>
              <a:rPr lang="en-US" altLang="en-US" sz="900" dirty="0" smtClean="0"/>
              <a:t>Contact </a:t>
            </a:r>
          </a:p>
          <a:p>
            <a:pPr eaLnBrk="1" hangingPunct="1">
              <a:spcBef>
                <a:spcPct val="0"/>
              </a:spcBef>
              <a:buFontTx/>
              <a:buNone/>
              <a:defRPr/>
            </a:pPr>
            <a:r>
              <a:rPr lang="en-US" altLang="en-US" sz="900" dirty="0" smtClean="0"/>
              <a:t>Class A/B</a:t>
            </a:r>
          </a:p>
          <a:p>
            <a:pPr eaLnBrk="1" hangingPunct="1">
              <a:spcBef>
                <a:spcPct val="0"/>
              </a:spcBef>
              <a:buFontTx/>
              <a:buNone/>
              <a:defRPr/>
            </a:pPr>
            <a:r>
              <a:rPr lang="en-US" altLang="en-US" sz="900" dirty="0" smtClean="0"/>
              <a:t>TB Infection</a:t>
            </a:r>
            <a:endParaRPr lang="en-US" altLang="en-US" sz="1800" dirty="0" smtClean="0">
              <a:latin typeface="Arial" panose="020B0604020202020204" pitchFamily="34" charset="0"/>
            </a:endParaRPr>
          </a:p>
        </p:txBody>
      </p:sp>
      <p:sp>
        <p:nvSpPr>
          <p:cNvPr id="12294" name="TextBox 7"/>
          <p:cNvSpPr txBox="1">
            <a:spLocks noChangeArrowheads="1"/>
          </p:cNvSpPr>
          <p:nvPr/>
        </p:nvSpPr>
        <p:spPr bwMode="auto">
          <a:xfrm>
            <a:off x="2514600" y="1155700"/>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2800"/>
              <a:t>First Quarter</a:t>
            </a:r>
          </a:p>
        </p:txBody>
      </p:sp>
    </p:spTree>
    <p:extLst>
      <p:ext uri="{BB962C8B-B14F-4D97-AF65-F5344CB8AC3E}">
        <p14:creationId xmlns:p14="http://schemas.microsoft.com/office/powerpoint/2010/main" val="2509795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box(in)">
                                      <p:cBhvr>
                                        <p:cTn id="12"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26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mtClean="0"/>
              <a:t>IJN Follow-up Form</a:t>
            </a:r>
          </a:p>
        </p:txBody>
      </p:sp>
      <p:sp>
        <p:nvSpPr>
          <p:cNvPr id="13315" name="Title 1"/>
          <p:cNvSpPr txBox="1">
            <a:spLocks/>
          </p:cNvSpPr>
          <p:nvPr/>
        </p:nvSpPr>
        <p:spPr bwMode="auto">
          <a:xfrm>
            <a:off x="419100" y="-95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4400" dirty="0"/>
          </a:p>
        </p:txBody>
      </p:sp>
      <p:sp>
        <p:nvSpPr>
          <p:cNvPr id="13316" name="TextBox 4"/>
          <p:cNvSpPr txBox="1">
            <a:spLocks noChangeArrowheads="1"/>
          </p:cNvSpPr>
          <p:nvPr/>
        </p:nvSpPr>
        <p:spPr bwMode="auto">
          <a:xfrm>
            <a:off x="2514600" y="1155700"/>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2800"/>
              <a:t>Second Quarter</a:t>
            </a:r>
          </a:p>
        </p:txBody>
      </p:sp>
      <p:pic>
        <p:nvPicPr>
          <p:cNvPr id="1331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688" y="2547938"/>
            <a:ext cx="80486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3082925" y="3703638"/>
            <a:ext cx="373063" cy="484187"/>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latin typeface="Times New Roman" panose="02020603050405020304" pitchFamily="18" charset="0"/>
              </a:rPr>
              <a:t>--</a:t>
            </a:r>
          </a:p>
          <a:p>
            <a:pPr eaLnBrk="1" hangingPunct="1">
              <a:spcBef>
                <a:spcPct val="0"/>
              </a:spcBef>
              <a:buFontTx/>
              <a:buNone/>
              <a:defRPr/>
            </a:pPr>
            <a:r>
              <a:rPr lang="en-US" altLang="en-US" sz="900" dirty="0" smtClean="0"/>
              <a:t>F</a:t>
            </a:r>
          </a:p>
          <a:p>
            <a:pPr eaLnBrk="1" hangingPunct="1">
              <a:spcBef>
                <a:spcPct val="0"/>
              </a:spcBef>
              <a:buFontTx/>
              <a:buNone/>
              <a:defRPr/>
            </a:pPr>
            <a:r>
              <a:rPr lang="en-US" altLang="en-US" sz="900" dirty="0" smtClean="0"/>
              <a:t>M</a:t>
            </a:r>
            <a:endParaRPr lang="en-US" altLang="en-US" sz="1800" dirty="0" smtClean="0">
              <a:latin typeface="Arial" panose="020B0604020202020204" pitchFamily="34" charset="0"/>
            </a:endParaRPr>
          </a:p>
        </p:txBody>
      </p:sp>
      <p:sp>
        <p:nvSpPr>
          <p:cNvPr id="9" name="Text Box 4"/>
          <p:cNvSpPr txBox="1">
            <a:spLocks noChangeArrowheads="1"/>
          </p:cNvSpPr>
          <p:nvPr/>
        </p:nvSpPr>
        <p:spPr bwMode="auto">
          <a:xfrm>
            <a:off x="4198938" y="3690938"/>
            <a:ext cx="820737" cy="609600"/>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smtClean="0">
                <a:latin typeface="Times New Roman" panose="02020603050405020304" pitchFamily="18" charset="0"/>
              </a:rPr>
              <a:t>--</a:t>
            </a:r>
          </a:p>
          <a:p>
            <a:pPr eaLnBrk="1" hangingPunct="1">
              <a:spcBef>
                <a:spcPct val="0"/>
              </a:spcBef>
              <a:buFontTx/>
              <a:buNone/>
              <a:defRPr/>
            </a:pPr>
            <a:r>
              <a:rPr lang="en-US" altLang="en-US" sz="900" smtClean="0"/>
              <a:t>Yes</a:t>
            </a:r>
          </a:p>
          <a:p>
            <a:pPr eaLnBrk="1" hangingPunct="1">
              <a:spcBef>
                <a:spcPct val="0"/>
              </a:spcBef>
              <a:buFontTx/>
              <a:buNone/>
              <a:defRPr/>
            </a:pPr>
            <a:r>
              <a:rPr lang="en-US" altLang="en-US" sz="900" smtClean="0"/>
              <a:t>No</a:t>
            </a:r>
          </a:p>
          <a:p>
            <a:pPr eaLnBrk="1" hangingPunct="1">
              <a:spcBef>
                <a:spcPct val="0"/>
              </a:spcBef>
              <a:buFontTx/>
              <a:buNone/>
              <a:defRPr/>
            </a:pPr>
            <a:r>
              <a:rPr lang="en-US" altLang="en-US" sz="900" smtClean="0"/>
              <a:t>Unknown</a:t>
            </a:r>
            <a:endParaRPr lang="en-US" altLang="en-US" sz="1800" smtClean="0">
              <a:latin typeface="Arial" panose="020B0604020202020204" pitchFamily="34" charset="0"/>
            </a:endParaRPr>
          </a:p>
        </p:txBody>
      </p:sp>
      <p:sp>
        <p:nvSpPr>
          <p:cNvPr id="10" name="Text Box 5"/>
          <p:cNvSpPr txBox="1">
            <a:spLocks noChangeArrowheads="1"/>
          </p:cNvSpPr>
          <p:nvPr/>
        </p:nvSpPr>
        <p:spPr bwMode="auto">
          <a:xfrm>
            <a:off x="6099175" y="3692525"/>
            <a:ext cx="2386013" cy="762000"/>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smtClean="0">
                <a:latin typeface="Times New Roman" panose="02020603050405020304" pitchFamily="18" charset="0"/>
              </a:rPr>
              <a:t>--</a:t>
            </a:r>
          </a:p>
          <a:p>
            <a:pPr eaLnBrk="1" hangingPunct="1">
              <a:spcBef>
                <a:spcPct val="0"/>
              </a:spcBef>
              <a:buFontTx/>
              <a:buNone/>
              <a:defRPr/>
            </a:pPr>
            <a:r>
              <a:rPr lang="en-US" altLang="en-US" sz="900" smtClean="0"/>
              <a:t>American Indian</a:t>
            </a:r>
          </a:p>
          <a:p>
            <a:pPr eaLnBrk="1" hangingPunct="1">
              <a:spcBef>
                <a:spcPct val="0"/>
              </a:spcBef>
              <a:buFontTx/>
              <a:buNone/>
              <a:defRPr/>
            </a:pPr>
            <a:r>
              <a:rPr lang="en-US" altLang="en-US" sz="900" smtClean="0"/>
              <a:t>Alaskan Native</a:t>
            </a:r>
          </a:p>
          <a:p>
            <a:pPr eaLnBrk="1" hangingPunct="1">
              <a:spcBef>
                <a:spcPct val="0"/>
              </a:spcBef>
              <a:buFontTx/>
              <a:buNone/>
              <a:defRPr/>
            </a:pPr>
            <a:r>
              <a:rPr lang="en-US" altLang="en-US" sz="900" smtClean="0"/>
              <a:t>Asian</a:t>
            </a:r>
          </a:p>
          <a:p>
            <a:pPr eaLnBrk="1" hangingPunct="1">
              <a:spcBef>
                <a:spcPct val="0"/>
              </a:spcBef>
              <a:buFontTx/>
              <a:buNone/>
              <a:defRPr/>
            </a:pPr>
            <a:r>
              <a:rPr lang="en-US" altLang="en-US" sz="900" smtClean="0"/>
              <a:t>Black or African American</a:t>
            </a:r>
            <a:endParaRPr lang="en-US" altLang="en-US" sz="1800" smtClean="0">
              <a:latin typeface="Arial" panose="020B0604020202020204" pitchFamily="34" charset="0"/>
            </a:endParaRPr>
          </a:p>
        </p:txBody>
      </p:sp>
    </p:spTree>
    <p:extLst>
      <p:ext uri="{BB962C8B-B14F-4D97-AF65-F5344CB8AC3E}">
        <p14:creationId xmlns:p14="http://schemas.microsoft.com/office/powerpoint/2010/main" val="312027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488" y="2247900"/>
            <a:ext cx="82010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title"/>
          </p:nvPr>
        </p:nvSpPr>
        <p:spPr/>
        <p:txBody>
          <a:bodyPr/>
          <a:lstStyle/>
          <a:p>
            <a:pPr eaLnBrk="1" hangingPunct="1"/>
            <a:r>
              <a:rPr lang="en-US" altLang="en-US" smtClean="0"/>
              <a:t>IJN Follow-up Form</a:t>
            </a:r>
          </a:p>
        </p:txBody>
      </p:sp>
      <p:sp>
        <p:nvSpPr>
          <p:cNvPr id="2" name="Text Box 3"/>
          <p:cNvSpPr txBox="1">
            <a:spLocks noChangeArrowheads="1"/>
          </p:cNvSpPr>
          <p:nvPr/>
        </p:nvSpPr>
        <p:spPr bwMode="auto">
          <a:xfrm>
            <a:off x="2747963" y="1855788"/>
            <a:ext cx="833437" cy="942975"/>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smtClean="0">
                <a:latin typeface="Times New Roman" panose="02020603050405020304" pitchFamily="18" charset="0"/>
              </a:rPr>
              <a:t>--</a:t>
            </a:r>
          </a:p>
          <a:p>
            <a:pPr eaLnBrk="1" hangingPunct="1">
              <a:spcBef>
                <a:spcPct val="0"/>
              </a:spcBef>
              <a:buFontTx/>
              <a:buNone/>
              <a:defRPr/>
            </a:pPr>
            <a:r>
              <a:rPr lang="en-US" altLang="en-US" sz="900" smtClean="0"/>
              <a:t>Initiated</a:t>
            </a:r>
          </a:p>
          <a:p>
            <a:pPr eaLnBrk="1" hangingPunct="1">
              <a:spcBef>
                <a:spcPct val="0"/>
              </a:spcBef>
              <a:buFontTx/>
              <a:buNone/>
              <a:defRPr/>
            </a:pPr>
            <a:r>
              <a:rPr lang="en-US" altLang="en-US" sz="900" smtClean="0"/>
              <a:t>Completed</a:t>
            </a:r>
          </a:p>
          <a:p>
            <a:pPr eaLnBrk="1" hangingPunct="1">
              <a:spcBef>
                <a:spcPct val="0"/>
              </a:spcBef>
              <a:buFontTx/>
              <a:buNone/>
              <a:defRPr/>
            </a:pPr>
            <a:r>
              <a:rPr lang="en-US" altLang="en-US" sz="900" smtClean="0"/>
              <a:t>Not Done</a:t>
            </a:r>
          </a:p>
          <a:p>
            <a:pPr eaLnBrk="1" hangingPunct="1">
              <a:spcBef>
                <a:spcPct val="0"/>
              </a:spcBef>
              <a:buFontTx/>
              <a:buNone/>
              <a:defRPr/>
            </a:pPr>
            <a:r>
              <a:rPr lang="en-US" altLang="en-US" sz="900" smtClean="0"/>
              <a:t>Referred</a:t>
            </a:r>
          </a:p>
          <a:p>
            <a:pPr eaLnBrk="1" hangingPunct="1">
              <a:spcBef>
                <a:spcPct val="0"/>
              </a:spcBef>
              <a:buFontTx/>
              <a:buNone/>
              <a:defRPr/>
            </a:pPr>
            <a:r>
              <a:rPr lang="en-US" altLang="en-US" sz="900" smtClean="0"/>
              <a:t>N/A</a:t>
            </a:r>
            <a:endParaRPr lang="en-US" altLang="en-US" sz="1800" smtClean="0">
              <a:latin typeface="Arial" panose="020B0604020202020204" pitchFamily="34" charset="0"/>
            </a:endParaRPr>
          </a:p>
        </p:txBody>
      </p:sp>
      <p:sp>
        <p:nvSpPr>
          <p:cNvPr id="13316" name="Text Box 4"/>
          <p:cNvSpPr txBox="1">
            <a:spLocks noChangeArrowheads="1"/>
          </p:cNvSpPr>
          <p:nvPr/>
        </p:nvSpPr>
        <p:spPr bwMode="auto">
          <a:xfrm>
            <a:off x="4754563" y="1682750"/>
            <a:ext cx="1570037" cy="1095375"/>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smtClean="0">
                <a:latin typeface="Times New Roman" panose="02020603050405020304" pitchFamily="18" charset="0"/>
              </a:rPr>
              <a:t>--</a:t>
            </a:r>
          </a:p>
          <a:p>
            <a:pPr eaLnBrk="1" hangingPunct="1">
              <a:spcBef>
                <a:spcPct val="0"/>
              </a:spcBef>
              <a:buFontTx/>
              <a:buNone/>
              <a:defRPr/>
            </a:pPr>
            <a:r>
              <a:rPr lang="en-US" altLang="en-US" sz="900" smtClean="0"/>
              <a:t>No Infection/Disease</a:t>
            </a:r>
          </a:p>
          <a:p>
            <a:pPr eaLnBrk="1" hangingPunct="1">
              <a:spcBef>
                <a:spcPct val="0"/>
              </a:spcBef>
              <a:buFontTx/>
              <a:buNone/>
              <a:defRPr/>
            </a:pPr>
            <a:r>
              <a:rPr lang="en-US" altLang="en-US" sz="900" smtClean="0"/>
              <a:t>TB Infection</a:t>
            </a:r>
          </a:p>
          <a:p>
            <a:pPr eaLnBrk="1" hangingPunct="1">
              <a:spcBef>
                <a:spcPct val="0"/>
              </a:spcBef>
              <a:buFontTx/>
              <a:buNone/>
              <a:defRPr/>
            </a:pPr>
            <a:r>
              <a:rPr lang="en-US" altLang="en-US" sz="900" smtClean="0"/>
              <a:t>Active Disease</a:t>
            </a:r>
          </a:p>
          <a:p>
            <a:pPr eaLnBrk="1" hangingPunct="1">
              <a:spcBef>
                <a:spcPct val="0"/>
              </a:spcBef>
              <a:buFontTx/>
              <a:buNone/>
              <a:defRPr/>
            </a:pPr>
            <a:r>
              <a:rPr lang="en-US" altLang="en-US" sz="900" smtClean="0"/>
              <a:t>Pending</a:t>
            </a:r>
          </a:p>
          <a:p>
            <a:pPr eaLnBrk="1" hangingPunct="1">
              <a:spcBef>
                <a:spcPct val="0"/>
              </a:spcBef>
              <a:buFontTx/>
              <a:buNone/>
              <a:defRPr/>
            </a:pPr>
            <a:r>
              <a:rPr lang="en-US" altLang="en-US" sz="900" smtClean="0"/>
              <a:t>Unknown</a:t>
            </a:r>
          </a:p>
          <a:p>
            <a:pPr eaLnBrk="1" hangingPunct="1">
              <a:spcBef>
                <a:spcPct val="0"/>
              </a:spcBef>
              <a:buFontTx/>
              <a:buNone/>
              <a:defRPr/>
            </a:pPr>
            <a:r>
              <a:rPr lang="en-US" altLang="en-US" sz="900" smtClean="0"/>
              <a:t>N/A</a:t>
            </a:r>
            <a:endParaRPr lang="en-US" altLang="en-US" sz="1800" smtClean="0">
              <a:latin typeface="Arial" panose="020B0604020202020204" pitchFamily="34" charset="0"/>
            </a:endParaRPr>
          </a:p>
        </p:txBody>
      </p:sp>
      <p:sp>
        <p:nvSpPr>
          <p:cNvPr id="13317" name="Text Box 5"/>
          <p:cNvSpPr txBox="1">
            <a:spLocks noChangeArrowheads="1"/>
          </p:cNvSpPr>
          <p:nvPr/>
        </p:nvSpPr>
        <p:spPr bwMode="auto">
          <a:xfrm>
            <a:off x="7381875" y="1555750"/>
            <a:ext cx="847725" cy="1228725"/>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latin typeface="Times New Roman" panose="02020603050405020304" pitchFamily="18" charset="0"/>
              </a:rPr>
              <a:t>--</a:t>
            </a:r>
          </a:p>
          <a:p>
            <a:pPr eaLnBrk="1" hangingPunct="1">
              <a:spcBef>
                <a:spcPct val="0"/>
              </a:spcBef>
              <a:buFontTx/>
              <a:buNone/>
              <a:defRPr/>
            </a:pPr>
            <a:r>
              <a:rPr lang="en-US" altLang="en-US" sz="900" dirty="0" smtClean="0"/>
              <a:t>Continuing</a:t>
            </a:r>
          </a:p>
          <a:p>
            <a:pPr eaLnBrk="1" hangingPunct="1">
              <a:spcBef>
                <a:spcPct val="0"/>
              </a:spcBef>
              <a:buFontTx/>
              <a:buNone/>
              <a:defRPr/>
            </a:pPr>
            <a:r>
              <a:rPr lang="en-US" altLang="en-US" sz="900" dirty="0" smtClean="0"/>
              <a:t>Started</a:t>
            </a:r>
          </a:p>
          <a:p>
            <a:pPr eaLnBrk="1" hangingPunct="1">
              <a:spcBef>
                <a:spcPct val="0"/>
              </a:spcBef>
              <a:buFontTx/>
              <a:buNone/>
              <a:defRPr/>
            </a:pPr>
            <a:r>
              <a:rPr lang="en-US" altLang="en-US" sz="900" dirty="0" smtClean="0"/>
              <a:t>Stopped</a:t>
            </a:r>
          </a:p>
          <a:p>
            <a:pPr eaLnBrk="1" hangingPunct="1">
              <a:spcBef>
                <a:spcPct val="0"/>
              </a:spcBef>
              <a:buFontTx/>
              <a:buNone/>
              <a:defRPr/>
            </a:pPr>
            <a:r>
              <a:rPr lang="en-US" altLang="en-US" sz="900" dirty="0" smtClean="0"/>
              <a:t>Not started</a:t>
            </a:r>
          </a:p>
          <a:p>
            <a:pPr eaLnBrk="1" hangingPunct="1">
              <a:spcBef>
                <a:spcPct val="0"/>
              </a:spcBef>
              <a:buFontTx/>
              <a:buNone/>
              <a:defRPr/>
            </a:pPr>
            <a:r>
              <a:rPr lang="en-US" altLang="en-US" sz="900" dirty="0" smtClean="0"/>
              <a:t>Complete</a:t>
            </a:r>
          </a:p>
          <a:p>
            <a:pPr eaLnBrk="1" hangingPunct="1">
              <a:spcBef>
                <a:spcPct val="0"/>
              </a:spcBef>
              <a:buFontTx/>
              <a:buNone/>
              <a:defRPr/>
            </a:pPr>
            <a:r>
              <a:rPr lang="en-US" altLang="en-US" sz="900" dirty="0" smtClean="0"/>
              <a:t>Referred</a:t>
            </a:r>
          </a:p>
          <a:p>
            <a:pPr eaLnBrk="1" hangingPunct="1">
              <a:spcBef>
                <a:spcPct val="0"/>
              </a:spcBef>
              <a:buFontTx/>
              <a:buNone/>
              <a:defRPr/>
            </a:pPr>
            <a:r>
              <a:rPr lang="en-US" altLang="en-US" sz="900" dirty="0" smtClean="0"/>
              <a:t>N/A</a:t>
            </a:r>
            <a:endParaRPr lang="en-US" altLang="en-US" sz="1800" dirty="0" smtClean="0">
              <a:latin typeface="Arial" panose="020B0604020202020204" pitchFamily="34" charset="0"/>
            </a:endParaRPr>
          </a:p>
        </p:txBody>
      </p:sp>
      <p:sp>
        <p:nvSpPr>
          <p:cNvPr id="14343" name="TextBox 8"/>
          <p:cNvSpPr txBox="1">
            <a:spLocks noChangeArrowheads="1"/>
          </p:cNvSpPr>
          <p:nvPr/>
        </p:nvSpPr>
        <p:spPr bwMode="auto">
          <a:xfrm>
            <a:off x="2514600" y="1155700"/>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2800"/>
              <a:t>Third Quarter</a:t>
            </a:r>
          </a:p>
        </p:txBody>
      </p:sp>
      <p:sp>
        <p:nvSpPr>
          <p:cNvPr id="11" name="Text Box 7"/>
          <p:cNvSpPr txBox="1">
            <a:spLocks noChangeArrowheads="1"/>
          </p:cNvSpPr>
          <p:nvPr/>
        </p:nvSpPr>
        <p:spPr bwMode="auto">
          <a:xfrm>
            <a:off x="3138488" y="2917825"/>
            <a:ext cx="2033587" cy="542925"/>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latin typeface="Times New Roman" panose="02020603050405020304" pitchFamily="18" charset="0"/>
              </a:rPr>
              <a:t>--States--</a:t>
            </a:r>
          </a:p>
          <a:p>
            <a:pPr eaLnBrk="1" hangingPunct="1">
              <a:spcBef>
                <a:spcPct val="0"/>
              </a:spcBef>
              <a:buFontTx/>
              <a:buNone/>
              <a:defRPr/>
            </a:pPr>
            <a:r>
              <a:rPr lang="en-US" altLang="en-US" sz="900" dirty="0" smtClean="0"/>
              <a:t>Alabama</a:t>
            </a:r>
          </a:p>
          <a:p>
            <a:pPr eaLnBrk="1" hangingPunct="1">
              <a:spcBef>
                <a:spcPct val="0"/>
              </a:spcBef>
              <a:buFontTx/>
              <a:buNone/>
              <a:defRPr/>
            </a:pPr>
            <a:r>
              <a:rPr lang="en-US" altLang="en-US" sz="900" dirty="0" smtClean="0"/>
              <a:t>Alaska</a:t>
            </a:r>
          </a:p>
        </p:txBody>
      </p:sp>
      <p:sp>
        <p:nvSpPr>
          <p:cNvPr id="13" name="Text Box 5"/>
          <p:cNvSpPr txBox="1">
            <a:spLocks noChangeArrowheads="1"/>
          </p:cNvSpPr>
          <p:nvPr/>
        </p:nvSpPr>
        <p:spPr bwMode="auto">
          <a:xfrm>
            <a:off x="1487488" y="4040188"/>
            <a:ext cx="1865312" cy="1400175"/>
          </a:xfrm>
          <a:prstGeom prst="rect">
            <a:avLst/>
          </a:prstGeom>
          <a:solidFill>
            <a:srgbClr val="FFFFFF"/>
          </a:solidFill>
          <a:ln w="9525">
            <a:solidFill>
              <a:schemeClr val="bg1">
                <a:lumMod val="6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latin typeface="Times New Roman" panose="02020603050405020304" pitchFamily="18" charset="0"/>
              </a:rPr>
              <a:t>--</a:t>
            </a:r>
          </a:p>
          <a:p>
            <a:pPr eaLnBrk="1" hangingPunct="1">
              <a:spcBef>
                <a:spcPct val="0"/>
              </a:spcBef>
              <a:buFontTx/>
              <a:buNone/>
              <a:defRPr/>
            </a:pPr>
            <a:r>
              <a:rPr lang="en-US" altLang="en-US" sz="900" dirty="0" err="1" smtClean="0"/>
              <a:t>Pansensitive</a:t>
            </a:r>
            <a:r>
              <a:rPr lang="en-US" altLang="en-US" sz="900" dirty="0" smtClean="0"/>
              <a:t/>
            </a:r>
            <a:br>
              <a:rPr lang="en-US" altLang="en-US" sz="900" dirty="0" smtClean="0"/>
            </a:br>
            <a:r>
              <a:rPr lang="en-US" altLang="en-US" sz="900" dirty="0" smtClean="0"/>
              <a:t>INH resistant</a:t>
            </a:r>
            <a:br>
              <a:rPr lang="en-US" altLang="en-US" sz="900" dirty="0" smtClean="0"/>
            </a:br>
            <a:r>
              <a:rPr lang="en-US" altLang="en-US" sz="900" dirty="0" smtClean="0"/>
              <a:t>RIF resistant</a:t>
            </a:r>
            <a:br>
              <a:rPr lang="en-US" altLang="en-US" sz="900" dirty="0" smtClean="0"/>
            </a:br>
            <a:r>
              <a:rPr lang="en-US" altLang="en-US" sz="900" dirty="0" smtClean="0"/>
              <a:t>EMB resistant</a:t>
            </a:r>
            <a:br>
              <a:rPr lang="en-US" altLang="en-US" sz="900" dirty="0" smtClean="0"/>
            </a:br>
            <a:r>
              <a:rPr lang="en-US" altLang="en-US" sz="900" dirty="0" smtClean="0"/>
              <a:t>PZA resistant</a:t>
            </a:r>
            <a:br>
              <a:rPr lang="en-US" altLang="en-US" sz="900" dirty="0" smtClean="0"/>
            </a:br>
            <a:r>
              <a:rPr lang="en-US" altLang="en-US" sz="900" dirty="0" smtClean="0"/>
              <a:t>MDR</a:t>
            </a:r>
            <a:br>
              <a:rPr lang="en-US" altLang="en-US" sz="900" dirty="0" smtClean="0"/>
            </a:br>
            <a:r>
              <a:rPr lang="en-US" altLang="en-US" sz="900" dirty="0" smtClean="0"/>
              <a:t>Other – See comments</a:t>
            </a:r>
            <a:br>
              <a:rPr lang="en-US" altLang="en-US" sz="900" dirty="0" smtClean="0"/>
            </a:br>
            <a:r>
              <a:rPr lang="en-US" altLang="en-US" sz="900" dirty="0" smtClean="0"/>
              <a:t>Other – See attached results</a:t>
            </a:r>
            <a:br>
              <a:rPr lang="en-US" altLang="en-US" sz="900" dirty="0" smtClean="0"/>
            </a:br>
            <a:endParaRPr lang="en-US" altLang="en-US" sz="900" dirty="0" smtClean="0"/>
          </a:p>
          <a:p>
            <a:pPr eaLnBrk="1" hangingPunct="1">
              <a:spcBef>
                <a:spcPct val="0"/>
              </a:spcBef>
              <a:buFontTx/>
              <a:buNone/>
              <a:defRPr/>
            </a:pPr>
            <a:endParaRPr lang="en-US" altLang="en-US" sz="1800" dirty="0" smtClean="0">
              <a:latin typeface="Arial" panose="020B0604020202020204" pitchFamily="34" charset="0"/>
            </a:endParaRPr>
          </a:p>
        </p:txBody>
      </p:sp>
      <p:sp>
        <p:nvSpPr>
          <p:cNvPr id="12" name="Text Box 3"/>
          <p:cNvSpPr txBox="1">
            <a:spLocks noChangeArrowheads="1"/>
          </p:cNvSpPr>
          <p:nvPr/>
        </p:nvSpPr>
        <p:spPr bwMode="auto">
          <a:xfrm>
            <a:off x="3048000" y="3629025"/>
            <a:ext cx="609600" cy="523875"/>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latin typeface="Times New Roman" panose="02020603050405020304" pitchFamily="18" charset="0"/>
              </a:rPr>
              <a:t>--</a:t>
            </a:r>
          </a:p>
          <a:p>
            <a:pPr eaLnBrk="1" hangingPunct="1">
              <a:spcBef>
                <a:spcPct val="0"/>
              </a:spcBef>
              <a:buFontTx/>
              <a:buNone/>
              <a:defRPr/>
            </a:pPr>
            <a:r>
              <a:rPr lang="en-US" altLang="en-US" sz="900" dirty="0" smtClean="0"/>
              <a:t>QFT</a:t>
            </a:r>
          </a:p>
          <a:p>
            <a:pPr eaLnBrk="1" hangingPunct="1">
              <a:spcBef>
                <a:spcPct val="0"/>
              </a:spcBef>
              <a:buFontTx/>
              <a:buNone/>
              <a:defRPr/>
            </a:pPr>
            <a:r>
              <a:rPr lang="en-US" altLang="en-US" sz="900" dirty="0" smtClean="0"/>
              <a:t>T-Spot</a:t>
            </a:r>
          </a:p>
        </p:txBody>
      </p:sp>
    </p:spTree>
    <p:extLst>
      <p:ext uri="{BB962C8B-B14F-4D97-AF65-F5344CB8AC3E}">
        <p14:creationId xmlns:p14="http://schemas.microsoft.com/office/powerpoint/2010/main" val="1815721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box(in)">
                                      <p:cBhvr>
                                        <p:cTn id="12" dur="500"/>
                                        <p:tgtEl>
                                          <p:spTgt spid="133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317"/>
                                        </p:tgtEl>
                                        <p:attrNameLst>
                                          <p:attrName>style.visibility</p:attrName>
                                        </p:attrNameLst>
                                      </p:cBhvr>
                                      <p:to>
                                        <p:strVal val="visible"/>
                                      </p:to>
                                    </p:set>
                                    <p:animEffect transition="in" filter="box(in)">
                                      <p:cBhvr>
                                        <p:cTn id="17" dur="500"/>
                                        <p:tgtEl>
                                          <p:spTgt spid="133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316" grpId="0" animBg="1"/>
      <p:bldP spid="13317" grpId="0" animBg="1"/>
      <p:bldP spid="11" grpId="0" animBg="1"/>
      <p:bldP spid="13"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350" y="2400300"/>
            <a:ext cx="81153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title"/>
          </p:nvPr>
        </p:nvSpPr>
        <p:spPr/>
        <p:txBody>
          <a:bodyPr/>
          <a:lstStyle/>
          <a:p>
            <a:pPr eaLnBrk="1" hangingPunct="1"/>
            <a:r>
              <a:rPr lang="en-US" altLang="en-US" smtClean="0"/>
              <a:t>IJN Follow-up Form</a:t>
            </a:r>
          </a:p>
        </p:txBody>
      </p:sp>
      <p:sp>
        <p:nvSpPr>
          <p:cNvPr id="2" name="Text Box 3"/>
          <p:cNvSpPr txBox="1">
            <a:spLocks noChangeArrowheads="1"/>
          </p:cNvSpPr>
          <p:nvPr/>
        </p:nvSpPr>
        <p:spPr bwMode="auto">
          <a:xfrm>
            <a:off x="4592638" y="2695575"/>
            <a:ext cx="1731962" cy="1343025"/>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latin typeface="Times New Roman" panose="02020603050405020304" pitchFamily="18" charset="0"/>
              </a:rPr>
              <a:t>--</a:t>
            </a:r>
          </a:p>
          <a:p>
            <a:pPr eaLnBrk="1" hangingPunct="1">
              <a:spcBef>
                <a:spcPct val="0"/>
              </a:spcBef>
              <a:buFontTx/>
              <a:buNone/>
              <a:defRPr/>
            </a:pPr>
            <a:r>
              <a:rPr lang="en-US" altLang="en-US" sz="900" dirty="0" smtClean="0"/>
              <a:t>Completed Treatment</a:t>
            </a:r>
          </a:p>
          <a:p>
            <a:pPr eaLnBrk="1" hangingPunct="1">
              <a:spcBef>
                <a:spcPct val="0"/>
              </a:spcBef>
              <a:buFontTx/>
              <a:buNone/>
              <a:defRPr/>
            </a:pPr>
            <a:r>
              <a:rPr lang="en-US" altLang="en-US" sz="900" dirty="0" smtClean="0"/>
              <a:t>Not TB Infection/Disease</a:t>
            </a:r>
          </a:p>
          <a:p>
            <a:pPr eaLnBrk="1" hangingPunct="1">
              <a:spcBef>
                <a:spcPct val="0"/>
              </a:spcBef>
              <a:buFontTx/>
              <a:buNone/>
              <a:defRPr/>
            </a:pPr>
            <a:r>
              <a:rPr lang="en-US" altLang="en-US" sz="900" dirty="0" smtClean="0"/>
              <a:t>Never Located</a:t>
            </a:r>
          </a:p>
          <a:p>
            <a:pPr eaLnBrk="1" hangingPunct="1">
              <a:spcBef>
                <a:spcPct val="0"/>
              </a:spcBef>
              <a:buFontTx/>
              <a:buNone/>
              <a:defRPr/>
            </a:pPr>
            <a:r>
              <a:rPr lang="en-US" altLang="en-US" sz="900" dirty="0" smtClean="0"/>
              <a:t>Lost</a:t>
            </a:r>
          </a:p>
          <a:p>
            <a:pPr eaLnBrk="1" hangingPunct="1">
              <a:spcBef>
                <a:spcPct val="0"/>
              </a:spcBef>
              <a:buFontTx/>
              <a:buNone/>
              <a:defRPr/>
            </a:pPr>
            <a:r>
              <a:rPr lang="en-US" altLang="en-US" sz="900" dirty="0" smtClean="0"/>
              <a:t>Died</a:t>
            </a:r>
          </a:p>
          <a:p>
            <a:pPr eaLnBrk="1" hangingPunct="1">
              <a:spcBef>
                <a:spcPct val="0"/>
              </a:spcBef>
              <a:buFontTx/>
              <a:buNone/>
              <a:defRPr/>
            </a:pPr>
            <a:r>
              <a:rPr lang="en-US" altLang="en-US" sz="900" dirty="0" smtClean="0"/>
              <a:t>Refused</a:t>
            </a:r>
          </a:p>
          <a:p>
            <a:pPr eaLnBrk="1" hangingPunct="1">
              <a:spcBef>
                <a:spcPct val="0"/>
              </a:spcBef>
              <a:buFontTx/>
              <a:buNone/>
              <a:defRPr/>
            </a:pPr>
            <a:r>
              <a:rPr lang="en-US" altLang="en-US" sz="900" dirty="0" smtClean="0"/>
              <a:t>Moved</a:t>
            </a:r>
          </a:p>
          <a:p>
            <a:pPr eaLnBrk="1" hangingPunct="1">
              <a:spcBef>
                <a:spcPct val="0"/>
              </a:spcBef>
              <a:buFontTx/>
              <a:buNone/>
              <a:defRPr/>
            </a:pPr>
            <a:r>
              <a:rPr lang="en-US" altLang="en-US" sz="900" dirty="0" smtClean="0"/>
              <a:t>Other – See right</a:t>
            </a:r>
            <a:endParaRPr lang="en-US" altLang="en-US" sz="1800" dirty="0" smtClean="0">
              <a:latin typeface="Arial" panose="020B0604020202020204" pitchFamily="34" charset="0"/>
            </a:endParaRPr>
          </a:p>
        </p:txBody>
      </p:sp>
      <p:sp>
        <p:nvSpPr>
          <p:cNvPr id="14340" name="Text Box 4"/>
          <p:cNvSpPr txBox="1">
            <a:spLocks noChangeArrowheads="1"/>
          </p:cNvSpPr>
          <p:nvPr/>
        </p:nvSpPr>
        <p:spPr bwMode="auto">
          <a:xfrm>
            <a:off x="3170238" y="3109913"/>
            <a:ext cx="419100" cy="514350"/>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smtClean="0">
                <a:latin typeface="Times New Roman" panose="02020603050405020304" pitchFamily="18" charset="0"/>
              </a:rPr>
              <a:t>--</a:t>
            </a:r>
          </a:p>
          <a:p>
            <a:pPr eaLnBrk="1" hangingPunct="1">
              <a:spcBef>
                <a:spcPct val="0"/>
              </a:spcBef>
              <a:buFontTx/>
              <a:buNone/>
              <a:defRPr/>
            </a:pPr>
            <a:r>
              <a:rPr lang="en-US" altLang="en-US" sz="900" smtClean="0"/>
              <a:t>Yes</a:t>
            </a:r>
          </a:p>
          <a:p>
            <a:pPr eaLnBrk="1" hangingPunct="1">
              <a:spcBef>
                <a:spcPct val="0"/>
              </a:spcBef>
              <a:buFontTx/>
              <a:buNone/>
              <a:defRPr/>
            </a:pPr>
            <a:r>
              <a:rPr lang="en-US" altLang="en-US" sz="900" smtClean="0"/>
              <a:t>No</a:t>
            </a:r>
            <a:endParaRPr lang="en-US" altLang="en-US" sz="1800" smtClean="0">
              <a:latin typeface="Arial" panose="020B0604020202020204" pitchFamily="34" charset="0"/>
            </a:endParaRPr>
          </a:p>
        </p:txBody>
      </p:sp>
      <p:sp>
        <p:nvSpPr>
          <p:cNvPr id="15366" name="TextBox 6"/>
          <p:cNvSpPr txBox="1">
            <a:spLocks noChangeArrowheads="1"/>
          </p:cNvSpPr>
          <p:nvPr/>
        </p:nvSpPr>
        <p:spPr bwMode="auto">
          <a:xfrm>
            <a:off x="2514600" y="1155700"/>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2800"/>
              <a:t>Fourth Quarter</a:t>
            </a:r>
          </a:p>
        </p:txBody>
      </p:sp>
    </p:spTree>
    <p:extLst>
      <p:ext uri="{BB962C8B-B14F-4D97-AF65-F5344CB8AC3E}">
        <p14:creationId xmlns:p14="http://schemas.microsoft.com/office/powerpoint/2010/main" val="2006676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box(in)">
                                      <p:cBhvr>
                                        <p:cTn id="12"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3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Wrap Up</a:t>
            </a:r>
          </a:p>
        </p:txBody>
      </p:sp>
      <p:sp>
        <p:nvSpPr>
          <p:cNvPr id="3" name="Content Placeholder 2"/>
          <p:cNvSpPr>
            <a:spLocks noGrp="1"/>
          </p:cNvSpPr>
          <p:nvPr>
            <p:ph idx="1"/>
          </p:nvPr>
        </p:nvSpPr>
        <p:spPr>
          <a:xfrm>
            <a:off x="609600" y="1676400"/>
            <a:ext cx="8229600" cy="4525963"/>
          </a:xfrm>
        </p:spPr>
        <p:txBody>
          <a:bodyPr rtlCol="0">
            <a:normAutofit/>
          </a:bodyPr>
          <a:lstStyle/>
          <a:p>
            <a:pPr eaLnBrk="1" fontAlgn="auto" hangingPunct="1">
              <a:spcAft>
                <a:spcPts val="0"/>
              </a:spcAft>
              <a:defRPr/>
            </a:pPr>
            <a:endParaRPr lang="en-US" dirty="0" smtClean="0"/>
          </a:p>
          <a:p>
            <a:pPr marL="0" indent="0" eaLnBrk="1" fontAlgn="auto" hangingPunct="1">
              <a:spcAft>
                <a:spcPts val="0"/>
              </a:spcAft>
              <a:buFont typeface="Arial" panose="020B0604020202020204" pitchFamily="34" charset="0"/>
              <a:buNone/>
              <a:defRPr/>
            </a:pPr>
            <a:r>
              <a:rPr lang="en-US" sz="3000" b="1" dirty="0" smtClean="0"/>
              <a:t>NTCA/NTNC</a:t>
            </a:r>
            <a:r>
              <a:rPr lang="en-US" sz="3000" dirty="0" smtClean="0"/>
              <a:t> </a:t>
            </a:r>
            <a:r>
              <a:rPr lang="en-US" sz="3000" b="1" dirty="0" err="1" smtClean="0"/>
              <a:t>Interjurisdictional</a:t>
            </a:r>
            <a:r>
              <a:rPr lang="en-US" sz="3000" b="1" dirty="0" smtClean="0"/>
              <a:t> Transfers</a:t>
            </a:r>
            <a:r>
              <a:rPr lang="en-US" b="1" dirty="0" smtClean="0"/>
              <a:t>:</a:t>
            </a:r>
          </a:p>
          <a:p>
            <a:pPr marL="0" indent="0" eaLnBrk="1" fontAlgn="auto" hangingPunct="1">
              <a:spcAft>
                <a:spcPts val="0"/>
              </a:spcAft>
              <a:buFont typeface="Arial" panose="020B0604020202020204" pitchFamily="34" charset="0"/>
              <a:buNone/>
              <a:defRPr/>
            </a:pPr>
            <a:r>
              <a:rPr lang="en-US" sz="3000" dirty="0" smtClean="0">
                <a:hlinkClick r:id="rId3"/>
              </a:rPr>
              <a:t>http://www.tbcontrollers.org/resources/</a:t>
            </a:r>
            <a:br>
              <a:rPr lang="en-US" sz="3000" dirty="0" smtClean="0">
                <a:hlinkClick r:id="rId3"/>
              </a:rPr>
            </a:br>
            <a:r>
              <a:rPr lang="en-US" sz="3000" dirty="0" err="1" smtClean="0">
                <a:hlinkClick r:id="rId3"/>
              </a:rPr>
              <a:t>interjurisdictional</a:t>
            </a:r>
            <a:r>
              <a:rPr lang="en-US" sz="3000" dirty="0" smtClean="0">
                <a:hlinkClick r:id="rId3"/>
              </a:rPr>
              <a:t>-transfers/</a:t>
            </a:r>
            <a:r>
              <a:rPr lang="en-US" sz="3000" dirty="0" smtClean="0"/>
              <a:t> </a:t>
            </a:r>
          </a:p>
          <a:p>
            <a:pPr marL="0" indent="0" eaLnBrk="1" fontAlgn="auto" hangingPunct="1">
              <a:spcAft>
                <a:spcPts val="0"/>
              </a:spcAft>
              <a:buFont typeface="Arial" panose="020B0604020202020204" pitchFamily="34" charset="0"/>
              <a:buNone/>
              <a:defRPr/>
            </a:pPr>
            <a:endParaRPr lang="en-US" sz="2400" dirty="0" smtClean="0"/>
          </a:p>
          <a:p>
            <a:pPr marL="0" indent="0" eaLnBrk="1" fontAlgn="auto" hangingPunct="1">
              <a:spcAft>
                <a:spcPts val="0"/>
              </a:spcAft>
              <a:buFont typeface="Arial" panose="020B0604020202020204" pitchFamily="34" charset="0"/>
              <a:buNone/>
              <a:defRPr/>
            </a:pPr>
            <a:r>
              <a:rPr lang="en-US" sz="3000" dirty="0" smtClean="0"/>
              <a:t>Please submit any questions or comments about the form to </a:t>
            </a:r>
            <a:r>
              <a:rPr lang="en-US" sz="3000" dirty="0" smtClean="0">
                <a:hlinkClick r:id="rId4"/>
              </a:rPr>
              <a:t>ntca@tbcontrollers.org</a:t>
            </a:r>
            <a:r>
              <a:rPr lang="en-US" sz="3000" dirty="0" smtClean="0"/>
              <a:t> </a:t>
            </a:r>
            <a:endParaRPr lang="en-US" sz="2800" dirty="0" smtClean="0"/>
          </a:p>
          <a:p>
            <a:pPr marL="0" indent="0" eaLnBrk="1" fontAlgn="auto" hangingPunct="1">
              <a:spcAft>
                <a:spcPts val="0"/>
              </a:spcAft>
              <a:buFont typeface="Arial" panose="020B0604020202020204" pitchFamily="34" charset="0"/>
              <a:buNone/>
              <a:defRPr/>
            </a:pPr>
            <a:endParaRPr lang="en-US" sz="2400" dirty="0" smtClean="0"/>
          </a:p>
          <a:p>
            <a:pPr marL="0" indent="0" eaLnBrk="1" fontAlgn="auto" hangingPunct="1">
              <a:spcAft>
                <a:spcPts val="0"/>
              </a:spcAft>
              <a:buFont typeface="Arial" panose="020B0604020202020204" pitchFamily="34" charset="0"/>
              <a:buNone/>
              <a:defRPr/>
            </a:pPr>
            <a:endParaRPr lang="en-US" sz="2400" dirty="0" smtClean="0"/>
          </a:p>
        </p:txBody>
      </p:sp>
    </p:spTree>
    <p:extLst>
      <p:ext uri="{BB962C8B-B14F-4D97-AF65-F5344CB8AC3E}">
        <p14:creationId xmlns:p14="http://schemas.microsoft.com/office/powerpoint/2010/main" val="4203359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44076"/>
            <a:ext cx="3691270" cy="5120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457200" y="219456"/>
            <a:ext cx="8229600" cy="986346"/>
          </a:xfrm>
          <a:prstGeom prst="rect">
            <a:avLst/>
          </a:prstGeom>
        </p:spPr>
        <p:txBody>
          <a:bodyPr/>
          <a:lstStyle>
            <a:lvl1pPr algn="ctr" defTabSz="457200" rtl="0" eaLnBrk="1" latinLnBrk="0" hangingPunct="1">
              <a:spcBef>
                <a:spcPct val="0"/>
              </a:spcBef>
              <a:buNone/>
              <a:defRPr sz="4400" kern="1200">
                <a:solidFill>
                  <a:schemeClr val="bg1"/>
                </a:solidFill>
                <a:effectLst>
                  <a:outerShdw blurRad="50800" dist="38100" dir="2700000">
                    <a:schemeClr val="tx2">
                      <a:alpha val="43000"/>
                    </a:schemeClr>
                  </a:outerShdw>
                </a:effectLst>
                <a:latin typeface="+mj-lt"/>
                <a:ea typeface="+mj-ea"/>
                <a:cs typeface="+mj-cs"/>
              </a:defRPr>
            </a:lvl1pPr>
          </a:lstStyle>
          <a:p>
            <a:r>
              <a:rPr lang="en-US" altLang="en-US" dirty="0" smtClean="0"/>
              <a:t>IJN Forms Online</a:t>
            </a:r>
          </a:p>
        </p:txBody>
      </p:sp>
      <p:sp>
        <p:nvSpPr>
          <p:cNvPr id="2" name="TextBox 1"/>
          <p:cNvSpPr txBox="1"/>
          <p:nvPr/>
        </p:nvSpPr>
        <p:spPr>
          <a:xfrm>
            <a:off x="3913632" y="2130552"/>
            <a:ext cx="4773168" cy="3385542"/>
          </a:xfrm>
          <a:prstGeom prst="rect">
            <a:avLst/>
          </a:prstGeom>
          <a:noFill/>
        </p:spPr>
        <p:txBody>
          <a:bodyPr wrap="square" rtlCol="0">
            <a:spAutoFit/>
          </a:bodyPr>
          <a:lstStyle/>
          <a:p>
            <a:r>
              <a:rPr lang="en-US" altLang="en-US" sz="2800" dirty="0"/>
              <a:t>The forms can be found on the National TB Controller’s Website at </a:t>
            </a:r>
            <a:r>
              <a:rPr lang="en-US" altLang="en-US" sz="2800" dirty="0" smtClean="0"/>
              <a:t/>
            </a:r>
            <a:br>
              <a:rPr lang="en-US" altLang="en-US" sz="2800" dirty="0" smtClean="0"/>
            </a:br>
            <a:r>
              <a:rPr lang="en-US" altLang="en-US" sz="2800" dirty="0" smtClean="0"/>
              <a:t/>
            </a:r>
            <a:br>
              <a:rPr lang="en-US" altLang="en-US" sz="2800" dirty="0" smtClean="0"/>
            </a:br>
            <a:r>
              <a:rPr lang="en-US" altLang="en-US" sz="2800" u="sng" dirty="0" smtClean="0"/>
              <a:t>www.tbcontrollers.org/</a:t>
            </a:r>
            <a:br>
              <a:rPr lang="en-US" altLang="en-US" sz="2800" u="sng" dirty="0" smtClean="0"/>
            </a:br>
            <a:r>
              <a:rPr lang="en-US" altLang="en-US" sz="2800" u="sng" dirty="0" smtClean="0"/>
              <a:t>resources/</a:t>
            </a:r>
            <a:r>
              <a:rPr lang="en-US" altLang="en-US" sz="2800" u="sng" dirty="0" err="1" smtClean="0"/>
              <a:t>interjurisdictional</a:t>
            </a:r>
            <a:r>
              <a:rPr lang="en-US" altLang="en-US" sz="2800" u="sng" dirty="0" smtClean="0"/>
              <a:t>-transfers </a:t>
            </a:r>
            <a:endParaRPr lang="en-US" altLang="en-US" sz="2800" u="sng" dirty="0"/>
          </a:p>
          <a:p>
            <a:endParaRPr lang="en-US" dirty="0"/>
          </a:p>
        </p:txBody>
      </p:sp>
    </p:spTree>
    <p:extLst>
      <p:ext uri="{BB962C8B-B14F-4D97-AF65-F5344CB8AC3E}">
        <p14:creationId xmlns:p14="http://schemas.microsoft.com/office/powerpoint/2010/main" val="4225460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dirty="0" smtClean="0"/>
              <a:t>IJN Transfer Form</a:t>
            </a:r>
          </a:p>
        </p:txBody>
      </p:sp>
      <p:sp>
        <p:nvSpPr>
          <p:cNvPr id="1030" name="Text Box 6"/>
          <p:cNvSpPr txBox="1">
            <a:spLocks noChangeArrowheads="1"/>
          </p:cNvSpPr>
          <p:nvPr/>
        </p:nvSpPr>
        <p:spPr bwMode="auto">
          <a:xfrm>
            <a:off x="7848600" y="2362200"/>
            <a:ext cx="838200" cy="838200"/>
          </a:xfrm>
          <a:prstGeom prst="rect">
            <a:avLst/>
          </a:prstGeom>
          <a:solidFill>
            <a:srgbClr val="FFFFFF"/>
          </a:solidFill>
          <a:ln w="9525">
            <a:solidFill>
              <a:srgbClr val="000000"/>
            </a:solidFill>
            <a:miter lim="800000"/>
            <a:headEnd/>
            <a:tailEnd/>
          </a:ln>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900">
                <a:latin typeface="Times New Roman" panose="02020603050405020304" pitchFamily="18" charset="0"/>
              </a:rPr>
              <a:t>--</a:t>
            </a:r>
          </a:p>
          <a:p>
            <a:pPr eaLnBrk="1" hangingPunct="1">
              <a:lnSpc>
                <a:spcPct val="100000"/>
              </a:lnSpc>
              <a:spcBef>
                <a:spcPct val="0"/>
              </a:spcBef>
              <a:buFontTx/>
              <a:buNone/>
            </a:pPr>
            <a:r>
              <a:rPr lang="en-US" altLang="en-US" sz="900"/>
              <a:t>Within 7 Days</a:t>
            </a:r>
          </a:p>
          <a:p>
            <a:pPr eaLnBrk="1" hangingPunct="1">
              <a:lnSpc>
                <a:spcPct val="100000"/>
              </a:lnSpc>
              <a:spcBef>
                <a:spcPct val="0"/>
              </a:spcBef>
              <a:buFontTx/>
              <a:buNone/>
            </a:pPr>
            <a:r>
              <a:rPr lang="en-US" altLang="en-US" sz="900"/>
              <a:t>Within 30 Days</a:t>
            </a:r>
          </a:p>
          <a:p>
            <a:pPr eaLnBrk="1" hangingPunct="1">
              <a:lnSpc>
                <a:spcPct val="100000"/>
              </a:lnSpc>
              <a:spcBef>
                <a:spcPct val="0"/>
              </a:spcBef>
              <a:buFontTx/>
              <a:buNone/>
            </a:pPr>
            <a:r>
              <a:rPr lang="en-US" altLang="en-US" sz="900"/>
              <a:t>Final</a:t>
            </a:r>
          </a:p>
          <a:p>
            <a:pPr eaLnBrk="1" hangingPunct="1">
              <a:lnSpc>
                <a:spcPct val="100000"/>
              </a:lnSpc>
              <a:spcBef>
                <a:spcPct val="0"/>
              </a:spcBef>
              <a:buFontTx/>
              <a:buNone/>
            </a:pPr>
            <a:r>
              <a:rPr lang="en-US" altLang="en-US" sz="900"/>
              <a:t>Other</a:t>
            </a:r>
          </a:p>
          <a:p>
            <a:pPr eaLnBrk="1" hangingPunct="1">
              <a:lnSpc>
                <a:spcPct val="100000"/>
              </a:lnSpc>
              <a:spcBef>
                <a:spcPct val="0"/>
              </a:spcBef>
              <a:buFontTx/>
              <a:buNone/>
            </a:pPr>
            <a:endParaRPr lang="en-US" altLang="en-US" sz="1800">
              <a:latin typeface="Arial" panose="020B0604020202020204" pitchFamily="34" charset="0"/>
            </a:endParaRPr>
          </a:p>
        </p:txBody>
      </p:sp>
      <p:pic>
        <p:nvPicPr>
          <p:cNvPr id="410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62200"/>
            <a:ext cx="82105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1"/>
          <p:cNvSpPr txBox="1">
            <a:spLocks noChangeArrowheads="1"/>
          </p:cNvSpPr>
          <p:nvPr/>
        </p:nvSpPr>
        <p:spPr bwMode="auto">
          <a:xfrm>
            <a:off x="2514600" y="1155700"/>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2800"/>
              <a:t>Page One: Top</a:t>
            </a:r>
          </a:p>
        </p:txBody>
      </p:sp>
    </p:spTree>
    <p:extLst>
      <p:ext uri="{BB962C8B-B14F-4D97-AF65-F5344CB8AC3E}">
        <p14:creationId xmlns:p14="http://schemas.microsoft.com/office/powerpoint/2010/main" val="3671902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box(in)">
                                      <p:cBhvr>
                                        <p:cTn id="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944" y="1600200"/>
            <a:ext cx="7995031" cy="486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1"/>
          <p:cNvSpPr>
            <a:spLocks noGrp="1"/>
          </p:cNvSpPr>
          <p:nvPr>
            <p:ph type="title"/>
          </p:nvPr>
        </p:nvSpPr>
        <p:spPr/>
        <p:txBody>
          <a:bodyPr/>
          <a:lstStyle/>
          <a:p>
            <a:pPr eaLnBrk="1" hangingPunct="1"/>
            <a:r>
              <a:rPr lang="en-US" altLang="en-US" smtClean="0"/>
              <a:t>IJN Transfer Form</a:t>
            </a:r>
          </a:p>
        </p:txBody>
      </p:sp>
      <p:sp>
        <p:nvSpPr>
          <p:cNvPr id="12" name="Text Box 7"/>
          <p:cNvSpPr txBox="1">
            <a:spLocks noChangeArrowheads="1"/>
          </p:cNvSpPr>
          <p:nvPr/>
        </p:nvSpPr>
        <p:spPr bwMode="auto">
          <a:xfrm>
            <a:off x="7197344" y="2164525"/>
            <a:ext cx="1089025" cy="1309687"/>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latin typeface="Times New Roman" panose="02020603050405020304" pitchFamily="18" charset="0"/>
              </a:rPr>
              <a:t>--</a:t>
            </a:r>
          </a:p>
          <a:p>
            <a:pPr eaLnBrk="1" hangingPunct="1">
              <a:spcBef>
                <a:spcPct val="0"/>
              </a:spcBef>
              <a:buFontTx/>
              <a:buNone/>
              <a:defRPr/>
            </a:pPr>
            <a:r>
              <a:rPr lang="en-US" altLang="en-US" sz="900" dirty="0" smtClean="0"/>
              <a:t>Alabama</a:t>
            </a:r>
          </a:p>
          <a:p>
            <a:pPr eaLnBrk="1" hangingPunct="1">
              <a:spcBef>
                <a:spcPct val="0"/>
              </a:spcBef>
              <a:buFontTx/>
              <a:buNone/>
              <a:defRPr/>
            </a:pPr>
            <a:r>
              <a:rPr lang="en-US" altLang="en-US" sz="900" dirty="0" smtClean="0"/>
              <a:t>Alaska</a:t>
            </a:r>
          </a:p>
          <a:p>
            <a:pPr eaLnBrk="1" hangingPunct="1">
              <a:spcBef>
                <a:spcPct val="0"/>
              </a:spcBef>
              <a:buFontTx/>
              <a:buNone/>
              <a:defRPr/>
            </a:pPr>
            <a:r>
              <a:rPr lang="en-US" altLang="en-US" sz="900" dirty="0" smtClean="0"/>
              <a:t>Arizona</a:t>
            </a:r>
          </a:p>
          <a:p>
            <a:pPr eaLnBrk="1" hangingPunct="1">
              <a:spcBef>
                <a:spcPct val="0"/>
              </a:spcBef>
              <a:buFontTx/>
              <a:buNone/>
              <a:defRPr/>
            </a:pPr>
            <a:r>
              <a:rPr lang="en-US" altLang="en-US" sz="900" dirty="0" smtClean="0"/>
              <a:t>Arkansas</a:t>
            </a:r>
          </a:p>
          <a:p>
            <a:pPr eaLnBrk="1" hangingPunct="1">
              <a:spcBef>
                <a:spcPct val="0"/>
              </a:spcBef>
              <a:buFontTx/>
              <a:buNone/>
              <a:defRPr/>
            </a:pPr>
            <a:r>
              <a:rPr lang="en-US" altLang="en-US" sz="900" dirty="0" smtClean="0"/>
              <a:t>California</a:t>
            </a:r>
          </a:p>
          <a:p>
            <a:pPr eaLnBrk="1" hangingPunct="1">
              <a:spcBef>
                <a:spcPct val="0"/>
              </a:spcBef>
              <a:spcAft>
                <a:spcPts val="1000"/>
              </a:spcAft>
              <a:buFontTx/>
              <a:buNone/>
              <a:defRPr/>
            </a:pPr>
            <a:r>
              <a:rPr lang="en-US" altLang="en-US" sz="900" dirty="0" smtClean="0"/>
              <a:t>Colorado</a:t>
            </a:r>
            <a:br>
              <a:rPr lang="en-US" altLang="en-US" sz="900" dirty="0" smtClean="0"/>
            </a:br>
            <a:r>
              <a:rPr lang="en-US" altLang="en-US" sz="900" dirty="0" smtClean="0"/>
              <a:t>Connecticut</a:t>
            </a:r>
            <a:br>
              <a:rPr lang="en-US" altLang="en-US" sz="900" dirty="0" smtClean="0"/>
            </a:br>
            <a:r>
              <a:rPr lang="en-US" altLang="en-US" sz="900" dirty="0" smtClean="0"/>
              <a:t>Delaware</a:t>
            </a:r>
            <a:endParaRPr lang="en-US" altLang="en-US" sz="900" dirty="0" smtClean="0">
              <a:latin typeface="Arial" panose="020B0604020202020204" pitchFamily="34" charset="0"/>
            </a:endParaRPr>
          </a:p>
        </p:txBody>
      </p:sp>
      <p:sp>
        <p:nvSpPr>
          <p:cNvPr id="14" name="Text Box 8"/>
          <p:cNvSpPr txBox="1">
            <a:spLocks noChangeArrowheads="1"/>
          </p:cNvSpPr>
          <p:nvPr/>
        </p:nvSpPr>
        <p:spPr bwMode="auto">
          <a:xfrm>
            <a:off x="7794308" y="4028567"/>
            <a:ext cx="515937" cy="685800"/>
          </a:xfrm>
          <a:prstGeom prst="rect">
            <a:avLst/>
          </a:prstGeom>
          <a:solidFill>
            <a:schemeClr val="bg1"/>
          </a:solidFill>
          <a:ln w="9525">
            <a:no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latin typeface="Times New Roman" panose="02020603050405020304" pitchFamily="18" charset="0"/>
              </a:rPr>
              <a:t>--</a:t>
            </a:r>
          </a:p>
          <a:p>
            <a:pPr eaLnBrk="1" hangingPunct="1">
              <a:spcBef>
                <a:spcPct val="0"/>
              </a:spcBef>
              <a:buFontTx/>
              <a:buNone/>
              <a:defRPr/>
            </a:pPr>
            <a:r>
              <a:rPr lang="en-US" altLang="en-US" sz="900" dirty="0" smtClean="0"/>
              <a:t>State</a:t>
            </a:r>
          </a:p>
          <a:p>
            <a:pPr eaLnBrk="1" hangingPunct="1">
              <a:spcBef>
                <a:spcPct val="0"/>
              </a:spcBef>
              <a:buFontTx/>
              <a:buNone/>
              <a:defRPr/>
            </a:pPr>
            <a:r>
              <a:rPr lang="en-US" altLang="en-US" sz="900" dirty="0" smtClean="0"/>
              <a:t>County</a:t>
            </a:r>
          </a:p>
          <a:p>
            <a:pPr eaLnBrk="1" hangingPunct="1">
              <a:spcBef>
                <a:spcPct val="0"/>
              </a:spcBef>
              <a:buFontTx/>
              <a:buNone/>
              <a:defRPr/>
            </a:pPr>
            <a:r>
              <a:rPr lang="en-US" altLang="en-US" sz="900" dirty="0" smtClean="0"/>
              <a:t>Other</a:t>
            </a:r>
            <a:endParaRPr lang="en-US" altLang="en-US" sz="1800" dirty="0" smtClean="0">
              <a:latin typeface="Arial" panose="020B0604020202020204" pitchFamily="34" charset="0"/>
            </a:endParaRPr>
          </a:p>
        </p:txBody>
      </p:sp>
      <p:sp>
        <p:nvSpPr>
          <p:cNvPr id="15" name="Text Box 6"/>
          <p:cNvSpPr txBox="1">
            <a:spLocks noChangeArrowheads="1"/>
          </p:cNvSpPr>
          <p:nvPr/>
        </p:nvSpPr>
        <p:spPr bwMode="auto">
          <a:xfrm>
            <a:off x="1724406" y="5200079"/>
            <a:ext cx="1116013" cy="795337"/>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latin typeface="Times New Roman" panose="02020603050405020304" pitchFamily="18" charset="0"/>
              </a:rPr>
              <a:t>--</a:t>
            </a:r>
          </a:p>
          <a:p>
            <a:pPr eaLnBrk="1" hangingPunct="1">
              <a:spcBef>
                <a:spcPct val="0"/>
              </a:spcBef>
              <a:buFontTx/>
              <a:buNone/>
              <a:defRPr/>
            </a:pPr>
            <a:r>
              <a:rPr lang="en-US" altLang="en-US" sz="900" dirty="0" smtClean="0"/>
              <a:t>Within 7 Days</a:t>
            </a:r>
          </a:p>
          <a:p>
            <a:pPr eaLnBrk="1" hangingPunct="1">
              <a:spcBef>
                <a:spcPct val="0"/>
              </a:spcBef>
              <a:buFontTx/>
              <a:buNone/>
              <a:defRPr/>
            </a:pPr>
            <a:r>
              <a:rPr lang="en-US" altLang="en-US" sz="900" dirty="0" smtClean="0"/>
              <a:t>Within 30 Days</a:t>
            </a:r>
          </a:p>
          <a:p>
            <a:pPr eaLnBrk="1" hangingPunct="1">
              <a:spcBef>
                <a:spcPct val="0"/>
              </a:spcBef>
              <a:buFontTx/>
              <a:buNone/>
              <a:defRPr/>
            </a:pPr>
            <a:r>
              <a:rPr lang="en-US" altLang="en-US" sz="900" dirty="0" smtClean="0"/>
              <a:t>Final</a:t>
            </a:r>
          </a:p>
          <a:p>
            <a:pPr eaLnBrk="1" hangingPunct="1">
              <a:spcBef>
                <a:spcPct val="0"/>
              </a:spcBef>
              <a:buFontTx/>
              <a:buNone/>
              <a:defRPr/>
            </a:pPr>
            <a:r>
              <a:rPr lang="en-US" altLang="en-US" sz="900" dirty="0" smtClean="0"/>
              <a:t>Other – See right</a:t>
            </a:r>
          </a:p>
          <a:p>
            <a:pPr eaLnBrk="1" hangingPunct="1">
              <a:spcBef>
                <a:spcPct val="0"/>
              </a:spcBef>
              <a:buFontTx/>
              <a:buNone/>
              <a:defRPr/>
            </a:pPr>
            <a:endParaRPr lang="en-US" altLang="en-US" sz="1800" dirty="0" smtClean="0">
              <a:latin typeface="Arial" panose="020B0604020202020204" pitchFamily="34" charset="0"/>
            </a:endParaRPr>
          </a:p>
        </p:txBody>
      </p:sp>
      <p:sp>
        <p:nvSpPr>
          <p:cNvPr id="5127" name="TextBox 6"/>
          <p:cNvSpPr txBox="1">
            <a:spLocks noChangeArrowheads="1"/>
          </p:cNvSpPr>
          <p:nvPr/>
        </p:nvSpPr>
        <p:spPr bwMode="auto">
          <a:xfrm>
            <a:off x="2514600" y="1155700"/>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2800"/>
              <a:t>Page One: Middle</a:t>
            </a:r>
          </a:p>
        </p:txBody>
      </p:sp>
      <p:sp>
        <p:nvSpPr>
          <p:cNvPr id="3" name="Rectangle 2"/>
          <p:cNvSpPr/>
          <p:nvPr/>
        </p:nvSpPr>
        <p:spPr>
          <a:xfrm>
            <a:off x="8686800" y="5565045"/>
            <a:ext cx="429768" cy="8607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8077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61376" y="5545773"/>
            <a:ext cx="1088136" cy="915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6" name="Title 1"/>
          <p:cNvSpPr>
            <a:spLocks noGrp="1"/>
          </p:cNvSpPr>
          <p:nvPr>
            <p:ph type="title"/>
          </p:nvPr>
        </p:nvSpPr>
        <p:spPr/>
        <p:txBody>
          <a:bodyPr/>
          <a:lstStyle/>
          <a:p>
            <a:pPr eaLnBrk="1" hangingPunct="1"/>
            <a:r>
              <a:rPr lang="en-US" altLang="en-US" smtClean="0"/>
              <a:t>IJN Transfer Form</a:t>
            </a:r>
          </a:p>
        </p:txBody>
      </p:sp>
      <p:pic>
        <p:nvPicPr>
          <p:cNvPr id="614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026" y="1895856"/>
            <a:ext cx="82772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3092514" y="2321306"/>
            <a:ext cx="373062" cy="485775"/>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smtClean="0">
                <a:latin typeface="Times New Roman" panose="02020603050405020304" pitchFamily="18" charset="0"/>
              </a:rPr>
              <a:t>--</a:t>
            </a:r>
          </a:p>
          <a:p>
            <a:pPr eaLnBrk="1" hangingPunct="1">
              <a:spcBef>
                <a:spcPct val="0"/>
              </a:spcBef>
              <a:buFontTx/>
              <a:buNone/>
              <a:defRPr/>
            </a:pPr>
            <a:r>
              <a:rPr lang="en-US" altLang="en-US" sz="900" smtClean="0"/>
              <a:t>F</a:t>
            </a:r>
          </a:p>
          <a:p>
            <a:pPr eaLnBrk="1" hangingPunct="1">
              <a:spcBef>
                <a:spcPct val="0"/>
              </a:spcBef>
              <a:buFontTx/>
              <a:buNone/>
              <a:defRPr/>
            </a:pPr>
            <a:r>
              <a:rPr lang="en-US" altLang="en-US" sz="900" smtClean="0"/>
              <a:t>M</a:t>
            </a:r>
            <a:endParaRPr lang="en-US" altLang="en-US" sz="1800" smtClean="0">
              <a:latin typeface="Arial" panose="020B0604020202020204" pitchFamily="34" charset="0"/>
            </a:endParaRPr>
          </a:p>
        </p:txBody>
      </p:sp>
      <p:sp>
        <p:nvSpPr>
          <p:cNvPr id="6" name="Text Box 4"/>
          <p:cNvSpPr txBox="1">
            <a:spLocks noChangeArrowheads="1"/>
          </p:cNvSpPr>
          <p:nvPr/>
        </p:nvSpPr>
        <p:spPr bwMode="auto">
          <a:xfrm>
            <a:off x="4205351" y="2207006"/>
            <a:ext cx="850900" cy="609600"/>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smtClean="0">
                <a:latin typeface="Times New Roman" panose="02020603050405020304" pitchFamily="18" charset="0"/>
              </a:rPr>
              <a:t>--</a:t>
            </a:r>
          </a:p>
          <a:p>
            <a:pPr eaLnBrk="1" hangingPunct="1">
              <a:spcBef>
                <a:spcPct val="0"/>
              </a:spcBef>
              <a:buFontTx/>
              <a:buNone/>
              <a:defRPr/>
            </a:pPr>
            <a:r>
              <a:rPr lang="en-US" altLang="en-US" sz="900" smtClean="0"/>
              <a:t>Yes</a:t>
            </a:r>
          </a:p>
          <a:p>
            <a:pPr eaLnBrk="1" hangingPunct="1">
              <a:spcBef>
                <a:spcPct val="0"/>
              </a:spcBef>
              <a:buFontTx/>
              <a:buNone/>
              <a:defRPr/>
            </a:pPr>
            <a:r>
              <a:rPr lang="en-US" altLang="en-US" sz="900" smtClean="0"/>
              <a:t>No</a:t>
            </a:r>
          </a:p>
          <a:p>
            <a:pPr eaLnBrk="1" hangingPunct="1">
              <a:spcBef>
                <a:spcPct val="0"/>
              </a:spcBef>
              <a:buFontTx/>
              <a:buNone/>
              <a:defRPr/>
            </a:pPr>
            <a:r>
              <a:rPr lang="en-US" altLang="en-US" sz="900" smtClean="0"/>
              <a:t>Unknown</a:t>
            </a:r>
            <a:endParaRPr lang="en-US" altLang="en-US" sz="1800" smtClean="0">
              <a:latin typeface="Arial" panose="020B0604020202020204" pitchFamily="34" charset="0"/>
            </a:endParaRPr>
          </a:p>
        </p:txBody>
      </p:sp>
      <p:sp>
        <p:nvSpPr>
          <p:cNvPr id="7" name="Text Box 5"/>
          <p:cNvSpPr txBox="1">
            <a:spLocks noChangeArrowheads="1"/>
          </p:cNvSpPr>
          <p:nvPr/>
        </p:nvSpPr>
        <p:spPr bwMode="auto">
          <a:xfrm>
            <a:off x="6099239" y="2041906"/>
            <a:ext cx="2386012" cy="762000"/>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smtClean="0">
                <a:latin typeface="Times New Roman" panose="02020603050405020304" pitchFamily="18" charset="0"/>
              </a:rPr>
              <a:t>--</a:t>
            </a:r>
          </a:p>
          <a:p>
            <a:pPr eaLnBrk="1" hangingPunct="1">
              <a:spcBef>
                <a:spcPct val="0"/>
              </a:spcBef>
              <a:buFontTx/>
              <a:buNone/>
              <a:defRPr/>
            </a:pPr>
            <a:r>
              <a:rPr lang="en-US" altLang="en-US" sz="900" smtClean="0"/>
              <a:t>American Indian</a:t>
            </a:r>
          </a:p>
          <a:p>
            <a:pPr eaLnBrk="1" hangingPunct="1">
              <a:spcBef>
                <a:spcPct val="0"/>
              </a:spcBef>
              <a:buFontTx/>
              <a:buNone/>
              <a:defRPr/>
            </a:pPr>
            <a:r>
              <a:rPr lang="en-US" altLang="en-US" sz="900" smtClean="0"/>
              <a:t>Alaskan Native</a:t>
            </a:r>
          </a:p>
          <a:p>
            <a:pPr eaLnBrk="1" hangingPunct="1">
              <a:spcBef>
                <a:spcPct val="0"/>
              </a:spcBef>
              <a:buFontTx/>
              <a:buNone/>
              <a:defRPr/>
            </a:pPr>
            <a:r>
              <a:rPr lang="en-US" altLang="en-US" sz="900" smtClean="0"/>
              <a:t>Asian</a:t>
            </a:r>
          </a:p>
          <a:p>
            <a:pPr eaLnBrk="1" hangingPunct="1">
              <a:spcBef>
                <a:spcPct val="0"/>
              </a:spcBef>
              <a:buFontTx/>
              <a:buNone/>
              <a:defRPr/>
            </a:pPr>
            <a:r>
              <a:rPr lang="en-US" altLang="en-US" sz="900" smtClean="0"/>
              <a:t>Black or African American</a:t>
            </a:r>
            <a:endParaRPr lang="en-US" altLang="en-US" sz="1800" smtClean="0">
              <a:latin typeface="Arial" panose="020B0604020202020204" pitchFamily="34" charset="0"/>
            </a:endParaRPr>
          </a:p>
        </p:txBody>
      </p:sp>
      <p:sp>
        <p:nvSpPr>
          <p:cNvPr id="8" name="Text Box 6"/>
          <p:cNvSpPr txBox="1">
            <a:spLocks noChangeArrowheads="1"/>
          </p:cNvSpPr>
          <p:nvPr/>
        </p:nvSpPr>
        <p:spPr bwMode="auto">
          <a:xfrm>
            <a:off x="1532001" y="3178556"/>
            <a:ext cx="2095500" cy="965200"/>
          </a:xfrm>
          <a:prstGeom prst="rect">
            <a:avLst/>
          </a:prstGeom>
          <a:solidFill>
            <a:srgbClr val="FFFFFF"/>
          </a:solidFill>
          <a:ln w="9525">
            <a:solidFill>
              <a:schemeClr val="bg1">
                <a:lumMod val="6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latin typeface="Times New Roman" panose="02020603050405020304" pitchFamily="18" charset="0"/>
              </a:rPr>
              <a:t>--</a:t>
            </a:r>
          </a:p>
          <a:p>
            <a:pPr eaLnBrk="1" hangingPunct="1">
              <a:spcBef>
                <a:spcPct val="0"/>
              </a:spcBef>
              <a:buFontTx/>
              <a:buNone/>
              <a:defRPr/>
            </a:pPr>
            <a:r>
              <a:rPr lang="en-US" altLang="en-US" sz="900" dirty="0" smtClean="0"/>
              <a:t>United States</a:t>
            </a:r>
          </a:p>
          <a:p>
            <a:pPr eaLnBrk="1" hangingPunct="1">
              <a:spcBef>
                <a:spcPct val="0"/>
              </a:spcBef>
              <a:buFontTx/>
              <a:buNone/>
              <a:defRPr/>
            </a:pPr>
            <a:r>
              <a:rPr lang="en-US" altLang="en-US" sz="900" dirty="0" smtClean="0"/>
              <a:t>See Comments - Page 3</a:t>
            </a:r>
          </a:p>
          <a:p>
            <a:pPr eaLnBrk="1" hangingPunct="1">
              <a:spcBef>
                <a:spcPct val="0"/>
              </a:spcBef>
              <a:buFontTx/>
              <a:buNone/>
              <a:defRPr/>
            </a:pPr>
            <a:r>
              <a:rPr lang="en-US" altLang="en-US" sz="900" dirty="0" smtClean="0"/>
              <a:t>___</a:t>
            </a:r>
          </a:p>
          <a:p>
            <a:pPr eaLnBrk="1" hangingPunct="1">
              <a:spcBef>
                <a:spcPct val="0"/>
              </a:spcBef>
              <a:buFontTx/>
              <a:buNone/>
              <a:defRPr/>
            </a:pPr>
            <a:r>
              <a:rPr lang="en-US" altLang="en-US" sz="900" dirty="0" smtClean="0"/>
              <a:t>Abkhazia</a:t>
            </a:r>
          </a:p>
          <a:p>
            <a:pPr eaLnBrk="1" hangingPunct="1">
              <a:spcBef>
                <a:spcPct val="0"/>
              </a:spcBef>
              <a:buFontTx/>
              <a:buNone/>
              <a:defRPr/>
            </a:pPr>
            <a:r>
              <a:rPr lang="en-US" altLang="en-US" sz="900" dirty="0" smtClean="0"/>
              <a:t>Afghanistan</a:t>
            </a:r>
          </a:p>
        </p:txBody>
      </p:sp>
      <p:sp>
        <p:nvSpPr>
          <p:cNvPr id="9" name="Text Box 8"/>
          <p:cNvSpPr txBox="1">
            <a:spLocks noChangeArrowheads="1"/>
          </p:cNvSpPr>
          <p:nvPr/>
        </p:nvSpPr>
        <p:spPr bwMode="auto">
          <a:xfrm>
            <a:off x="3697351" y="4391406"/>
            <a:ext cx="484188" cy="638175"/>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smtClean="0">
                <a:latin typeface="Times New Roman" panose="02020603050405020304" pitchFamily="18" charset="0"/>
              </a:rPr>
              <a:t>--</a:t>
            </a:r>
          </a:p>
          <a:p>
            <a:pPr eaLnBrk="1" hangingPunct="1">
              <a:spcBef>
                <a:spcPct val="0"/>
              </a:spcBef>
              <a:buFontTx/>
              <a:buNone/>
              <a:defRPr/>
            </a:pPr>
            <a:r>
              <a:rPr lang="en-US" altLang="en-US" sz="900" smtClean="0"/>
              <a:t>Home</a:t>
            </a:r>
          </a:p>
          <a:p>
            <a:pPr eaLnBrk="1" hangingPunct="1">
              <a:spcBef>
                <a:spcPct val="0"/>
              </a:spcBef>
              <a:buFontTx/>
              <a:buNone/>
              <a:defRPr/>
            </a:pPr>
            <a:r>
              <a:rPr lang="en-US" altLang="en-US" sz="900" smtClean="0"/>
              <a:t>Cell</a:t>
            </a:r>
          </a:p>
          <a:p>
            <a:pPr eaLnBrk="1" hangingPunct="1">
              <a:spcBef>
                <a:spcPct val="0"/>
              </a:spcBef>
              <a:buFontTx/>
              <a:buNone/>
              <a:defRPr/>
            </a:pPr>
            <a:r>
              <a:rPr lang="en-US" altLang="en-US" sz="900" smtClean="0"/>
              <a:t>Work</a:t>
            </a:r>
            <a:endParaRPr lang="en-US" altLang="en-US" sz="1800" smtClean="0">
              <a:latin typeface="Arial" panose="020B0604020202020204" pitchFamily="34" charset="0"/>
            </a:endParaRPr>
          </a:p>
        </p:txBody>
      </p:sp>
      <p:sp>
        <p:nvSpPr>
          <p:cNvPr id="10" name="Text Box 4"/>
          <p:cNvSpPr txBox="1">
            <a:spLocks noChangeArrowheads="1"/>
          </p:cNvSpPr>
          <p:nvPr/>
        </p:nvSpPr>
        <p:spPr bwMode="auto">
          <a:xfrm>
            <a:off x="7961376" y="3181731"/>
            <a:ext cx="381000" cy="547688"/>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smtClean="0">
                <a:latin typeface="Times New Roman" panose="02020603050405020304" pitchFamily="18" charset="0"/>
              </a:rPr>
              <a:t>--</a:t>
            </a:r>
          </a:p>
          <a:p>
            <a:pPr eaLnBrk="1" hangingPunct="1">
              <a:spcBef>
                <a:spcPct val="0"/>
              </a:spcBef>
              <a:buFontTx/>
              <a:buNone/>
              <a:defRPr/>
            </a:pPr>
            <a:r>
              <a:rPr lang="en-US" altLang="en-US" sz="900" smtClean="0"/>
              <a:t>Yes</a:t>
            </a:r>
          </a:p>
          <a:p>
            <a:pPr eaLnBrk="1" hangingPunct="1">
              <a:spcBef>
                <a:spcPct val="0"/>
              </a:spcBef>
              <a:buFontTx/>
              <a:buNone/>
              <a:defRPr/>
            </a:pPr>
            <a:r>
              <a:rPr lang="en-US" altLang="en-US" sz="900" smtClean="0"/>
              <a:t>No</a:t>
            </a:r>
            <a:endParaRPr lang="en-US" altLang="en-US" sz="1800" smtClean="0">
              <a:latin typeface="Arial" panose="020B0604020202020204" pitchFamily="34" charset="0"/>
            </a:endParaRPr>
          </a:p>
        </p:txBody>
      </p:sp>
      <p:sp>
        <p:nvSpPr>
          <p:cNvPr id="6154" name="TextBox 10"/>
          <p:cNvSpPr txBox="1">
            <a:spLocks noChangeArrowheads="1"/>
          </p:cNvSpPr>
          <p:nvPr/>
        </p:nvSpPr>
        <p:spPr bwMode="auto">
          <a:xfrm>
            <a:off x="2514600" y="1155700"/>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2800"/>
              <a:t>Page One: Bottom</a:t>
            </a:r>
          </a:p>
        </p:txBody>
      </p:sp>
    </p:spTree>
    <p:extLst>
      <p:ext uri="{BB962C8B-B14F-4D97-AF65-F5344CB8AC3E}">
        <p14:creationId xmlns:p14="http://schemas.microsoft.com/office/powerpoint/2010/main" val="670270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t>IJN Transfer Form</a:t>
            </a:r>
          </a:p>
        </p:txBody>
      </p:sp>
      <p:pic>
        <p:nvPicPr>
          <p:cNvPr id="717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013" y="1924050"/>
            <a:ext cx="81819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1527175" y="2586038"/>
            <a:ext cx="2054225" cy="685800"/>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latin typeface="Times New Roman" panose="02020603050405020304" pitchFamily="18" charset="0"/>
              </a:rPr>
              <a:t>--</a:t>
            </a:r>
          </a:p>
          <a:p>
            <a:pPr eaLnBrk="1" hangingPunct="1">
              <a:spcBef>
                <a:spcPct val="0"/>
              </a:spcBef>
              <a:buFontTx/>
              <a:buNone/>
              <a:defRPr/>
            </a:pPr>
            <a:r>
              <a:rPr lang="en-US" altLang="en-US" sz="900" dirty="0" smtClean="0"/>
              <a:t>Pulmonary</a:t>
            </a:r>
            <a:br>
              <a:rPr lang="en-US" altLang="en-US" sz="900" dirty="0" smtClean="0"/>
            </a:br>
            <a:r>
              <a:rPr lang="en-US" altLang="en-US" sz="900" dirty="0" err="1" smtClean="0"/>
              <a:t>Extrapulmonary</a:t>
            </a:r>
            <a:r>
              <a:rPr lang="en-US" altLang="en-US" sz="900" dirty="0" smtClean="0"/>
              <a:t/>
            </a:r>
            <a:br>
              <a:rPr lang="en-US" altLang="en-US" sz="900" dirty="0" smtClean="0"/>
            </a:br>
            <a:r>
              <a:rPr lang="en-US" altLang="en-US" sz="900" dirty="0" smtClean="0"/>
              <a:t>Pulmonary and </a:t>
            </a:r>
            <a:r>
              <a:rPr lang="en-US" altLang="en-US" sz="900" dirty="0" err="1" smtClean="0"/>
              <a:t>extrapulmonary</a:t>
            </a:r>
            <a:endParaRPr lang="en-US" altLang="en-US" sz="900" dirty="0" smtClean="0"/>
          </a:p>
          <a:p>
            <a:pPr eaLnBrk="1" hangingPunct="1">
              <a:spcBef>
                <a:spcPct val="0"/>
              </a:spcBef>
              <a:buFontTx/>
              <a:buNone/>
              <a:defRPr/>
            </a:pPr>
            <a:endParaRPr lang="en-US" altLang="en-US" sz="1800" dirty="0" smtClean="0">
              <a:latin typeface="Arial" panose="020B0604020202020204" pitchFamily="34" charset="0"/>
            </a:endParaRPr>
          </a:p>
        </p:txBody>
      </p:sp>
      <p:sp>
        <p:nvSpPr>
          <p:cNvPr id="9" name="Text Box 5"/>
          <p:cNvSpPr txBox="1">
            <a:spLocks noChangeArrowheads="1"/>
          </p:cNvSpPr>
          <p:nvPr/>
        </p:nvSpPr>
        <p:spPr bwMode="auto">
          <a:xfrm>
            <a:off x="1527175" y="3355975"/>
            <a:ext cx="2054225" cy="555625"/>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latin typeface="Times New Roman" panose="02020603050405020304" pitchFamily="18" charset="0"/>
              </a:rPr>
              <a:t>--</a:t>
            </a:r>
          </a:p>
          <a:p>
            <a:pPr eaLnBrk="1" hangingPunct="1">
              <a:spcBef>
                <a:spcPct val="0"/>
              </a:spcBef>
              <a:buFontTx/>
              <a:buNone/>
              <a:defRPr/>
            </a:pPr>
            <a:r>
              <a:rPr lang="en-US" altLang="en-US" sz="900" dirty="0" smtClean="0"/>
              <a:t>Treatment started – See Section 5</a:t>
            </a:r>
            <a:br>
              <a:rPr lang="en-US" altLang="en-US" sz="900" dirty="0" smtClean="0"/>
            </a:br>
            <a:r>
              <a:rPr lang="en-US" altLang="en-US" sz="900" dirty="0" smtClean="0"/>
              <a:t>Needs treatment</a:t>
            </a:r>
          </a:p>
          <a:p>
            <a:pPr eaLnBrk="1" hangingPunct="1">
              <a:spcBef>
                <a:spcPct val="0"/>
              </a:spcBef>
              <a:buFontTx/>
              <a:buNone/>
              <a:defRPr/>
            </a:pPr>
            <a:endParaRPr lang="en-US" altLang="en-US" sz="1800" dirty="0" smtClean="0">
              <a:latin typeface="Arial" panose="020B0604020202020204" pitchFamily="34" charset="0"/>
            </a:endParaRPr>
          </a:p>
        </p:txBody>
      </p:sp>
      <p:sp>
        <p:nvSpPr>
          <p:cNvPr id="10" name="Text Box 6"/>
          <p:cNvSpPr txBox="1">
            <a:spLocks noChangeArrowheads="1"/>
          </p:cNvSpPr>
          <p:nvPr/>
        </p:nvSpPr>
        <p:spPr bwMode="auto">
          <a:xfrm>
            <a:off x="5838825" y="3355975"/>
            <a:ext cx="638175" cy="919163"/>
          </a:xfrm>
          <a:prstGeom prst="rect">
            <a:avLst/>
          </a:prstGeom>
          <a:solidFill>
            <a:srgbClr val="FFFFFF"/>
          </a:solidFill>
          <a:ln w="9525">
            <a:solidFill>
              <a:schemeClr val="bg1">
                <a:lumMod val="6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latin typeface="Times New Roman" panose="02020603050405020304" pitchFamily="18" charset="0"/>
              </a:rPr>
              <a:t>--</a:t>
            </a:r>
          </a:p>
          <a:p>
            <a:pPr eaLnBrk="1" hangingPunct="1">
              <a:spcBef>
                <a:spcPct val="0"/>
              </a:spcBef>
              <a:buFontTx/>
              <a:buNone/>
              <a:defRPr/>
            </a:pPr>
            <a:r>
              <a:rPr lang="en-US" altLang="en-US" sz="900" dirty="0" smtClean="0"/>
              <a:t>Positive</a:t>
            </a:r>
          </a:p>
          <a:p>
            <a:pPr eaLnBrk="1" hangingPunct="1">
              <a:spcBef>
                <a:spcPct val="0"/>
              </a:spcBef>
              <a:buFont typeface="Arial" panose="020B0604020202020204" pitchFamily="34" charset="0"/>
              <a:buNone/>
              <a:defRPr/>
            </a:pPr>
            <a:r>
              <a:rPr lang="en-US" altLang="en-US" sz="900" dirty="0" smtClean="0"/>
              <a:t>Negative</a:t>
            </a:r>
          </a:p>
          <a:p>
            <a:pPr eaLnBrk="1" hangingPunct="1">
              <a:spcBef>
                <a:spcPct val="0"/>
              </a:spcBef>
              <a:buFontTx/>
              <a:buNone/>
              <a:defRPr/>
            </a:pPr>
            <a:r>
              <a:rPr lang="en-US" altLang="en-US" sz="900" dirty="0" smtClean="0"/>
              <a:t>Unknown</a:t>
            </a:r>
          </a:p>
          <a:p>
            <a:pPr eaLnBrk="1" hangingPunct="1">
              <a:spcBef>
                <a:spcPct val="0"/>
              </a:spcBef>
              <a:buFontTx/>
              <a:buNone/>
              <a:defRPr/>
            </a:pPr>
            <a:r>
              <a:rPr lang="en-US" altLang="en-US" sz="900" dirty="0" smtClean="0"/>
              <a:t>N/A</a:t>
            </a:r>
            <a:br>
              <a:rPr lang="en-US" altLang="en-US" sz="900" dirty="0" smtClean="0"/>
            </a:br>
            <a:r>
              <a:rPr lang="en-US" altLang="en-US" sz="900" dirty="0" smtClean="0"/>
              <a:t>Not done</a:t>
            </a:r>
            <a:br>
              <a:rPr lang="en-US" altLang="en-US" sz="900" dirty="0" smtClean="0"/>
            </a:br>
            <a:endParaRPr lang="en-US" altLang="en-US" sz="1800" dirty="0" smtClean="0">
              <a:latin typeface="Arial" panose="020B0604020202020204" pitchFamily="34" charset="0"/>
            </a:endParaRPr>
          </a:p>
        </p:txBody>
      </p:sp>
      <p:sp>
        <p:nvSpPr>
          <p:cNvPr id="11" name="Text Box 6"/>
          <p:cNvSpPr txBox="1">
            <a:spLocks noChangeArrowheads="1"/>
          </p:cNvSpPr>
          <p:nvPr/>
        </p:nvSpPr>
        <p:spPr bwMode="auto">
          <a:xfrm>
            <a:off x="5838825" y="2338388"/>
            <a:ext cx="638175" cy="923925"/>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latin typeface="Times New Roman" panose="02020603050405020304" pitchFamily="18" charset="0"/>
              </a:rPr>
              <a:t>--</a:t>
            </a:r>
          </a:p>
          <a:p>
            <a:pPr eaLnBrk="1" hangingPunct="1">
              <a:spcBef>
                <a:spcPct val="0"/>
              </a:spcBef>
              <a:buFontTx/>
              <a:buNone/>
              <a:defRPr/>
            </a:pPr>
            <a:r>
              <a:rPr lang="en-US" altLang="en-US" sz="900" dirty="0" smtClean="0"/>
              <a:t>Positive</a:t>
            </a:r>
          </a:p>
          <a:p>
            <a:pPr eaLnBrk="1" hangingPunct="1">
              <a:spcBef>
                <a:spcPct val="0"/>
              </a:spcBef>
              <a:buFont typeface="Arial" panose="020B0604020202020204" pitchFamily="34" charset="0"/>
              <a:buNone/>
              <a:defRPr/>
            </a:pPr>
            <a:r>
              <a:rPr lang="en-US" altLang="en-US" sz="900" dirty="0" smtClean="0"/>
              <a:t>Negative</a:t>
            </a:r>
          </a:p>
          <a:p>
            <a:pPr eaLnBrk="1" hangingPunct="1">
              <a:spcBef>
                <a:spcPct val="0"/>
              </a:spcBef>
              <a:buFontTx/>
              <a:buNone/>
              <a:defRPr/>
            </a:pPr>
            <a:r>
              <a:rPr lang="en-US" altLang="en-US" sz="900" dirty="0" smtClean="0"/>
              <a:t>Unknown</a:t>
            </a:r>
          </a:p>
          <a:p>
            <a:pPr eaLnBrk="1" hangingPunct="1">
              <a:spcBef>
                <a:spcPct val="0"/>
              </a:spcBef>
              <a:buFontTx/>
              <a:buNone/>
              <a:defRPr/>
            </a:pPr>
            <a:r>
              <a:rPr lang="en-US" altLang="en-US" sz="900" dirty="0" smtClean="0"/>
              <a:t>N/A</a:t>
            </a:r>
            <a:br>
              <a:rPr lang="en-US" altLang="en-US" sz="900" dirty="0" smtClean="0"/>
            </a:br>
            <a:r>
              <a:rPr lang="en-US" altLang="en-US" sz="900" dirty="0" smtClean="0"/>
              <a:t>Not done</a:t>
            </a:r>
            <a:br>
              <a:rPr lang="en-US" altLang="en-US" sz="900" dirty="0" smtClean="0"/>
            </a:br>
            <a:endParaRPr lang="en-US" altLang="en-US" sz="1800" dirty="0" smtClean="0">
              <a:latin typeface="Arial" panose="020B0604020202020204" pitchFamily="34" charset="0"/>
            </a:endParaRPr>
          </a:p>
        </p:txBody>
      </p:sp>
      <p:sp>
        <p:nvSpPr>
          <p:cNvPr id="12" name="Text Box 5"/>
          <p:cNvSpPr txBox="1">
            <a:spLocks noChangeArrowheads="1"/>
          </p:cNvSpPr>
          <p:nvPr/>
        </p:nvSpPr>
        <p:spPr bwMode="auto">
          <a:xfrm>
            <a:off x="1527175" y="4738688"/>
            <a:ext cx="2054225" cy="1196975"/>
          </a:xfrm>
          <a:prstGeom prst="rect">
            <a:avLst/>
          </a:prstGeom>
          <a:solidFill>
            <a:srgbClr val="FFFFFF"/>
          </a:solidFill>
          <a:ln w="9525">
            <a:solidFill>
              <a:schemeClr val="bg1">
                <a:lumMod val="6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latin typeface="Times New Roman" panose="02020603050405020304" pitchFamily="18" charset="0"/>
              </a:rPr>
              <a:t>--</a:t>
            </a:r>
          </a:p>
          <a:p>
            <a:pPr eaLnBrk="1" hangingPunct="1">
              <a:spcBef>
                <a:spcPct val="0"/>
              </a:spcBef>
              <a:buFontTx/>
              <a:buNone/>
              <a:defRPr/>
            </a:pPr>
            <a:r>
              <a:rPr lang="en-US" altLang="en-US" sz="900" dirty="0" err="1" smtClean="0"/>
              <a:t>Pansensitive</a:t>
            </a:r>
            <a:r>
              <a:rPr lang="en-US" altLang="en-US" sz="900" dirty="0" smtClean="0"/>
              <a:t/>
            </a:r>
            <a:br>
              <a:rPr lang="en-US" altLang="en-US" sz="900" dirty="0" smtClean="0"/>
            </a:br>
            <a:r>
              <a:rPr lang="en-US" altLang="en-US" sz="900" dirty="0" smtClean="0"/>
              <a:t>INH resistant</a:t>
            </a:r>
            <a:br>
              <a:rPr lang="en-US" altLang="en-US" sz="900" dirty="0" smtClean="0"/>
            </a:br>
            <a:r>
              <a:rPr lang="en-US" altLang="en-US" sz="900" dirty="0" smtClean="0"/>
              <a:t>RIF resistant</a:t>
            </a:r>
            <a:br>
              <a:rPr lang="en-US" altLang="en-US" sz="900" dirty="0" smtClean="0"/>
            </a:br>
            <a:r>
              <a:rPr lang="en-US" altLang="en-US" sz="900" dirty="0" smtClean="0"/>
              <a:t>EMB resistant</a:t>
            </a:r>
            <a:br>
              <a:rPr lang="en-US" altLang="en-US" sz="900" dirty="0" smtClean="0"/>
            </a:br>
            <a:r>
              <a:rPr lang="en-US" altLang="en-US" sz="900" dirty="0" smtClean="0"/>
              <a:t>PZA resistant</a:t>
            </a:r>
            <a:br>
              <a:rPr lang="en-US" altLang="en-US" sz="900" dirty="0" smtClean="0"/>
            </a:br>
            <a:r>
              <a:rPr lang="en-US" altLang="en-US" sz="900" dirty="0" smtClean="0"/>
              <a:t>Multidrug resistant</a:t>
            </a:r>
            <a:br>
              <a:rPr lang="en-US" altLang="en-US" sz="900" dirty="0" smtClean="0"/>
            </a:br>
            <a:r>
              <a:rPr lang="en-US" altLang="en-US" sz="900" dirty="0" smtClean="0"/>
              <a:t>Other – See attached results</a:t>
            </a:r>
            <a:br>
              <a:rPr lang="en-US" altLang="en-US" sz="900" dirty="0" smtClean="0"/>
            </a:br>
            <a:endParaRPr lang="en-US" altLang="en-US" sz="900" dirty="0" smtClean="0"/>
          </a:p>
          <a:p>
            <a:pPr eaLnBrk="1" hangingPunct="1">
              <a:spcBef>
                <a:spcPct val="0"/>
              </a:spcBef>
              <a:buFontTx/>
              <a:buNone/>
              <a:defRPr/>
            </a:pPr>
            <a:endParaRPr lang="en-US" altLang="en-US" sz="1800" dirty="0" smtClean="0">
              <a:latin typeface="Arial" panose="020B0604020202020204" pitchFamily="34" charset="0"/>
            </a:endParaRPr>
          </a:p>
        </p:txBody>
      </p:sp>
      <p:sp>
        <p:nvSpPr>
          <p:cNvPr id="13" name="Text Box 6"/>
          <p:cNvSpPr txBox="1">
            <a:spLocks noChangeArrowheads="1"/>
          </p:cNvSpPr>
          <p:nvPr/>
        </p:nvSpPr>
        <p:spPr bwMode="auto">
          <a:xfrm>
            <a:off x="5092700" y="4743450"/>
            <a:ext cx="671513" cy="685800"/>
          </a:xfrm>
          <a:prstGeom prst="rect">
            <a:avLst/>
          </a:prstGeom>
          <a:solidFill>
            <a:srgbClr val="FFFFFF"/>
          </a:solidFill>
          <a:ln w="9525">
            <a:solidFill>
              <a:schemeClr val="bg1">
                <a:lumMod val="6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latin typeface="Times New Roman" panose="02020603050405020304" pitchFamily="18" charset="0"/>
              </a:rPr>
              <a:t>--</a:t>
            </a:r>
          </a:p>
          <a:p>
            <a:pPr eaLnBrk="1" hangingPunct="1">
              <a:spcBef>
                <a:spcPct val="0"/>
              </a:spcBef>
              <a:buFontTx/>
              <a:buNone/>
              <a:defRPr/>
            </a:pPr>
            <a:r>
              <a:rPr lang="en-US" altLang="en-US" sz="900" dirty="0" smtClean="0"/>
              <a:t>Yes</a:t>
            </a:r>
            <a:br>
              <a:rPr lang="en-US" altLang="en-US" sz="900" dirty="0" smtClean="0"/>
            </a:br>
            <a:r>
              <a:rPr lang="en-US" altLang="en-US" sz="900" dirty="0" smtClean="0"/>
              <a:t>No</a:t>
            </a:r>
          </a:p>
          <a:p>
            <a:pPr eaLnBrk="1" hangingPunct="1">
              <a:spcBef>
                <a:spcPct val="0"/>
              </a:spcBef>
              <a:buFontTx/>
              <a:buNone/>
              <a:defRPr/>
            </a:pPr>
            <a:r>
              <a:rPr lang="en-US" altLang="en-US" sz="900" dirty="0" smtClean="0"/>
              <a:t>Unknown</a:t>
            </a:r>
          </a:p>
        </p:txBody>
      </p:sp>
      <p:sp>
        <p:nvSpPr>
          <p:cNvPr id="7178" name="TextBox 13"/>
          <p:cNvSpPr txBox="1">
            <a:spLocks noChangeArrowheads="1"/>
          </p:cNvSpPr>
          <p:nvPr/>
        </p:nvSpPr>
        <p:spPr bwMode="auto">
          <a:xfrm>
            <a:off x="2514600" y="1155700"/>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2800"/>
              <a:t>Page Two: Section 1</a:t>
            </a:r>
          </a:p>
        </p:txBody>
      </p:sp>
    </p:spTree>
    <p:extLst>
      <p:ext uri="{BB962C8B-B14F-4D97-AF65-F5344CB8AC3E}">
        <p14:creationId xmlns:p14="http://schemas.microsoft.com/office/powerpoint/2010/main" val="2077747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688" y="1857375"/>
            <a:ext cx="804862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a:spLocks noGrp="1"/>
          </p:cNvSpPr>
          <p:nvPr>
            <p:ph type="title"/>
          </p:nvPr>
        </p:nvSpPr>
        <p:spPr/>
        <p:txBody>
          <a:bodyPr/>
          <a:lstStyle/>
          <a:p>
            <a:pPr eaLnBrk="1" hangingPunct="1"/>
            <a:r>
              <a:rPr lang="en-US" altLang="en-US" smtClean="0"/>
              <a:t>IJN Transfer Form</a:t>
            </a:r>
          </a:p>
        </p:txBody>
      </p:sp>
      <p:sp>
        <p:nvSpPr>
          <p:cNvPr id="7" name="Text Box 5"/>
          <p:cNvSpPr txBox="1">
            <a:spLocks noChangeArrowheads="1"/>
          </p:cNvSpPr>
          <p:nvPr/>
        </p:nvSpPr>
        <p:spPr bwMode="auto">
          <a:xfrm>
            <a:off x="3562350" y="2093913"/>
            <a:ext cx="1695450" cy="685800"/>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latin typeface="Times New Roman" panose="02020603050405020304" pitchFamily="18" charset="0"/>
              </a:rPr>
              <a:t>--</a:t>
            </a:r>
          </a:p>
          <a:p>
            <a:pPr eaLnBrk="1" hangingPunct="1">
              <a:spcBef>
                <a:spcPct val="0"/>
              </a:spcBef>
              <a:buFontTx/>
              <a:buNone/>
              <a:defRPr/>
            </a:pPr>
            <a:r>
              <a:rPr lang="en-US" altLang="en-US" sz="900" dirty="0" smtClean="0"/>
              <a:t>High</a:t>
            </a:r>
            <a:br>
              <a:rPr lang="en-US" altLang="en-US" sz="900" dirty="0" smtClean="0"/>
            </a:br>
            <a:r>
              <a:rPr lang="en-US" altLang="en-US" sz="900" dirty="0" smtClean="0"/>
              <a:t>Medium/close</a:t>
            </a:r>
          </a:p>
          <a:p>
            <a:pPr eaLnBrk="1" hangingPunct="1">
              <a:spcBef>
                <a:spcPct val="0"/>
              </a:spcBef>
              <a:buFontTx/>
              <a:buNone/>
              <a:defRPr/>
            </a:pPr>
            <a:r>
              <a:rPr lang="en-US" altLang="en-US" sz="900" dirty="0" smtClean="0"/>
              <a:t>Low/other-than-close</a:t>
            </a:r>
          </a:p>
          <a:p>
            <a:pPr eaLnBrk="1" hangingPunct="1">
              <a:spcBef>
                <a:spcPct val="0"/>
              </a:spcBef>
              <a:buFontTx/>
              <a:buNone/>
              <a:defRPr/>
            </a:pPr>
            <a:endParaRPr lang="en-US" altLang="en-US" sz="1800" dirty="0" smtClean="0">
              <a:latin typeface="Arial" panose="020B0604020202020204" pitchFamily="34" charset="0"/>
            </a:endParaRPr>
          </a:p>
        </p:txBody>
      </p:sp>
      <p:sp>
        <p:nvSpPr>
          <p:cNvPr id="9" name="Text Box 5"/>
          <p:cNvSpPr txBox="1">
            <a:spLocks noChangeArrowheads="1"/>
          </p:cNvSpPr>
          <p:nvPr/>
        </p:nvSpPr>
        <p:spPr bwMode="auto">
          <a:xfrm>
            <a:off x="1524000" y="2873375"/>
            <a:ext cx="1219200" cy="1089025"/>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latin typeface="Times New Roman" panose="02020603050405020304" pitchFamily="18" charset="0"/>
              </a:rPr>
              <a:t>--</a:t>
            </a:r>
          </a:p>
          <a:p>
            <a:pPr eaLnBrk="1" hangingPunct="1">
              <a:spcBef>
                <a:spcPct val="0"/>
              </a:spcBef>
              <a:buFontTx/>
              <a:buNone/>
              <a:defRPr/>
            </a:pPr>
            <a:r>
              <a:rPr lang="en-US" altLang="en-US" sz="900" dirty="0" smtClean="0"/>
              <a:t>TST</a:t>
            </a:r>
            <a:br>
              <a:rPr lang="en-US" altLang="en-US" sz="900" dirty="0" smtClean="0"/>
            </a:br>
            <a:r>
              <a:rPr lang="en-US" altLang="en-US" sz="900" dirty="0" smtClean="0"/>
              <a:t>QFT-GIT</a:t>
            </a:r>
            <a:br>
              <a:rPr lang="en-US" altLang="en-US" sz="900" dirty="0" smtClean="0"/>
            </a:br>
            <a:r>
              <a:rPr lang="en-US" altLang="en-US" sz="900" dirty="0" smtClean="0"/>
              <a:t>T-Spot</a:t>
            </a:r>
            <a:br>
              <a:rPr lang="en-US" altLang="en-US" sz="900" dirty="0" smtClean="0"/>
            </a:br>
            <a:r>
              <a:rPr lang="en-US" altLang="en-US" sz="900" dirty="0" smtClean="0"/>
              <a:t>Needs testing</a:t>
            </a:r>
          </a:p>
          <a:p>
            <a:pPr eaLnBrk="1" hangingPunct="1">
              <a:spcBef>
                <a:spcPct val="0"/>
              </a:spcBef>
              <a:buFontTx/>
              <a:buNone/>
              <a:defRPr/>
            </a:pPr>
            <a:r>
              <a:rPr lang="en-US" altLang="en-US" sz="900" dirty="0" smtClean="0"/>
              <a:t>N/A</a:t>
            </a:r>
            <a:br>
              <a:rPr lang="en-US" altLang="en-US" sz="900" dirty="0" smtClean="0"/>
            </a:br>
            <a:r>
              <a:rPr lang="en-US" altLang="en-US" sz="900" dirty="0" smtClean="0"/>
              <a:t>Other</a:t>
            </a:r>
            <a:br>
              <a:rPr lang="en-US" altLang="en-US" sz="900" dirty="0" smtClean="0"/>
            </a:br>
            <a:endParaRPr lang="en-US" altLang="en-US" sz="900" dirty="0" smtClean="0"/>
          </a:p>
          <a:p>
            <a:pPr eaLnBrk="1" hangingPunct="1">
              <a:spcBef>
                <a:spcPct val="0"/>
              </a:spcBef>
              <a:buFontTx/>
              <a:buNone/>
              <a:defRPr/>
            </a:pPr>
            <a:endParaRPr lang="en-US" altLang="en-US" sz="1800" dirty="0" smtClean="0">
              <a:latin typeface="Arial" panose="020B0604020202020204" pitchFamily="34" charset="0"/>
            </a:endParaRPr>
          </a:p>
        </p:txBody>
      </p:sp>
      <p:sp>
        <p:nvSpPr>
          <p:cNvPr id="11" name="Text Box 6"/>
          <p:cNvSpPr txBox="1">
            <a:spLocks noChangeArrowheads="1"/>
          </p:cNvSpPr>
          <p:nvPr/>
        </p:nvSpPr>
        <p:spPr bwMode="auto">
          <a:xfrm>
            <a:off x="5867400" y="2873375"/>
            <a:ext cx="1295400" cy="936625"/>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latin typeface="Times New Roman" panose="02020603050405020304" pitchFamily="18" charset="0"/>
              </a:rPr>
              <a:t>--</a:t>
            </a:r>
          </a:p>
          <a:p>
            <a:pPr eaLnBrk="1" hangingPunct="1">
              <a:spcBef>
                <a:spcPct val="0"/>
              </a:spcBef>
              <a:buFont typeface="Arial" panose="020B0604020202020204" pitchFamily="34" charset="0"/>
              <a:buNone/>
              <a:defRPr/>
            </a:pPr>
            <a:r>
              <a:rPr lang="en-US" altLang="en-US" sz="900" dirty="0" smtClean="0"/>
              <a:t>Negative</a:t>
            </a:r>
          </a:p>
          <a:p>
            <a:pPr eaLnBrk="1" hangingPunct="1">
              <a:spcBef>
                <a:spcPct val="0"/>
              </a:spcBef>
              <a:buFont typeface="Arial" panose="020B0604020202020204" pitchFamily="34" charset="0"/>
              <a:buNone/>
              <a:defRPr/>
            </a:pPr>
            <a:r>
              <a:rPr lang="en-US" altLang="en-US" sz="900" dirty="0"/>
              <a:t>Positive</a:t>
            </a:r>
          </a:p>
          <a:p>
            <a:pPr eaLnBrk="1" hangingPunct="1">
              <a:spcBef>
                <a:spcPct val="0"/>
              </a:spcBef>
              <a:buFont typeface="Arial" panose="020B0604020202020204" pitchFamily="34" charset="0"/>
              <a:buNone/>
              <a:defRPr/>
            </a:pPr>
            <a:r>
              <a:rPr lang="en-US" altLang="en-US" sz="900" dirty="0" err="1" smtClean="0"/>
              <a:t>Indeterminant</a:t>
            </a:r>
            <a:r>
              <a:rPr lang="en-US" altLang="en-US" sz="900" dirty="0" smtClean="0"/>
              <a:t/>
            </a:r>
            <a:br>
              <a:rPr lang="en-US" altLang="en-US" sz="900" dirty="0" smtClean="0"/>
            </a:br>
            <a:r>
              <a:rPr lang="en-US" altLang="en-US" sz="900" dirty="0" smtClean="0"/>
              <a:t>Borderline</a:t>
            </a:r>
            <a:br>
              <a:rPr lang="en-US" altLang="en-US" sz="900" dirty="0" smtClean="0"/>
            </a:br>
            <a:r>
              <a:rPr lang="en-US" altLang="en-US" sz="900" dirty="0" smtClean="0"/>
              <a:t>Not done</a:t>
            </a:r>
            <a:endParaRPr lang="en-US" altLang="en-US" sz="1800" dirty="0" smtClean="0">
              <a:latin typeface="Arial" panose="020B0604020202020204" pitchFamily="34" charset="0"/>
            </a:endParaRPr>
          </a:p>
        </p:txBody>
      </p:sp>
      <p:sp>
        <p:nvSpPr>
          <p:cNvPr id="12" name="Text Box 5"/>
          <p:cNvSpPr txBox="1">
            <a:spLocks noChangeArrowheads="1"/>
          </p:cNvSpPr>
          <p:nvPr/>
        </p:nvSpPr>
        <p:spPr bwMode="auto">
          <a:xfrm>
            <a:off x="1543050" y="4333875"/>
            <a:ext cx="1200150" cy="833438"/>
          </a:xfrm>
          <a:prstGeom prst="rect">
            <a:avLst/>
          </a:prstGeom>
          <a:solidFill>
            <a:srgbClr val="FFFFFF"/>
          </a:solidFill>
          <a:ln w="9525">
            <a:solidFill>
              <a:schemeClr val="bg1">
                <a:lumMod val="6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latin typeface="Times New Roman" panose="02020603050405020304" pitchFamily="18" charset="0"/>
              </a:rPr>
              <a:t>--</a:t>
            </a:r>
          </a:p>
          <a:p>
            <a:pPr eaLnBrk="1" hangingPunct="1">
              <a:spcBef>
                <a:spcPct val="0"/>
              </a:spcBef>
              <a:buFontTx/>
              <a:buNone/>
              <a:defRPr/>
            </a:pPr>
            <a:r>
              <a:rPr lang="en-US" altLang="en-US" sz="900" dirty="0" smtClean="0"/>
              <a:t>Attached</a:t>
            </a:r>
            <a:br>
              <a:rPr lang="en-US" altLang="en-US" sz="900" dirty="0" smtClean="0"/>
            </a:br>
            <a:r>
              <a:rPr lang="en-US" altLang="en-US" sz="900" dirty="0" smtClean="0"/>
              <a:t>Not done</a:t>
            </a:r>
            <a:br>
              <a:rPr lang="en-US" altLang="en-US" sz="900" dirty="0" smtClean="0"/>
            </a:br>
            <a:r>
              <a:rPr lang="en-US" altLang="en-US" sz="900" dirty="0" smtClean="0"/>
              <a:t>Pending</a:t>
            </a:r>
            <a:br>
              <a:rPr lang="en-US" altLang="en-US" sz="900" dirty="0" smtClean="0"/>
            </a:br>
            <a:r>
              <a:rPr lang="en-US" altLang="en-US" sz="900" dirty="0" smtClean="0"/>
              <a:t>Needs x-ray</a:t>
            </a:r>
            <a:br>
              <a:rPr lang="en-US" altLang="en-US" sz="900" dirty="0" smtClean="0"/>
            </a:br>
            <a:r>
              <a:rPr lang="en-US" altLang="en-US" sz="900" dirty="0" smtClean="0"/>
              <a:t/>
            </a:r>
            <a:br>
              <a:rPr lang="en-US" altLang="en-US" sz="900" dirty="0" smtClean="0"/>
            </a:br>
            <a:endParaRPr lang="en-US" altLang="en-US" sz="900" dirty="0" smtClean="0"/>
          </a:p>
          <a:p>
            <a:pPr eaLnBrk="1" hangingPunct="1">
              <a:spcBef>
                <a:spcPct val="0"/>
              </a:spcBef>
              <a:buFontTx/>
              <a:buNone/>
              <a:defRPr/>
            </a:pPr>
            <a:endParaRPr lang="en-US" altLang="en-US" sz="1800" dirty="0" smtClean="0">
              <a:latin typeface="Arial" panose="020B0604020202020204" pitchFamily="34" charset="0"/>
            </a:endParaRPr>
          </a:p>
        </p:txBody>
      </p:sp>
      <p:sp>
        <p:nvSpPr>
          <p:cNvPr id="13" name="Text Box 6"/>
          <p:cNvSpPr txBox="1">
            <a:spLocks noChangeArrowheads="1"/>
          </p:cNvSpPr>
          <p:nvPr/>
        </p:nvSpPr>
        <p:spPr bwMode="auto">
          <a:xfrm>
            <a:off x="4211638" y="4330700"/>
            <a:ext cx="2951162" cy="949325"/>
          </a:xfrm>
          <a:prstGeom prst="rect">
            <a:avLst/>
          </a:prstGeom>
          <a:solidFill>
            <a:srgbClr val="FFFFFF"/>
          </a:solidFill>
          <a:ln w="9525">
            <a:solidFill>
              <a:schemeClr val="bg1">
                <a:lumMod val="6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latin typeface="Times New Roman" panose="02020603050405020304" pitchFamily="18" charset="0"/>
              </a:rPr>
              <a:t>--</a:t>
            </a:r>
          </a:p>
          <a:p>
            <a:pPr eaLnBrk="1" hangingPunct="1">
              <a:spcBef>
                <a:spcPct val="0"/>
              </a:spcBef>
              <a:buFontTx/>
              <a:buNone/>
              <a:defRPr/>
            </a:pPr>
            <a:r>
              <a:rPr lang="en-US" altLang="en-US" sz="900" dirty="0" smtClean="0"/>
              <a:t>Treatment started – See Section 5</a:t>
            </a:r>
            <a:br>
              <a:rPr lang="en-US" altLang="en-US" sz="900" dirty="0" smtClean="0"/>
            </a:br>
            <a:r>
              <a:rPr lang="en-US" altLang="en-US" sz="900" dirty="0" smtClean="0"/>
              <a:t>Needs treatment</a:t>
            </a:r>
          </a:p>
          <a:p>
            <a:pPr eaLnBrk="1" hangingPunct="1">
              <a:spcBef>
                <a:spcPct val="0"/>
              </a:spcBef>
              <a:buFontTx/>
              <a:buNone/>
              <a:defRPr/>
            </a:pPr>
            <a:r>
              <a:rPr lang="en-US" altLang="en-US" sz="900" dirty="0" smtClean="0"/>
              <a:t>Window prophylaxis started – See Section 5</a:t>
            </a:r>
            <a:br>
              <a:rPr lang="en-US" altLang="en-US" sz="900" dirty="0" smtClean="0"/>
            </a:br>
            <a:r>
              <a:rPr lang="en-US" altLang="en-US" sz="900" dirty="0" smtClean="0"/>
              <a:t>Needs window prophylaxis</a:t>
            </a:r>
            <a:br>
              <a:rPr lang="en-US" altLang="en-US" sz="900" dirty="0" smtClean="0"/>
            </a:br>
            <a:r>
              <a:rPr lang="en-US" altLang="en-US" sz="900" dirty="0" smtClean="0"/>
              <a:t>N/A</a:t>
            </a:r>
            <a:br>
              <a:rPr lang="en-US" altLang="en-US" sz="900" dirty="0" smtClean="0"/>
            </a:br>
            <a:endParaRPr lang="en-US" altLang="en-US" sz="900" dirty="0" smtClean="0"/>
          </a:p>
        </p:txBody>
      </p:sp>
      <p:sp>
        <p:nvSpPr>
          <p:cNvPr id="8201" name="TextBox 13"/>
          <p:cNvSpPr txBox="1">
            <a:spLocks noChangeArrowheads="1"/>
          </p:cNvSpPr>
          <p:nvPr/>
        </p:nvSpPr>
        <p:spPr bwMode="auto">
          <a:xfrm>
            <a:off x="2514600" y="1155700"/>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2800"/>
              <a:t>Page Two: Section 2</a:t>
            </a:r>
          </a:p>
        </p:txBody>
      </p:sp>
    </p:spTree>
    <p:extLst>
      <p:ext uri="{BB962C8B-B14F-4D97-AF65-F5344CB8AC3E}">
        <p14:creationId xmlns:p14="http://schemas.microsoft.com/office/powerpoint/2010/main" val="1373668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588" y="2405063"/>
            <a:ext cx="812482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p:cNvSpPr>
            <a:spLocks noGrp="1"/>
          </p:cNvSpPr>
          <p:nvPr>
            <p:ph type="title"/>
          </p:nvPr>
        </p:nvSpPr>
        <p:spPr/>
        <p:txBody>
          <a:bodyPr/>
          <a:lstStyle/>
          <a:p>
            <a:pPr eaLnBrk="1" hangingPunct="1"/>
            <a:r>
              <a:rPr lang="en-US" altLang="en-US" smtClean="0"/>
              <a:t>IJN Transfer Form</a:t>
            </a:r>
          </a:p>
        </p:txBody>
      </p:sp>
      <p:sp>
        <p:nvSpPr>
          <p:cNvPr id="5123" name="Text Box 3"/>
          <p:cNvSpPr txBox="1">
            <a:spLocks noChangeArrowheads="1"/>
          </p:cNvSpPr>
          <p:nvPr/>
        </p:nvSpPr>
        <p:spPr bwMode="auto">
          <a:xfrm>
            <a:off x="1546210" y="2454275"/>
            <a:ext cx="2493962" cy="895350"/>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latin typeface="Times New Roman" panose="02020603050405020304" pitchFamily="18" charset="0"/>
              </a:rPr>
              <a:t>--</a:t>
            </a:r>
          </a:p>
          <a:p>
            <a:pPr eaLnBrk="1" hangingPunct="1">
              <a:spcBef>
                <a:spcPct val="0"/>
              </a:spcBef>
              <a:buFontTx/>
              <a:buNone/>
              <a:defRPr/>
            </a:pPr>
            <a:r>
              <a:rPr lang="en-US" altLang="en-US" sz="900" dirty="0" smtClean="0"/>
              <a:t>A – Active pulmonary</a:t>
            </a:r>
            <a:br>
              <a:rPr lang="en-US" altLang="en-US" sz="900" dirty="0" smtClean="0"/>
            </a:br>
            <a:r>
              <a:rPr lang="en-US" altLang="en-US" sz="900" dirty="0" smtClean="0"/>
              <a:t>B1 – Noninfectious pulmonary</a:t>
            </a:r>
            <a:br>
              <a:rPr lang="en-US" altLang="en-US" sz="900" dirty="0" smtClean="0"/>
            </a:br>
            <a:r>
              <a:rPr lang="en-US" altLang="en-US" sz="900" dirty="0" smtClean="0"/>
              <a:t>B2 – Noninfectious </a:t>
            </a:r>
            <a:r>
              <a:rPr lang="en-US" altLang="en-US" sz="900" dirty="0" err="1" smtClean="0"/>
              <a:t>extrapulmonary</a:t>
            </a:r>
            <a:r>
              <a:rPr lang="en-US" altLang="en-US" sz="900" dirty="0" smtClean="0"/>
              <a:t/>
            </a:r>
            <a:br>
              <a:rPr lang="en-US" altLang="en-US" sz="900" dirty="0" smtClean="0"/>
            </a:br>
            <a:r>
              <a:rPr lang="en-US" altLang="en-US" sz="900" dirty="0" smtClean="0"/>
              <a:t>B3 – TB infection</a:t>
            </a:r>
            <a:br>
              <a:rPr lang="en-US" altLang="en-US" sz="900" dirty="0" smtClean="0"/>
            </a:br>
            <a:r>
              <a:rPr lang="en-US" altLang="en-US" sz="900" dirty="0" smtClean="0"/>
              <a:t>B4 – TB contact</a:t>
            </a:r>
            <a:endParaRPr lang="en-US" altLang="en-US" sz="1800" dirty="0" smtClean="0">
              <a:latin typeface="Arial" panose="020B0604020202020204" pitchFamily="34" charset="0"/>
            </a:endParaRPr>
          </a:p>
        </p:txBody>
      </p:sp>
      <p:sp>
        <p:nvSpPr>
          <p:cNvPr id="5124" name="Text Box 4"/>
          <p:cNvSpPr txBox="1">
            <a:spLocks noChangeArrowheads="1"/>
          </p:cNvSpPr>
          <p:nvPr/>
        </p:nvSpPr>
        <p:spPr bwMode="auto">
          <a:xfrm>
            <a:off x="7924800" y="2740025"/>
            <a:ext cx="381000" cy="609600"/>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latin typeface="Times New Roman" panose="02020603050405020304" pitchFamily="18" charset="0"/>
              </a:rPr>
              <a:t>--</a:t>
            </a:r>
          </a:p>
          <a:p>
            <a:pPr eaLnBrk="1" hangingPunct="1">
              <a:spcBef>
                <a:spcPct val="0"/>
              </a:spcBef>
              <a:buFontTx/>
              <a:buNone/>
              <a:defRPr/>
            </a:pPr>
            <a:r>
              <a:rPr lang="en-US" altLang="en-US" sz="900" dirty="0" smtClean="0"/>
              <a:t>Yes</a:t>
            </a:r>
            <a:br>
              <a:rPr lang="en-US" altLang="en-US" sz="900" dirty="0" smtClean="0"/>
            </a:br>
            <a:r>
              <a:rPr lang="en-US" altLang="en-US" sz="900" dirty="0" smtClean="0"/>
              <a:t>No</a:t>
            </a:r>
            <a:endParaRPr lang="en-US" altLang="en-US" sz="1800" dirty="0" smtClean="0">
              <a:latin typeface="Arial" panose="020B0604020202020204" pitchFamily="34" charset="0"/>
            </a:endParaRPr>
          </a:p>
        </p:txBody>
      </p:sp>
      <p:sp>
        <p:nvSpPr>
          <p:cNvPr id="9222" name="TextBox 9"/>
          <p:cNvSpPr txBox="1">
            <a:spLocks noChangeArrowheads="1"/>
          </p:cNvSpPr>
          <p:nvPr/>
        </p:nvSpPr>
        <p:spPr bwMode="auto">
          <a:xfrm>
            <a:off x="2514600" y="1155700"/>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2800"/>
              <a:t>Page Two: Section 3</a:t>
            </a:r>
          </a:p>
        </p:txBody>
      </p:sp>
      <p:sp>
        <p:nvSpPr>
          <p:cNvPr id="13" name="Text Box 6"/>
          <p:cNvSpPr txBox="1">
            <a:spLocks noChangeArrowheads="1"/>
          </p:cNvSpPr>
          <p:nvPr/>
        </p:nvSpPr>
        <p:spPr bwMode="auto">
          <a:xfrm>
            <a:off x="4029075" y="3455988"/>
            <a:ext cx="1284288" cy="685800"/>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t>--</a:t>
            </a:r>
          </a:p>
          <a:p>
            <a:pPr eaLnBrk="1" hangingPunct="1">
              <a:spcBef>
                <a:spcPct val="0"/>
              </a:spcBef>
              <a:buFontTx/>
              <a:buNone/>
              <a:defRPr/>
            </a:pPr>
            <a:r>
              <a:rPr lang="en-US" altLang="en-US" sz="900" dirty="0" smtClean="0"/>
              <a:t>Results attached</a:t>
            </a:r>
            <a:br>
              <a:rPr lang="en-US" altLang="en-US" sz="900" dirty="0" smtClean="0"/>
            </a:br>
            <a:r>
              <a:rPr lang="en-US" altLang="en-US" sz="900" dirty="0" smtClean="0"/>
              <a:t>Needs test</a:t>
            </a:r>
            <a:br>
              <a:rPr lang="en-US" altLang="en-US" sz="900" dirty="0" smtClean="0"/>
            </a:br>
            <a:r>
              <a:rPr lang="en-US" altLang="en-US" sz="900" dirty="0" smtClean="0"/>
              <a:t>N/A</a:t>
            </a:r>
            <a:endParaRPr lang="en-US" altLang="en-US" sz="1800" dirty="0" smtClean="0">
              <a:latin typeface="Arial" panose="020B0604020202020204" pitchFamily="34" charset="0"/>
            </a:endParaRPr>
          </a:p>
        </p:txBody>
      </p:sp>
      <p:sp>
        <p:nvSpPr>
          <p:cNvPr id="14" name="Text Box 6"/>
          <p:cNvSpPr txBox="1">
            <a:spLocks noChangeArrowheads="1"/>
          </p:cNvSpPr>
          <p:nvPr/>
        </p:nvSpPr>
        <p:spPr bwMode="auto">
          <a:xfrm>
            <a:off x="6161088" y="3455988"/>
            <a:ext cx="1284287" cy="685800"/>
          </a:xfrm>
          <a:prstGeom prst="rect">
            <a:avLst/>
          </a:prstGeom>
          <a:solidFill>
            <a:srgbClr val="FFFFFF"/>
          </a:solidFill>
          <a:ln w="9525">
            <a:solidFill>
              <a:schemeClr val="bg1">
                <a:lumMod val="7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t>--</a:t>
            </a:r>
          </a:p>
          <a:p>
            <a:pPr eaLnBrk="1" hangingPunct="1">
              <a:spcBef>
                <a:spcPct val="0"/>
              </a:spcBef>
              <a:buFontTx/>
              <a:buNone/>
              <a:defRPr/>
            </a:pPr>
            <a:r>
              <a:rPr lang="en-US" altLang="en-US" sz="900" dirty="0" smtClean="0"/>
              <a:t>Results attached</a:t>
            </a:r>
            <a:br>
              <a:rPr lang="en-US" altLang="en-US" sz="900" dirty="0" smtClean="0"/>
            </a:br>
            <a:r>
              <a:rPr lang="en-US" altLang="en-US" sz="900" dirty="0" smtClean="0"/>
              <a:t>Needs sputa</a:t>
            </a:r>
            <a:br>
              <a:rPr lang="en-US" altLang="en-US" sz="900" dirty="0" smtClean="0"/>
            </a:br>
            <a:r>
              <a:rPr lang="en-US" altLang="en-US" sz="900" dirty="0" smtClean="0"/>
              <a:t>N/A</a:t>
            </a:r>
            <a:endParaRPr lang="en-US" altLang="en-US" sz="1800" dirty="0" smtClean="0">
              <a:latin typeface="Arial" panose="020B0604020202020204" pitchFamily="34" charset="0"/>
            </a:endParaRPr>
          </a:p>
        </p:txBody>
      </p:sp>
      <p:sp>
        <p:nvSpPr>
          <p:cNvPr id="15" name="Text Box 6"/>
          <p:cNvSpPr txBox="1">
            <a:spLocks noChangeArrowheads="1"/>
          </p:cNvSpPr>
          <p:nvPr/>
        </p:nvSpPr>
        <p:spPr bwMode="auto">
          <a:xfrm>
            <a:off x="1535113" y="4038600"/>
            <a:ext cx="2951162" cy="622300"/>
          </a:xfrm>
          <a:prstGeom prst="rect">
            <a:avLst/>
          </a:prstGeom>
          <a:solidFill>
            <a:srgbClr val="FFFFFF"/>
          </a:solidFill>
          <a:ln w="9525">
            <a:solidFill>
              <a:schemeClr val="bg1">
                <a:lumMod val="6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latin typeface="Times New Roman" panose="02020603050405020304" pitchFamily="18" charset="0"/>
              </a:rPr>
              <a:t>--</a:t>
            </a:r>
          </a:p>
          <a:p>
            <a:pPr eaLnBrk="1" hangingPunct="1">
              <a:spcBef>
                <a:spcPct val="0"/>
              </a:spcBef>
              <a:buFontTx/>
              <a:buNone/>
              <a:defRPr/>
            </a:pPr>
            <a:r>
              <a:rPr lang="en-US" altLang="en-US" sz="900" dirty="0" smtClean="0"/>
              <a:t>Treatment started – See Section 5</a:t>
            </a:r>
            <a:br>
              <a:rPr lang="en-US" altLang="en-US" sz="900" dirty="0" smtClean="0"/>
            </a:br>
            <a:r>
              <a:rPr lang="en-US" altLang="en-US" sz="900" dirty="0" smtClean="0"/>
              <a:t>Needs treatment</a:t>
            </a:r>
          </a:p>
          <a:p>
            <a:pPr eaLnBrk="1" hangingPunct="1">
              <a:spcBef>
                <a:spcPct val="0"/>
              </a:spcBef>
              <a:buFontTx/>
              <a:buNone/>
              <a:defRPr/>
            </a:pPr>
            <a:r>
              <a:rPr lang="en-US" altLang="en-US" sz="900" dirty="0" smtClean="0"/>
              <a:t>N/A</a:t>
            </a:r>
            <a:br>
              <a:rPr lang="en-US" altLang="en-US" sz="900" dirty="0" smtClean="0"/>
            </a:br>
            <a:endParaRPr lang="en-US" altLang="en-US" sz="900" dirty="0" smtClean="0"/>
          </a:p>
        </p:txBody>
      </p:sp>
    </p:spTree>
    <p:extLst>
      <p:ext uri="{BB962C8B-B14F-4D97-AF65-F5344CB8AC3E}">
        <p14:creationId xmlns:p14="http://schemas.microsoft.com/office/powerpoint/2010/main" val="3273474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ox(in)">
                                      <p:cBhvr>
                                        <p:cTn id="7" dur="500"/>
                                        <p:tgtEl>
                                          <p:spTgt spid="51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box(in)">
                                      <p:cBhvr>
                                        <p:cTn id="12" dur="500"/>
                                        <p:tgtEl>
                                          <p:spTgt spid="51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in)">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5124"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129" y="2459419"/>
            <a:ext cx="8167687" cy="2361048"/>
          </a:xfrm>
          <a:prstGeom prst="rect">
            <a:avLst/>
          </a:prstGeom>
        </p:spPr>
      </p:pic>
      <p:sp>
        <p:nvSpPr>
          <p:cNvPr id="10243" name="Title 1"/>
          <p:cNvSpPr>
            <a:spLocks noGrp="1"/>
          </p:cNvSpPr>
          <p:nvPr>
            <p:ph type="title"/>
          </p:nvPr>
        </p:nvSpPr>
        <p:spPr/>
        <p:txBody>
          <a:bodyPr/>
          <a:lstStyle/>
          <a:p>
            <a:pPr eaLnBrk="1" hangingPunct="1"/>
            <a:r>
              <a:rPr lang="en-US" altLang="en-US" smtClean="0"/>
              <a:t>IJN Transfer Form</a:t>
            </a:r>
          </a:p>
        </p:txBody>
      </p:sp>
      <p:sp>
        <p:nvSpPr>
          <p:cNvPr id="10244" name="TextBox 9"/>
          <p:cNvSpPr txBox="1">
            <a:spLocks noChangeArrowheads="1"/>
          </p:cNvSpPr>
          <p:nvPr/>
        </p:nvSpPr>
        <p:spPr bwMode="auto">
          <a:xfrm>
            <a:off x="2514600" y="1155700"/>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2800"/>
              <a:t>Page Two: Section 4</a:t>
            </a:r>
          </a:p>
        </p:txBody>
      </p:sp>
      <p:sp>
        <p:nvSpPr>
          <p:cNvPr id="15" name="Text Box 6"/>
          <p:cNvSpPr txBox="1">
            <a:spLocks noChangeArrowheads="1"/>
          </p:cNvSpPr>
          <p:nvPr/>
        </p:nvSpPr>
        <p:spPr bwMode="auto">
          <a:xfrm>
            <a:off x="6251448" y="3119116"/>
            <a:ext cx="2234184" cy="622300"/>
          </a:xfrm>
          <a:prstGeom prst="rect">
            <a:avLst/>
          </a:prstGeom>
          <a:solidFill>
            <a:srgbClr val="FFFFFF"/>
          </a:solidFill>
          <a:ln w="9525">
            <a:solidFill>
              <a:schemeClr val="bg1">
                <a:lumMod val="65000"/>
              </a:schemeClr>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900" dirty="0" smtClean="0">
                <a:latin typeface="Times New Roman" panose="02020603050405020304" pitchFamily="18" charset="0"/>
              </a:rPr>
              <a:t>--</a:t>
            </a:r>
          </a:p>
          <a:p>
            <a:pPr eaLnBrk="1" hangingPunct="1">
              <a:spcBef>
                <a:spcPct val="0"/>
              </a:spcBef>
              <a:buFontTx/>
              <a:buNone/>
              <a:defRPr/>
            </a:pPr>
            <a:r>
              <a:rPr lang="en-US" altLang="en-US" sz="900" dirty="0" smtClean="0"/>
              <a:t>Treatment started – See Section 5</a:t>
            </a:r>
            <a:br>
              <a:rPr lang="en-US" altLang="en-US" sz="900" dirty="0" smtClean="0"/>
            </a:br>
            <a:r>
              <a:rPr lang="en-US" altLang="en-US" sz="900" dirty="0" smtClean="0"/>
              <a:t>Needs treatment</a:t>
            </a:r>
          </a:p>
          <a:p>
            <a:pPr eaLnBrk="1" hangingPunct="1">
              <a:spcBef>
                <a:spcPct val="0"/>
              </a:spcBef>
              <a:buFontTx/>
              <a:buNone/>
              <a:defRPr/>
            </a:pPr>
            <a:r>
              <a:rPr lang="en-US" altLang="en-US" sz="900" dirty="0" smtClean="0"/>
              <a:t>N/A</a:t>
            </a:r>
            <a:br>
              <a:rPr lang="en-US" altLang="en-US" sz="900" dirty="0" smtClean="0"/>
            </a:br>
            <a:endParaRPr lang="en-US" altLang="en-US" sz="900" dirty="0" smtClean="0"/>
          </a:p>
        </p:txBody>
      </p:sp>
    </p:spTree>
    <p:extLst>
      <p:ext uri="{BB962C8B-B14F-4D97-AF65-F5344CB8AC3E}">
        <p14:creationId xmlns:p14="http://schemas.microsoft.com/office/powerpoint/2010/main" val="3935017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1090</TotalTime>
  <Words>2132</Words>
  <Application>Microsoft Office PowerPoint</Application>
  <PresentationFormat>On-screen Show (4:3)</PresentationFormat>
  <Paragraphs>280</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Times New Roman</vt:lpstr>
      <vt:lpstr>Wingdings</vt:lpstr>
      <vt:lpstr>Office Theme</vt:lpstr>
      <vt:lpstr>Introduction to the Forms Julie Tomaro, BSN Washington State Department of Health </vt:lpstr>
      <vt:lpstr>PowerPoint Presentation</vt:lpstr>
      <vt:lpstr>IJN Transfer Form</vt:lpstr>
      <vt:lpstr>IJN Transfer Form</vt:lpstr>
      <vt:lpstr>IJN Transfer Form</vt:lpstr>
      <vt:lpstr>IJN Transfer Form</vt:lpstr>
      <vt:lpstr>IJN Transfer Form</vt:lpstr>
      <vt:lpstr>IJN Transfer Form</vt:lpstr>
      <vt:lpstr>IJN Transfer Form</vt:lpstr>
      <vt:lpstr>IJN Transfer Form</vt:lpstr>
      <vt:lpstr>IJN Follow-up Form</vt:lpstr>
      <vt:lpstr>IJN Follow-up Form</vt:lpstr>
      <vt:lpstr>IJN Follow-up Form</vt:lpstr>
      <vt:lpstr>IJN Follow-up Form</vt:lpstr>
      <vt:lpstr>Wrap Up</vt:lpstr>
    </vt:vector>
  </TitlesOfParts>
  <Company>Edi Berton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Edi Berton</dc:creator>
  <cp:lastModifiedBy>Jennifer</cp:lastModifiedBy>
  <cp:revision>55</cp:revision>
  <cp:lastPrinted>2015-06-08T17:45:06Z</cp:lastPrinted>
  <dcterms:created xsi:type="dcterms:W3CDTF">2013-07-01T18:09:35Z</dcterms:created>
  <dcterms:modified xsi:type="dcterms:W3CDTF">2015-06-08T17:45:38Z</dcterms:modified>
</cp:coreProperties>
</file>