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17" r:id="rId2"/>
  </p:sldMasterIdLst>
  <p:notesMasterIdLst>
    <p:notesMasterId r:id="rId51"/>
  </p:notesMasterIdLst>
  <p:handoutMasterIdLst>
    <p:handoutMasterId r:id="rId52"/>
  </p:handoutMasterIdLst>
  <p:sldIdLst>
    <p:sldId id="298" r:id="rId3"/>
    <p:sldId id="436" r:id="rId4"/>
    <p:sldId id="420" r:id="rId5"/>
    <p:sldId id="411" r:id="rId6"/>
    <p:sldId id="341" r:id="rId7"/>
    <p:sldId id="374" r:id="rId8"/>
    <p:sldId id="316" r:id="rId9"/>
    <p:sldId id="377" r:id="rId10"/>
    <p:sldId id="317" r:id="rId11"/>
    <p:sldId id="318" r:id="rId12"/>
    <p:sldId id="319" r:id="rId13"/>
    <p:sldId id="320" r:id="rId14"/>
    <p:sldId id="310" r:id="rId15"/>
    <p:sldId id="312" r:id="rId16"/>
    <p:sldId id="311" r:id="rId17"/>
    <p:sldId id="418" r:id="rId18"/>
    <p:sldId id="323" r:id="rId19"/>
    <p:sldId id="314" r:id="rId20"/>
    <p:sldId id="327" r:id="rId21"/>
    <p:sldId id="433" r:id="rId22"/>
    <p:sldId id="426" r:id="rId23"/>
    <p:sldId id="427" r:id="rId24"/>
    <p:sldId id="428" r:id="rId25"/>
    <p:sldId id="429" r:id="rId26"/>
    <p:sldId id="450" r:id="rId27"/>
    <p:sldId id="304" r:id="rId28"/>
    <p:sldId id="417" r:id="rId29"/>
    <p:sldId id="448" r:id="rId30"/>
    <p:sldId id="421" r:id="rId31"/>
    <p:sldId id="313" r:id="rId32"/>
    <p:sldId id="422" r:id="rId33"/>
    <p:sldId id="457" r:id="rId34"/>
    <p:sldId id="456" r:id="rId35"/>
    <p:sldId id="423" r:id="rId36"/>
    <p:sldId id="424" r:id="rId37"/>
    <p:sldId id="425" r:id="rId38"/>
    <p:sldId id="389" r:id="rId39"/>
    <p:sldId id="435" r:id="rId40"/>
    <p:sldId id="446" r:id="rId41"/>
    <p:sldId id="441" r:id="rId42"/>
    <p:sldId id="452" r:id="rId43"/>
    <p:sldId id="444" r:id="rId44"/>
    <p:sldId id="445" r:id="rId45"/>
    <p:sldId id="453" r:id="rId46"/>
    <p:sldId id="454" r:id="rId47"/>
    <p:sldId id="455" r:id="rId48"/>
    <p:sldId id="439" r:id="rId49"/>
    <p:sldId id="390" r:id="rId50"/>
  </p:sldIdLst>
  <p:sldSz cx="10287000" cy="6858000" type="35mm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CC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747" autoAdjust="0"/>
    <p:restoredTop sz="94364" autoAdjust="0"/>
  </p:normalViewPr>
  <p:slideViewPr>
    <p:cSldViewPr>
      <p:cViewPr>
        <p:scale>
          <a:sx n="81" d="100"/>
          <a:sy n="81" d="100"/>
        </p:scale>
        <p:origin x="-180" y="-72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19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86"/>
    </p:cViewPr>
  </p:sorterViewPr>
  <p:notesViewPr>
    <p:cSldViewPr>
      <p:cViewPr varScale="1">
        <p:scale>
          <a:sx n="58" d="100"/>
          <a:sy n="58" d="100"/>
        </p:scale>
        <p:origin x="-248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D50BE3-226D-4BCE-A32F-F26B6A0A2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4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F449DD-5497-471E-8783-D501FE0195BB}" type="datetimeFigureOut">
              <a:rPr lang="en-US"/>
              <a:pPr>
                <a:defRPr/>
              </a:pPr>
              <a:t>2/29/2012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48DB05-25C6-4960-9B4C-6024AE363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2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8DB05-25C6-4960-9B4C-6024AE363C9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9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8DB05-25C6-4960-9B4C-6024AE363C9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7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3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3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1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7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9 h 1906"/>
                <a:gd name="T4" fmla="*/ 6305 w 5740"/>
                <a:gd name="T5" fmla="*/ 229 h 1906"/>
                <a:gd name="T6" fmla="*/ 63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736725"/>
            <a:ext cx="874395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050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45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2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91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859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0938" y="0"/>
            <a:ext cx="2328862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834188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90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3478-B307-494D-84AE-A7384437F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5C63-D04C-4396-89A4-D0A21EBA63B4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F9E3-D30F-4B0B-A0F2-169BE8FB4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22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78E3-E2EA-4CC0-9677-8BBAA30C5B51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0CA2-5337-4DC9-B064-A392A0177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6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05C1-FA6E-4EAC-A10B-F1B59969A303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7E99-6E04-469E-B0DA-7D10759DB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8208-0D1A-464D-BB2C-618E9083709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455D-C424-4163-9CBE-132D53A11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16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4903-9131-4034-888C-F0541A9CA2E8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8A8A-7AD5-4DD3-A3A9-6E247FEAC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3EDC-46D7-49A7-8BB7-F8C406CAC349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F3D2-17BF-4472-ADEC-2CF4C2BDD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85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FC8B-AE08-4C70-BBFC-38DB01A68C1B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E78-9FE8-410B-9DEB-4163AFE48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2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5511-6894-49B2-8EFB-C1C7052032DE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4372-AA8F-4C72-B80C-E93EAE7AE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FC7D-6411-4AE2-862F-8A80B1A9002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B22C-B0B2-43CE-8C30-659AFB359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29B59-1B04-4B05-B435-310920FFA8A0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A001-7D6A-44ED-A939-C0F57D52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05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F10B-C8B6-4997-856E-E789C458CE86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B101-D96B-445C-9581-3C993E5A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1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3478-B307-494D-84AE-A7384437F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8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9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3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22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4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4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77100" y="60198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TST Curriculum Session 3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172200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3825" cy="6850063"/>
            <a:chOff x="0" y="0"/>
            <a:chExt cx="5758" cy="4315"/>
          </a:xfrm>
        </p:grpSpPr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8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3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871" name="Freeform 7"/>
              <p:cNvSpPr>
                <a:spLocks/>
              </p:cNvSpPr>
              <p:nvPr/>
            </p:nvSpPr>
            <p:spPr bwMode="hidden">
              <a:xfrm>
                <a:off x="4171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6875" name="Freeform 11"/>
            <p:cNvSpPr>
              <a:spLocks/>
            </p:cNvSpPr>
            <p:nvPr/>
          </p:nvSpPr>
          <p:spPr bwMode="hidden">
            <a:xfrm>
              <a:off x="3322" y="1341"/>
              <a:ext cx="1827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9 h 1906"/>
                <a:gd name="T4" fmla="*/ 6305 w 5740"/>
                <a:gd name="T5" fmla="*/ 229 h 1906"/>
                <a:gd name="T6" fmla="*/ 63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571500" y="0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16"/>
          <p:cNvSpPr>
            <a:spLocks noChangeShapeType="1"/>
          </p:cNvSpPr>
          <p:nvPr userDrawn="1"/>
        </p:nvSpPr>
        <p:spPr bwMode="auto">
          <a:xfrm>
            <a:off x="533400" y="1066800"/>
            <a:ext cx="9144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17"/>
          <p:cNvSpPr>
            <a:spLocks noChangeShapeType="1"/>
          </p:cNvSpPr>
          <p:nvPr userDrawn="1"/>
        </p:nvSpPr>
        <p:spPr bwMode="auto">
          <a:xfrm>
            <a:off x="5372100" y="6172200"/>
            <a:ext cx="434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91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352CCA-D214-428D-B652-A2432861BD9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7AC84B-A774-40E1-8832-2F4F5829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Conai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en.wikipedia.org/wiki/File:Federal_Home_Loan_Bank_Board_Building.jpg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File:ICE.Arrest_lg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nair.jp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381000"/>
            <a:ext cx="8743950" cy="1920875"/>
          </a:xfrm>
        </p:spPr>
        <p:txBody>
          <a:bodyPr/>
          <a:lstStyle/>
          <a:p>
            <a:pPr algn="ctr"/>
            <a:r>
              <a:rPr lang="en-US" dirty="0" smtClean="0"/>
              <a:t>Tuberculosis in Prisons &amp; Jails: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3050" y="4724400"/>
            <a:ext cx="7562850" cy="1752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Public Health </a:t>
            </a:r>
          </a:p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Challenges and Opportunities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ts3.mm.bing.net/images/thumbnail.aspx?q=1521905047046&amp;id=a82f006e9ff591d45b602d6a125e10b8&amp;url=http%3a%2f%2fwww.case.edu%2fmagazine%2fspringsummer2011%2fimages%2fp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816951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Correctional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19200"/>
            <a:ext cx="92583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effectLst/>
              </a:rPr>
              <a:t>Private companies contract </a:t>
            </a:r>
            <a:r>
              <a:rPr lang="en-US" dirty="0">
                <a:effectLst/>
              </a:rPr>
              <a:t>with governments that commit prisoners and </a:t>
            </a:r>
            <a:r>
              <a:rPr lang="en-US" dirty="0" smtClean="0">
                <a:effectLst/>
              </a:rPr>
              <a:t>pay per </a:t>
            </a:r>
            <a:r>
              <a:rPr lang="en-US" dirty="0">
                <a:effectLst/>
              </a:rPr>
              <a:t>diem or monthly rate </a:t>
            </a:r>
            <a:r>
              <a:rPr lang="en-US" dirty="0" smtClean="0">
                <a:effectLst/>
              </a:rPr>
              <a:t>per </a:t>
            </a:r>
            <a:r>
              <a:rPr lang="en-US" dirty="0">
                <a:effectLst/>
              </a:rPr>
              <a:t>prisoner </a:t>
            </a:r>
          </a:p>
          <a:p>
            <a:pPr>
              <a:spcBef>
                <a:spcPts val="1200"/>
              </a:spcBef>
            </a:pPr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rivatization refers to: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ffectLst/>
              </a:rPr>
              <a:t>management </a:t>
            </a:r>
            <a:r>
              <a:rPr lang="en-US" dirty="0">
                <a:effectLst/>
              </a:rPr>
              <a:t>of existing public facilities by private </a:t>
            </a:r>
            <a:r>
              <a:rPr lang="en-US" dirty="0" smtClean="0">
                <a:effectLst/>
              </a:rPr>
              <a:t>operators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ffectLst/>
              </a:rPr>
              <a:t>building </a:t>
            </a:r>
            <a:r>
              <a:rPr lang="en-US" dirty="0">
                <a:effectLst/>
              </a:rPr>
              <a:t>and operation of new and additional prisons by for-profit prison companies</a:t>
            </a:r>
            <a:r>
              <a:rPr lang="en-US" dirty="0" smtClean="0">
                <a:effectLst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ffectLst/>
              </a:rPr>
              <a:t>In 2010, 12.7% of federal inmates and 7.5% state inmates were housed in privately run facilities</a:t>
            </a:r>
            <a:endParaRPr lang="en-US" dirty="0">
              <a:effectLst/>
            </a:endParaRP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Correctional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066800"/>
            <a:ext cx="7032625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</a:rPr>
              <a:t>Federal </a:t>
            </a:r>
            <a:r>
              <a:rPr lang="en-US" dirty="0">
                <a:solidFill>
                  <a:srgbClr val="FFFF00"/>
                </a:solidFill>
              </a:rPr>
              <a:t>Bureau of Prisons (FBOP)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132 facilities (includes 16 contract facilities)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Average  census 2010:  </a:t>
            </a:r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196,166</a:t>
            </a:r>
            <a:r>
              <a:rPr lang="en-US" dirty="0" smtClean="0"/>
              <a:t> </a:t>
            </a:r>
            <a:r>
              <a:rPr lang="en-US" dirty="0"/>
              <a:t>(25% foreign born</a:t>
            </a:r>
            <a:r>
              <a:rPr lang="en-US" dirty="0" smtClean="0"/>
              <a:t>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FF00"/>
                </a:solidFill>
              </a:rPr>
              <a:t>U.S. Marshals Service (USMS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 Responsible for inmate transport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Contracts with ~1800 correctional </a:t>
            </a:r>
            <a:r>
              <a:rPr lang="en-US" dirty="0" smtClean="0"/>
              <a:t>facilities   (often local jails)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Detained  prisoners in 2010:  </a:t>
            </a:r>
            <a:r>
              <a:rPr lang="en-US" dirty="0">
                <a:solidFill>
                  <a:srgbClr val="FFFF00"/>
                </a:solidFill>
              </a:rPr>
              <a:t>225,329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1026" name="Picture 2" descr="Conair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5"/>
          <a:stretch/>
        </p:blipFill>
        <p:spPr bwMode="auto">
          <a:xfrm>
            <a:off x="7546975" y="3732699"/>
            <a:ext cx="2092325" cy="8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5/5c/Conair-Marsh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029200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d/d6/Federal_Home_Loan_Bank_Board_Building.jpg/220px-Federal_Home_Loan_Bank_Board_Build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85" y="12192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Correctional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350" y="1600200"/>
            <a:ext cx="6381750" cy="4525963"/>
          </a:xfrm>
        </p:spPr>
        <p:txBody>
          <a:bodyPr/>
          <a:lstStyle/>
          <a:p>
            <a:r>
              <a:rPr lang="en-US" dirty="0"/>
              <a:t>U.S. Immigration and Customs Enforcement (ICE)</a:t>
            </a:r>
          </a:p>
          <a:p>
            <a:pPr lvl="2"/>
            <a:r>
              <a:rPr lang="en-US" dirty="0"/>
              <a:t>11 detention facilities (includes 5 contract facilities)</a:t>
            </a:r>
          </a:p>
          <a:p>
            <a:pPr lvl="2"/>
            <a:r>
              <a:rPr lang="en-US" dirty="0"/>
              <a:t>Contracts with ~240 additional correctional </a:t>
            </a:r>
            <a:r>
              <a:rPr lang="en-US" dirty="0" smtClean="0"/>
              <a:t>facilities (often local jails)</a:t>
            </a:r>
            <a:endParaRPr lang="en-US" dirty="0"/>
          </a:p>
          <a:p>
            <a:pPr lvl="2"/>
            <a:r>
              <a:rPr lang="en-US" dirty="0"/>
              <a:t>Removals in FY2010:  </a:t>
            </a:r>
            <a:r>
              <a:rPr lang="en-US" dirty="0">
                <a:solidFill>
                  <a:srgbClr val="FFFF00"/>
                </a:solidFill>
              </a:rPr>
              <a:t>392,862</a:t>
            </a:r>
            <a:r>
              <a:rPr lang="en-US" dirty="0"/>
              <a:t> (100% foreign born)</a:t>
            </a:r>
          </a:p>
          <a:p>
            <a:endParaRPr lang="en-US" dirty="0"/>
          </a:p>
        </p:txBody>
      </p:sp>
      <p:pic>
        <p:nvPicPr>
          <p:cNvPr id="2050" name="Picture 2" descr="http://upload.wikimedia.org/wikipedia/en/thumb/4/4b/ICE.Arrest_lg.jpg/220px-ICE.Arrest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4" y="3000374"/>
            <a:ext cx="3641116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39" y="446314"/>
            <a:ext cx="8060761" cy="613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5500" y="367605"/>
            <a:ext cx="874395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State &amp; Federal Prisons:  Percent of Designed Prison Capacity That Is Occupied, 2005</a:t>
            </a:r>
          </a:p>
          <a:p>
            <a:endParaRPr lang="en-US" sz="2800" b="1" dirty="0"/>
          </a:p>
        </p:txBody>
      </p:sp>
      <p:pic>
        <p:nvPicPr>
          <p:cNvPr id="4" name="Picture 7" descr="pr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6" y="457200"/>
            <a:ext cx="1643194" cy="10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915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8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73438" cy="948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1314450"/>
            <a:ext cx="14287500" cy="948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6" t="31504" r="15625" b="40698"/>
          <a:stretch/>
        </p:blipFill>
        <p:spPr bwMode="auto">
          <a:xfrm>
            <a:off x="876300" y="1219200"/>
            <a:ext cx="6099588" cy="519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952500" y="76200"/>
            <a:ext cx="92583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/>
              <a:t>TB Incidence — United States, </a:t>
            </a:r>
          </a:p>
          <a:p>
            <a:r>
              <a:rPr lang="en-US" sz="3600" b="1" dirty="0" smtClean="0"/>
              <a:t>2006–2010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200900" y="1636216"/>
            <a:ext cx="220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TB incidence among inmates diagnosed in correctional facilities is </a:t>
            </a:r>
            <a:r>
              <a:rPr lang="en-US" sz="2400" b="1" dirty="0">
                <a:solidFill>
                  <a:srgbClr val="FFFF00"/>
                </a:solidFill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</a:rPr>
              <a:t> times greater </a:t>
            </a:r>
            <a:r>
              <a:rPr lang="en-US" sz="2400" b="1" dirty="0" smtClean="0"/>
              <a:t>than for the general population of the U.S. 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2860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 &amp; Incarceration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19200"/>
            <a:ext cx="9258300" cy="4525963"/>
          </a:xfrm>
        </p:spPr>
        <p:txBody>
          <a:bodyPr/>
          <a:lstStyle/>
          <a:p>
            <a:r>
              <a:rPr lang="en-US" dirty="0" smtClean="0"/>
              <a:t>Inmates at high risk for TB:</a:t>
            </a:r>
          </a:p>
          <a:p>
            <a:pPr lvl="1"/>
            <a:r>
              <a:rPr lang="en-US" dirty="0" smtClean="0"/>
              <a:t>HIV, foreign birth, substance                           abuse, lower socio-economic status</a:t>
            </a:r>
          </a:p>
          <a:p>
            <a:r>
              <a:rPr lang="en-US" dirty="0" smtClean="0"/>
              <a:t>Congregate setting</a:t>
            </a:r>
          </a:p>
          <a:p>
            <a:pPr lvl="1"/>
            <a:r>
              <a:rPr lang="en-US" dirty="0" smtClean="0"/>
              <a:t>overcrowding / poor ventilation</a:t>
            </a:r>
          </a:p>
          <a:p>
            <a:r>
              <a:rPr lang="en-US" dirty="0" smtClean="0"/>
              <a:t>Frequent inmate movement</a:t>
            </a:r>
          </a:p>
        </p:txBody>
      </p:sp>
      <p:pic>
        <p:nvPicPr>
          <p:cNvPr id="4098" name="Picture 2" descr="http://ts3.mm.bing.net/images/thumbnail.aspx?q=1515524926778&amp;id=e716a07523303e166badf44342ae8b9d&amp;url=http%3a%2f%2fsi.wsj.net%2fpublic%2fresources%2fimages%2fNA-AY311_PRISON_G_20090612163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971800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&amp; Incarceration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24000"/>
            <a:ext cx="9353550" cy="452596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600" dirty="0" smtClean="0"/>
              <a:t>Numerous outbreaks in correctional facilities reported in literature with evidence of transmission to nearby communities</a:t>
            </a:r>
            <a:r>
              <a:rPr lang="en-US" sz="2600" baseline="30000" dirty="0" smtClean="0"/>
              <a:t>1,2</a:t>
            </a:r>
          </a:p>
          <a:p>
            <a:pPr>
              <a:spcBef>
                <a:spcPts val="800"/>
              </a:spcBef>
            </a:pPr>
            <a:r>
              <a:rPr lang="en-US" sz="2600" dirty="0" smtClean="0"/>
              <a:t>Outbreaks frequently associated with delay in diagnosis of active TB</a:t>
            </a:r>
          </a:p>
          <a:p>
            <a:pPr>
              <a:spcBef>
                <a:spcPts val="800"/>
              </a:spcBef>
            </a:pPr>
            <a:r>
              <a:rPr lang="en-US" sz="2600" dirty="0" smtClean="0"/>
              <a:t>Crowding associated with higher incidence of </a:t>
            </a:r>
            <a:br>
              <a:rPr lang="en-US" sz="2600" dirty="0" smtClean="0"/>
            </a:br>
            <a:r>
              <a:rPr lang="en-US" sz="2600" dirty="0" smtClean="0"/>
              <a:t>TST conversion</a:t>
            </a:r>
            <a:r>
              <a:rPr lang="en-US" sz="2400" baseline="30000" dirty="0" smtClean="0"/>
              <a:t>3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000" b="0" baseline="30000" dirty="0" smtClean="0"/>
              <a:t>1  </a:t>
            </a:r>
            <a:r>
              <a:rPr lang="en-US" sz="2000" b="0" dirty="0" smtClean="0"/>
              <a:t>Bur </a:t>
            </a:r>
            <a:r>
              <a:rPr lang="en-US" sz="2000" b="0" dirty="0"/>
              <a:t>S, </a:t>
            </a:r>
            <a:r>
              <a:rPr lang="en-US" sz="2000" b="0" dirty="0" err="1"/>
              <a:t>Golub</a:t>
            </a:r>
            <a:r>
              <a:rPr lang="en-US" sz="2000" b="0" dirty="0"/>
              <a:t> JE</a:t>
            </a:r>
            <a:r>
              <a:rPr lang="en-US" sz="2000" b="0" dirty="0" smtClean="0"/>
              <a:t>, et al. </a:t>
            </a:r>
            <a:r>
              <a:rPr lang="en-US" sz="2000" b="0" dirty="0" err="1" smtClean="0"/>
              <a:t>Int</a:t>
            </a:r>
            <a:r>
              <a:rPr lang="en-US" sz="2000" b="0" dirty="0" smtClean="0"/>
              <a:t> </a:t>
            </a:r>
            <a:r>
              <a:rPr lang="en-US" sz="2000" b="0" dirty="0"/>
              <a:t>J </a:t>
            </a:r>
            <a:r>
              <a:rPr lang="en-US" sz="2000" b="0" dirty="0" err="1"/>
              <a:t>Tuberc</a:t>
            </a:r>
            <a:r>
              <a:rPr lang="en-US" sz="2000" b="0" dirty="0"/>
              <a:t> Lung Dis. 2003  </a:t>
            </a:r>
            <a:r>
              <a:rPr lang="en-US" sz="2000" b="0" dirty="0" smtClean="0"/>
              <a:t>7(12 </a:t>
            </a:r>
            <a:r>
              <a:rPr lang="en-US" sz="2000" b="0" dirty="0" err="1"/>
              <a:t>Suppl</a:t>
            </a:r>
            <a:r>
              <a:rPr lang="en-US" sz="2000" b="0" dirty="0"/>
              <a:t> 3):</a:t>
            </a:r>
            <a:r>
              <a:rPr lang="en-US" sz="2000" b="0" dirty="0" smtClean="0"/>
              <a:t>S417-23.          </a:t>
            </a:r>
            <a:endParaRPr lang="en-US" sz="2000" b="0" dirty="0"/>
          </a:p>
          <a:p>
            <a:pPr marL="0" indent="0">
              <a:buNone/>
            </a:pP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b="0" dirty="0" smtClean="0"/>
              <a:t>CDC. </a:t>
            </a:r>
            <a:r>
              <a:rPr lang="en-US" sz="2000" b="0" dirty="0"/>
              <a:t>Tuberculosis Transmission in Multiple Correctional </a:t>
            </a:r>
            <a:r>
              <a:rPr lang="en-US" sz="2000" b="0" dirty="0" smtClean="0"/>
              <a:t>                      Facilities </a:t>
            </a:r>
            <a:r>
              <a:rPr lang="en-US" sz="2000" b="0" dirty="0"/>
              <a:t>--- Kansas, </a:t>
            </a:r>
            <a:r>
              <a:rPr lang="en-US" sz="2000" b="0" dirty="0" smtClean="0"/>
              <a:t>2002—2003.</a:t>
            </a:r>
            <a:r>
              <a:rPr lang="en-US" sz="2000" b="0" dirty="0"/>
              <a:t> </a:t>
            </a:r>
            <a:r>
              <a:rPr lang="en-US" sz="2000" b="0" i="1" dirty="0" smtClean="0"/>
              <a:t>MMWR</a:t>
            </a:r>
            <a:r>
              <a:rPr lang="en-US" sz="2000" b="0" dirty="0" smtClean="0"/>
              <a:t> 53(32) 734-738</a:t>
            </a:r>
          </a:p>
          <a:p>
            <a:pPr marL="0" indent="0">
              <a:buNone/>
            </a:pPr>
            <a:r>
              <a:rPr lang="en-US" sz="2000" b="0" baseline="30000" dirty="0" smtClean="0"/>
              <a:t>3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MacIntyre</a:t>
            </a:r>
            <a:r>
              <a:rPr lang="en-US" sz="2000" b="0" dirty="0" smtClean="0"/>
              <a:t> CR, </a:t>
            </a:r>
            <a:r>
              <a:rPr lang="en-US" sz="2000" b="0" dirty="0" err="1" smtClean="0"/>
              <a:t>Kendig</a:t>
            </a:r>
            <a:r>
              <a:rPr lang="en-US" sz="2000" b="0" dirty="0" smtClean="0"/>
              <a:t>, et al. CID 1997;24:1060-1067.</a:t>
            </a:r>
            <a:endParaRPr lang="en-US" sz="2000" b="0" dirty="0"/>
          </a:p>
          <a:p>
            <a:endParaRPr lang="en-US" dirty="0" smtClean="0"/>
          </a:p>
          <a:p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</p:txBody>
      </p:sp>
      <p:pic>
        <p:nvPicPr>
          <p:cNvPr id="4098" name="Picture 2" descr="http://ts4.mm.bing.net/images/thumbnail.aspx?q=1622660681703&amp;id=6026877810d7e7f42e2ece7096275258&amp;url=http%3a%2f%2finlandpolitics.com%2fblog%2fwp-content%2fuploads%2f2011%2f05%2fCalifornia-Pri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2247900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hatis.com/blind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76400"/>
            <a:ext cx="7329746" cy="511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71525" y="-92075"/>
            <a:ext cx="8743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Prevention &amp; Control of 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Tuberculosis in Prisons &amp; Jails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457200"/>
            <a:ext cx="8743950" cy="1920875"/>
          </a:xfrm>
        </p:spPr>
        <p:txBody>
          <a:bodyPr/>
          <a:lstStyle/>
          <a:p>
            <a:pPr algn="ctr"/>
            <a:r>
              <a:rPr lang="en-US" dirty="0" smtClean="0"/>
              <a:t>MDR-TB in a Federal Pretrial Facility</a:t>
            </a:r>
            <a:endParaRPr lang="en-US" dirty="0"/>
          </a:p>
        </p:txBody>
      </p:sp>
      <p:pic>
        <p:nvPicPr>
          <p:cNvPr id="4098" name="Picture 2" descr="http://www.bop.gov/locations/institutions/sdc/graphics/S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08" y="2667000"/>
            <a:ext cx="4466492" cy="33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MDR-TB in Federal Pretrial Facility (2010)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43000"/>
            <a:ext cx="9258300" cy="4525963"/>
          </a:xfrm>
        </p:spPr>
        <p:txBody>
          <a:bodyPr/>
          <a:lstStyle/>
          <a:p>
            <a:r>
              <a:rPr lang="en-US" dirty="0"/>
              <a:t>57 year old Tijuana taxi driver crossed Mexico border into U.S.</a:t>
            </a:r>
          </a:p>
          <a:p>
            <a:pPr lvl="1"/>
            <a:r>
              <a:rPr lang="en-US" dirty="0"/>
              <a:t>Picked up by Customs and Border Protection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Immediately hospitalized with alcoholic hepatitis</a:t>
            </a:r>
          </a:p>
          <a:p>
            <a:pPr lvl="1"/>
            <a:r>
              <a:rPr lang="en-US" dirty="0"/>
              <a:t>History of Type II Diabetes on metformin.  Started prednisone</a:t>
            </a:r>
            <a:r>
              <a:rPr lang="en-US" dirty="0">
                <a:sym typeface="Wingdings" pitchFamily="2" charset="2"/>
              </a:rPr>
              <a:t> insulin dependence</a:t>
            </a:r>
          </a:p>
          <a:p>
            <a:r>
              <a:rPr lang="en-US" dirty="0">
                <a:sym typeface="Wingdings" pitchFamily="2" charset="2"/>
              </a:rPr>
              <a:t>One week later moved to FPF</a:t>
            </a:r>
          </a:p>
          <a:p>
            <a:pPr lvl="1"/>
            <a:r>
              <a:rPr lang="en-US" dirty="0">
                <a:sym typeface="Wingdings" pitchFamily="2" charset="2"/>
              </a:rPr>
              <a:t>Portable chest x-ray (CXR) read as “negative”.   No TB </a:t>
            </a:r>
            <a:r>
              <a:rPr lang="en-US" dirty="0" smtClean="0">
                <a:sym typeface="Wingdings" pitchFamily="2" charset="2"/>
              </a:rPr>
              <a:t>symptoms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60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MDR-TB in Federal Pretrial Facility (2010)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43000"/>
            <a:ext cx="9258300" cy="4525963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Three months later diagnosed with pulmonary tuberculosis</a:t>
            </a:r>
          </a:p>
          <a:p>
            <a:pPr lvl="1"/>
            <a:r>
              <a:rPr lang="en-US" dirty="0" err="1">
                <a:sym typeface="Wingdings" pitchFamily="2" charset="2"/>
              </a:rPr>
              <a:t>Cavitary</a:t>
            </a:r>
            <a:r>
              <a:rPr lang="en-US" dirty="0">
                <a:sym typeface="Wingdings" pitchFamily="2" charset="2"/>
              </a:rPr>
              <a:t> CXR, AFB smear positive</a:t>
            </a:r>
          </a:p>
          <a:p>
            <a:pPr lvl="1"/>
            <a:r>
              <a:rPr lang="en-US" dirty="0">
                <a:sym typeface="Wingdings" pitchFamily="2" charset="2"/>
              </a:rPr>
              <a:t>Cough x previous  6 weeks with hemoptysis</a:t>
            </a:r>
          </a:p>
          <a:p>
            <a:pPr lvl="1"/>
            <a:r>
              <a:rPr lang="en-US" dirty="0">
                <a:sym typeface="Wingdings" pitchFamily="2" charset="2"/>
              </a:rPr>
              <a:t>Two months later:  Susceptibility  Results  </a:t>
            </a:r>
          </a:p>
          <a:p>
            <a:pPr lvl="2"/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Resistance to rifampin, isoniazid, pyrazinamide, streptomycin</a:t>
            </a:r>
          </a:p>
          <a:p>
            <a:pPr lvl="2"/>
            <a:r>
              <a:rPr lang="en-US" dirty="0">
                <a:sym typeface="Wingdings" pitchFamily="2" charset="2"/>
              </a:rPr>
              <a:t>Re-read of initial CXR: </a:t>
            </a:r>
            <a:r>
              <a:rPr lang="en-US" i="1" dirty="0">
                <a:sym typeface="Wingdings" pitchFamily="2" charset="2"/>
              </a:rPr>
              <a:t>“subtle evidence of upper lobe disease”</a:t>
            </a:r>
            <a:endParaRPr lang="en-US" i="1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MDR-TB in Federal Pretrial Facility (2010)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89037"/>
            <a:ext cx="5924550" cy="4525963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Index case housed on </a:t>
            </a:r>
            <a:r>
              <a:rPr lang="en-US" dirty="0" smtClean="0">
                <a:sym typeface="Wingdings" pitchFamily="2" charset="2"/>
              </a:rPr>
              <a:t>120 bed unit during </a:t>
            </a:r>
            <a:r>
              <a:rPr lang="en-US" dirty="0">
                <a:sym typeface="Wingdings" pitchFamily="2" charset="2"/>
              </a:rPr>
              <a:t>infectious period: 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total </a:t>
            </a:r>
            <a:r>
              <a:rPr lang="en-US" dirty="0">
                <a:sym typeface="Wingdings" pitchFamily="2" charset="2"/>
              </a:rPr>
              <a:t>of 131 </a:t>
            </a:r>
            <a:r>
              <a:rPr lang="en-US" dirty="0" smtClean="0">
                <a:sym typeface="Wingdings" pitchFamily="2" charset="2"/>
              </a:rPr>
              <a:t>days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including </a:t>
            </a:r>
            <a:r>
              <a:rPr lang="en-US" dirty="0">
                <a:sym typeface="Wingdings" pitchFamily="2" charset="2"/>
              </a:rPr>
              <a:t>41 days after returning from initial hospitalization on standard 4-drug therapy.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Very high turnover</a:t>
            </a:r>
          </a:p>
          <a:p>
            <a:r>
              <a:rPr lang="en-US" dirty="0" smtClean="0">
                <a:sym typeface="Wingdings" pitchFamily="2" charset="2"/>
              </a:rPr>
              <a:t>Never left unit – meals/recreation occur on unit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5986"/>
              </p:ext>
            </p:extLst>
          </p:nvPr>
        </p:nvGraphicFramePr>
        <p:xfrm>
          <a:off x="6252824" y="2057400"/>
          <a:ext cx="3767476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Acrobat Document" r:id="rId3" imgW="7534141" imgH="5848207" progId="AcroExch.Document.7">
                  <p:embed/>
                </p:oleObj>
              </mc:Choice>
              <mc:Fallback>
                <p:oleObj name="Acrobat Document" r:id="rId3" imgW="7534141" imgH="5848207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24" y="2057400"/>
                        <a:ext cx="3767476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9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MDR-TB in Federal Pretrial Facility (2010)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36637"/>
            <a:ext cx="8763000" cy="4068763"/>
          </a:xfrm>
        </p:spPr>
        <p:txBody>
          <a:bodyPr/>
          <a:lstStyle/>
          <a:p>
            <a:pPr>
              <a:spcBef>
                <a:spcPts val="880"/>
              </a:spcBef>
            </a:pPr>
            <a:r>
              <a:rPr lang="en-US" dirty="0" smtClean="0"/>
              <a:t>388 inmate contacts identified</a:t>
            </a:r>
          </a:p>
          <a:p>
            <a:pPr lvl="1">
              <a:spcBef>
                <a:spcPts val="880"/>
              </a:spcBef>
            </a:pPr>
            <a:r>
              <a:rPr lang="en-US" dirty="0" smtClean="0"/>
              <a:t>Prior Positive TST: 155/384 = 40%</a:t>
            </a:r>
          </a:p>
          <a:p>
            <a:pPr lvl="2">
              <a:spcBef>
                <a:spcPts val="880"/>
              </a:spcBef>
            </a:pPr>
            <a:r>
              <a:rPr lang="en-US" dirty="0"/>
              <a:t>25/117   (21%)  U.S. </a:t>
            </a:r>
            <a:r>
              <a:rPr lang="en-US" dirty="0" smtClean="0"/>
              <a:t>Born</a:t>
            </a:r>
          </a:p>
          <a:p>
            <a:pPr lvl="2">
              <a:spcBef>
                <a:spcPts val="880"/>
              </a:spcBef>
            </a:pPr>
            <a:r>
              <a:rPr lang="en-US" dirty="0"/>
              <a:t>130/267 (49%)  Foreign </a:t>
            </a:r>
            <a:r>
              <a:rPr lang="en-US" dirty="0" smtClean="0"/>
              <a:t>Born</a:t>
            </a:r>
            <a:endParaRPr lang="en-US" dirty="0"/>
          </a:p>
          <a:p>
            <a:pPr lvl="1">
              <a:spcBef>
                <a:spcPts val="880"/>
              </a:spcBef>
            </a:pPr>
            <a:r>
              <a:rPr lang="en-US" dirty="0" smtClean="0"/>
              <a:t>Inmate TST conversions: 29 </a:t>
            </a:r>
            <a:r>
              <a:rPr lang="en-US" dirty="0"/>
              <a:t>/158 (18</a:t>
            </a:r>
            <a:r>
              <a:rPr lang="en-US" dirty="0" smtClean="0"/>
              <a:t>%)</a:t>
            </a:r>
          </a:p>
          <a:p>
            <a:pPr lvl="2">
              <a:spcBef>
                <a:spcPts val="880"/>
              </a:spcBef>
            </a:pPr>
            <a:r>
              <a:rPr lang="en-US" dirty="0" smtClean="0"/>
              <a:t>9/66 (14%) U.S. Born</a:t>
            </a:r>
          </a:p>
          <a:p>
            <a:pPr lvl="2">
              <a:spcBef>
                <a:spcPts val="880"/>
              </a:spcBef>
            </a:pPr>
            <a:r>
              <a:rPr lang="en-US" dirty="0" smtClean="0"/>
              <a:t>20/92 (22%) Foreign Born</a:t>
            </a:r>
          </a:p>
          <a:p>
            <a:pPr lvl="2">
              <a:spcBef>
                <a:spcPts val="880"/>
              </a:spcBef>
            </a:pPr>
            <a:r>
              <a:rPr lang="en-US" dirty="0" smtClean="0"/>
              <a:t>17/69 (25%) Housed in same Quarter</a:t>
            </a:r>
          </a:p>
          <a:p>
            <a:pPr>
              <a:spcBef>
                <a:spcPts val="880"/>
              </a:spcBef>
            </a:pPr>
            <a:r>
              <a:rPr lang="en-US" dirty="0" smtClean="0"/>
              <a:t>Staff TST conversions: 4/87 </a:t>
            </a:r>
            <a:r>
              <a:rPr lang="en-US" dirty="0"/>
              <a:t>(4.6%) 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880"/>
              </a:spcBef>
            </a:pPr>
            <a:r>
              <a:rPr lang="en-US" dirty="0" smtClean="0"/>
              <a:t>One clinical case of lymphatic TB –                                   HIV infected inmate.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636449"/>
              </p:ext>
            </p:extLst>
          </p:nvPr>
        </p:nvGraphicFramePr>
        <p:xfrm>
          <a:off x="7810500" y="3923481"/>
          <a:ext cx="2209800" cy="171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Acrobat Document" r:id="rId3" imgW="7534141" imgH="5848207" progId="AcroExch.Document.7">
                  <p:embed/>
                </p:oleObj>
              </mc:Choice>
              <mc:Fallback>
                <p:oleObj name="Acrobat Document" r:id="rId3" imgW="7534141" imgH="5848207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0" y="3923481"/>
                        <a:ext cx="2209800" cy="171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9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MDR-TB Contact Treatment Protocol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Documented TST Convertors, HIV-infected,                   Prior Positive TST &amp; Shared the Same Quarter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Daily </a:t>
            </a:r>
            <a:r>
              <a:rPr lang="en-US" dirty="0" err="1" smtClean="0"/>
              <a:t>Moxyfloxacin</a:t>
            </a:r>
            <a:r>
              <a:rPr lang="en-US" dirty="0" smtClean="0"/>
              <a:t> &amp; </a:t>
            </a:r>
            <a:r>
              <a:rPr lang="en-US" dirty="0" err="1" smtClean="0"/>
              <a:t>Ethambutol</a:t>
            </a:r>
            <a:endParaRPr lang="en-US" dirty="0" smtClean="0"/>
          </a:p>
          <a:p>
            <a:pPr lvl="1"/>
            <a:r>
              <a:rPr lang="en-US" dirty="0" smtClean="0"/>
              <a:t>9 months HIV-negative</a:t>
            </a:r>
          </a:p>
          <a:p>
            <a:pPr lvl="1"/>
            <a:r>
              <a:rPr lang="en-US" dirty="0" smtClean="0"/>
              <a:t>12 months HIV-positive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33882" r="16508" b="20412"/>
          <a:stretch/>
        </p:blipFill>
        <p:spPr bwMode="auto">
          <a:xfrm>
            <a:off x="-3514" y="2114591"/>
            <a:ext cx="10290514" cy="481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1100" y="152400"/>
            <a:ext cx="752699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Federal Bureau of Prisons  Federal Pretrial Facility</a:t>
            </a:r>
          </a:p>
          <a:p>
            <a:r>
              <a:rPr lang="en-US" sz="3200" b="1" dirty="0" smtClean="0"/>
              <a:t>MDR-TB Contact Investigation:  </a:t>
            </a:r>
          </a:p>
          <a:p>
            <a:r>
              <a:rPr lang="en-US" sz="3200" b="1" dirty="0" smtClean="0"/>
              <a:t>Dispersal of 388 Inmate </a:t>
            </a:r>
            <a:r>
              <a:rPr lang="en-US" sz="3200" b="1" dirty="0"/>
              <a:t>C</a:t>
            </a:r>
            <a:r>
              <a:rPr lang="en-US" sz="3200" b="1" dirty="0" smtClean="0"/>
              <a:t>ontacts</a:t>
            </a:r>
          </a:p>
          <a:p>
            <a:r>
              <a:rPr lang="en-US" sz="3200" b="1" dirty="0" smtClean="0"/>
              <a:t>12 Weeks into the Investigation, 2010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90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37692" r="39231" b="11692"/>
          <a:stretch/>
        </p:blipFill>
        <p:spPr bwMode="auto">
          <a:xfrm>
            <a:off x="114300" y="604306"/>
            <a:ext cx="10026162" cy="60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52400"/>
            <a:ext cx="8743950" cy="19208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Observation #1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3050" y="3276600"/>
            <a:ext cx="7200900" cy="1752600"/>
          </a:xfrm>
        </p:spPr>
        <p:txBody>
          <a:bodyPr/>
          <a:lstStyle/>
          <a:p>
            <a:pPr algn="l"/>
            <a:r>
              <a:rPr lang="en-US" sz="3600" b="1" dirty="0" smtClean="0"/>
              <a:t>Correctional facilities are high incidence TB settings with a high risk for TB transmission. </a:t>
            </a:r>
            <a:endParaRPr lang="en-US" sz="3600" b="1" dirty="0"/>
          </a:p>
        </p:txBody>
      </p:sp>
      <p:pic>
        <p:nvPicPr>
          <p:cNvPr id="7" name="Picture 2" descr="http://www.papermasters.com/images/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71267"/>
            <a:ext cx="3429000" cy="2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52400"/>
            <a:ext cx="8743950" cy="19208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Observation #2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3050" y="3276600"/>
            <a:ext cx="7200900" cy="1752600"/>
          </a:xfrm>
        </p:spPr>
        <p:txBody>
          <a:bodyPr/>
          <a:lstStyle/>
          <a:p>
            <a:pPr algn="l"/>
            <a:r>
              <a:rPr lang="en-US" sz="3600" b="1" dirty="0" smtClean="0"/>
              <a:t>Correctional facilities are high TB incidence settings often located in low incidence communities that lack TB expertise.</a:t>
            </a:r>
            <a:endParaRPr lang="en-US" sz="3600" b="1" dirty="0"/>
          </a:p>
        </p:txBody>
      </p:sp>
      <p:pic>
        <p:nvPicPr>
          <p:cNvPr id="5" name="Picture 2" descr="http://www.papermasters.com/images/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71267"/>
            <a:ext cx="3429000" cy="2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0" t="34702" r="14796" b="5232"/>
          <a:stretch/>
        </p:blipFill>
        <p:spPr bwMode="auto">
          <a:xfrm>
            <a:off x="952500" y="457200"/>
            <a:ext cx="8484781" cy="585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9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in Correctional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43000"/>
            <a:ext cx="92583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Correctional facilities are TB high incidence settings often located in low incidence communities</a:t>
            </a:r>
          </a:p>
          <a:p>
            <a:r>
              <a:rPr lang="en-US" dirty="0" smtClean="0"/>
              <a:t>Health care providers in low incidence communities often lack experience with TB diagnosis and treatment</a:t>
            </a:r>
          </a:p>
          <a:p>
            <a:pPr lvl="1"/>
            <a:r>
              <a:rPr lang="en-US" dirty="0" smtClean="0"/>
              <a:t>Jail/Prison                                                                  health services                                                               staff</a:t>
            </a:r>
          </a:p>
          <a:p>
            <a:pPr lvl="1"/>
            <a:r>
              <a:rPr lang="en-US" dirty="0" smtClean="0"/>
              <a:t>Local community                                                       physicians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t="24529" r="12537" b="14059"/>
          <a:stretch/>
        </p:blipFill>
        <p:spPr bwMode="auto">
          <a:xfrm>
            <a:off x="5372100" y="3741534"/>
            <a:ext cx="4546806" cy="299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onai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5"/>
          <a:stretch/>
        </p:blipFill>
        <p:spPr bwMode="auto">
          <a:xfrm>
            <a:off x="7927975" y="1981200"/>
            <a:ext cx="2092325" cy="8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52400"/>
            <a:ext cx="8743950" cy="19208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Observation #3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3050" y="3429000"/>
            <a:ext cx="7200900" cy="1752600"/>
          </a:xfrm>
        </p:spPr>
        <p:txBody>
          <a:bodyPr/>
          <a:lstStyle/>
          <a:p>
            <a:pPr algn="l"/>
            <a:r>
              <a:rPr lang="en-US" sz="3600" b="1" dirty="0" smtClean="0"/>
              <a:t>Public health / corrections collaboration is key to TB prevention &amp; control in correctional facilities. </a:t>
            </a:r>
            <a:endParaRPr lang="en-US" sz="3600" b="1" dirty="0"/>
          </a:p>
        </p:txBody>
      </p:sp>
      <p:pic>
        <p:nvPicPr>
          <p:cNvPr id="7170" name="Picture 2" descr="http://www.papermasters.com/images/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71267"/>
            <a:ext cx="3429000" cy="2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9258300" cy="1143000"/>
          </a:xfrm>
        </p:spPr>
        <p:txBody>
          <a:bodyPr/>
          <a:lstStyle/>
          <a:p>
            <a:pPr algn="ctr"/>
            <a:r>
              <a:rPr lang="en-US" dirty="0" smtClean="0"/>
              <a:t>Examples of Deliverables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Public Health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Consultation </a:t>
            </a:r>
          </a:p>
          <a:p>
            <a:pPr lvl="1"/>
            <a:r>
              <a:rPr lang="en-US" b="1" dirty="0" smtClean="0"/>
              <a:t>TB diagnosis &amp; treatment of cases</a:t>
            </a:r>
          </a:p>
          <a:p>
            <a:pPr lvl="1"/>
            <a:r>
              <a:rPr lang="en-US" b="1" dirty="0" smtClean="0"/>
              <a:t>Release Planning</a:t>
            </a:r>
          </a:p>
          <a:p>
            <a:pPr lvl="1"/>
            <a:r>
              <a:rPr lang="en-US" b="1" dirty="0" smtClean="0"/>
              <a:t>Contact Investigation</a:t>
            </a:r>
          </a:p>
          <a:p>
            <a:pPr lvl="1"/>
            <a:r>
              <a:rPr lang="en-US" b="1" dirty="0" smtClean="0"/>
              <a:t>Policies/Procedures</a:t>
            </a:r>
          </a:p>
          <a:p>
            <a:r>
              <a:rPr lang="en-US" b="1" dirty="0" smtClean="0"/>
              <a:t>TB education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Correctional Facilities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Case Detection</a:t>
            </a:r>
          </a:p>
          <a:p>
            <a:r>
              <a:rPr lang="en-US" b="1" dirty="0" smtClean="0"/>
              <a:t>Case Reporting</a:t>
            </a:r>
          </a:p>
          <a:p>
            <a:r>
              <a:rPr lang="en-US" b="1" dirty="0" smtClean="0"/>
              <a:t>Active TB Treatment</a:t>
            </a:r>
          </a:p>
          <a:p>
            <a:r>
              <a:rPr lang="en-US" b="1" dirty="0" smtClean="0"/>
              <a:t>Release Planning</a:t>
            </a:r>
          </a:p>
          <a:p>
            <a:r>
              <a:rPr lang="en-US" b="1" dirty="0" smtClean="0"/>
              <a:t>Contact Investigation</a:t>
            </a:r>
          </a:p>
          <a:p>
            <a:r>
              <a:rPr lang="en-US" b="1" dirty="0" smtClean="0"/>
              <a:t>Treatment of Latent TB Infection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0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ederalnewsradio.com/emedia/apimage/d4eb59ac-fad3-468b-ae2a-f1e2d393eb18.jpg?filter=wfed_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1" y="1981200"/>
            <a:ext cx="6401859" cy="41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arhatis.com/blindeleph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03" y="533400"/>
            <a:ext cx="207569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00150" y="449262"/>
            <a:ext cx="8743950" cy="1920875"/>
          </a:xfrm>
        </p:spPr>
        <p:txBody>
          <a:bodyPr/>
          <a:lstStyle/>
          <a:p>
            <a:r>
              <a:rPr lang="en-US" sz="4000" dirty="0" smtClean="0"/>
              <a:t>Culture of Corrections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7429500" y="3429000"/>
            <a:ext cx="2380720" cy="1752600"/>
          </a:xfrm>
        </p:spPr>
        <p:txBody>
          <a:bodyPr/>
          <a:lstStyle/>
          <a:p>
            <a:r>
              <a:rPr lang="en-US" b="1" dirty="0" smtClean="0"/>
              <a:t>Security ALWAYS comes first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90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52400"/>
            <a:ext cx="8743950" cy="19208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Observation #4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3050" y="3276600"/>
            <a:ext cx="7200900" cy="1752600"/>
          </a:xfrm>
        </p:spPr>
        <p:txBody>
          <a:bodyPr/>
          <a:lstStyle/>
          <a:p>
            <a:pPr algn="l"/>
            <a:r>
              <a:rPr lang="en-US" sz="3600" b="1" dirty="0" smtClean="0"/>
              <a:t>Ongoing TB education of  correctional healthcare workers and custody staff, as well as inmates, poses major challenges.</a:t>
            </a:r>
            <a:endParaRPr lang="en-US" sz="3600" b="1" dirty="0"/>
          </a:p>
        </p:txBody>
      </p:sp>
      <p:pic>
        <p:nvPicPr>
          <p:cNvPr id="5" name="Picture 2" descr="http://www.papermasters.com/images/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71267"/>
            <a:ext cx="3429000" cy="2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52400"/>
            <a:ext cx="8743950" cy="19208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Observation #5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3050" y="3429000"/>
            <a:ext cx="7200900" cy="1752600"/>
          </a:xfrm>
        </p:spPr>
        <p:txBody>
          <a:bodyPr/>
          <a:lstStyle/>
          <a:p>
            <a:pPr algn="l"/>
            <a:r>
              <a:rPr lang="en-US" sz="3600" b="1" dirty="0" smtClean="0"/>
              <a:t>Release planning for inmates with active TB is a critical aspect of TB control in correctional facilities. </a:t>
            </a:r>
            <a:endParaRPr lang="en-US" sz="3600" b="1" dirty="0"/>
          </a:p>
        </p:txBody>
      </p:sp>
      <p:pic>
        <p:nvPicPr>
          <p:cNvPr id="5" name="Picture 2" descr="http://www.papermasters.com/images/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71267"/>
            <a:ext cx="3429000" cy="2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52400"/>
            <a:ext cx="8743950" cy="19208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Observation #6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3050" y="3352800"/>
            <a:ext cx="7200900" cy="1752600"/>
          </a:xfrm>
        </p:spPr>
        <p:txBody>
          <a:bodyPr/>
          <a:lstStyle/>
          <a:p>
            <a:pPr algn="l"/>
            <a:r>
              <a:rPr lang="en-US" sz="3600" b="1" dirty="0" smtClean="0"/>
              <a:t>Correctional facilities provide opportunities for TB prevention &amp; control. </a:t>
            </a:r>
            <a:endParaRPr lang="en-US" sz="3600" b="1" dirty="0"/>
          </a:p>
        </p:txBody>
      </p:sp>
      <p:pic>
        <p:nvPicPr>
          <p:cNvPr id="5" name="Picture 2" descr="http://www.papermasters.com/images/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71267"/>
            <a:ext cx="3429000" cy="2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81000"/>
            <a:ext cx="9258300" cy="1143000"/>
          </a:xfrm>
        </p:spPr>
        <p:txBody>
          <a:bodyPr/>
          <a:lstStyle/>
          <a:p>
            <a:r>
              <a:rPr lang="en-US" dirty="0" smtClean="0"/>
              <a:t>Opportunities for TB Control</a:t>
            </a:r>
            <a:br>
              <a:rPr lang="en-US" dirty="0" smtClean="0"/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1371600"/>
            <a:ext cx="8822871" cy="1981200"/>
          </a:xfrm>
        </p:spPr>
        <p:txBody>
          <a:bodyPr/>
          <a:lstStyle/>
          <a:p>
            <a:pPr lvl="1"/>
            <a:r>
              <a:rPr lang="en-US" sz="3600" dirty="0" smtClean="0"/>
              <a:t>TB Case Detection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in hard-to-reach high risk populations </a:t>
            </a:r>
          </a:p>
          <a:p>
            <a:pPr lvl="1"/>
            <a:r>
              <a:rPr lang="en-US" sz="3600" dirty="0" smtClean="0"/>
              <a:t>Treatment of Latent TB Infection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INH/</a:t>
            </a:r>
            <a:r>
              <a:rPr lang="en-US" dirty="0" err="1" smtClean="0">
                <a:solidFill>
                  <a:srgbClr val="FFFF00"/>
                </a:solidFill>
              </a:rPr>
              <a:t>Rifapentine</a:t>
            </a:r>
            <a:r>
              <a:rPr lang="en-US" dirty="0" smtClean="0">
                <a:solidFill>
                  <a:srgbClr val="FFFF00"/>
                </a:solidFill>
              </a:rPr>
              <a:t> – Extraordinary Opportunity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INH: 72 twice weekly doses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INH/</a:t>
            </a:r>
            <a:r>
              <a:rPr lang="en-US" dirty="0" err="1" smtClean="0">
                <a:solidFill>
                  <a:srgbClr val="FFFF00"/>
                </a:solidFill>
              </a:rPr>
              <a:t>Rifapentine</a:t>
            </a:r>
            <a:r>
              <a:rPr lang="en-US" dirty="0" smtClean="0">
                <a:solidFill>
                  <a:srgbClr val="FFFF00"/>
                </a:solidFill>
              </a:rPr>
              <a:t>: 12 once weekly doses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7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52400"/>
            <a:ext cx="8743950" cy="19208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Conclusion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71500" y="3124200"/>
            <a:ext cx="8991600" cy="1752600"/>
          </a:xfrm>
        </p:spPr>
        <p:txBody>
          <a:bodyPr/>
          <a:lstStyle/>
          <a:p>
            <a:pPr algn="l"/>
            <a:r>
              <a:rPr lang="en-US" sz="3600" b="1" dirty="0" smtClean="0"/>
              <a:t>Allocation of limited public health resources should reflect the fact that correctional facilities are high priority settings for TB prevention and control.</a:t>
            </a:r>
            <a:endParaRPr lang="en-US" sz="3600" b="1" dirty="0"/>
          </a:p>
        </p:txBody>
      </p:sp>
      <p:pic>
        <p:nvPicPr>
          <p:cNvPr id="5" name="Picture 2" descr="http://www.papermasters.com/images/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71267"/>
            <a:ext cx="3429000" cy="2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228600"/>
            <a:ext cx="8743950" cy="19208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Recommendations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31154" r="29110" b="25923"/>
          <a:stretch/>
        </p:blipFill>
        <p:spPr bwMode="auto">
          <a:xfrm>
            <a:off x="876300" y="1975014"/>
            <a:ext cx="8763000" cy="495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52400"/>
            <a:ext cx="8743950" cy="19208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Observation #1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3050" y="3276600"/>
            <a:ext cx="7200900" cy="1752600"/>
          </a:xfrm>
        </p:spPr>
        <p:txBody>
          <a:bodyPr/>
          <a:lstStyle/>
          <a:p>
            <a:pPr algn="l"/>
            <a:r>
              <a:rPr lang="en-US" sz="3600" b="1" dirty="0" smtClean="0"/>
              <a:t>Correctional facilities are high incidence TB settings with a high risk for TB transmission. </a:t>
            </a:r>
            <a:endParaRPr lang="en-US" sz="3600" b="1" dirty="0"/>
          </a:p>
        </p:txBody>
      </p:sp>
      <p:pic>
        <p:nvPicPr>
          <p:cNvPr id="7" name="Picture 2" descr="http://www.papermasters.com/images/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71267"/>
            <a:ext cx="3429000" cy="2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63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ACET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93837"/>
            <a:ext cx="9258300" cy="4525963"/>
          </a:xfrm>
        </p:spPr>
        <p:txBody>
          <a:bodyPr/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dirty="0"/>
              <a:t>Add to ACET membership a liaison representing jail systems. 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dirty="0" smtClean="0">
                <a:solidFill>
                  <a:srgbClr val="FFFF00"/>
                </a:solidFill>
              </a:rPr>
              <a:t>Develop a National Strategy.  </a:t>
            </a:r>
            <a:r>
              <a:rPr lang="en-US" dirty="0" smtClean="0"/>
              <a:t>Create a work group focusing on corrections representing ACET, DTBE and NTCA and correctional partners to develop a national strategy for improving TB prevention &amp; control in correctional &amp; detention facilities.</a:t>
            </a:r>
          </a:p>
        </p:txBody>
      </p:sp>
    </p:spTree>
    <p:extLst>
      <p:ext uri="{BB962C8B-B14F-4D97-AF65-F5344CB8AC3E}">
        <p14:creationId xmlns:p14="http://schemas.microsoft.com/office/powerpoint/2010/main" val="10767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Proposed ACET Recommendations for CDC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74837"/>
            <a:ext cx="92583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Leadership.  </a:t>
            </a:r>
          </a:p>
          <a:p>
            <a:pPr lvl="1"/>
            <a:r>
              <a:rPr lang="en-US" dirty="0" smtClean="0"/>
              <a:t>DTBE develops a strong national leadership role related to TB prevention &amp; control in correctional facilities.</a:t>
            </a:r>
          </a:p>
          <a:p>
            <a:pPr lvl="2"/>
            <a:r>
              <a:rPr lang="en-US" dirty="0" smtClean="0"/>
              <a:t>Assess need to reallocate resources to accomplish this.</a:t>
            </a:r>
          </a:p>
        </p:txBody>
      </p:sp>
    </p:spTree>
    <p:extLst>
      <p:ext uri="{BB962C8B-B14F-4D97-AF65-F5344CB8AC3E}">
        <p14:creationId xmlns:p14="http://schemas.microsoft.com/office/powerpoint/2010/main" val="32755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Proposed ACET Recommendations for CDC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46237"/>
            <a:ext cx="9258300" cy="4525963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</a:pPr>
            <a:r>
              <a:rPr lang="en-US" dirty="0" smtClean="0">
                <a:solidFill>
                  <a:srgbClr val="FFFF00"/>
                </a:solidFill>
              </a:rPr>
              <a:t>Collaboration. </a:t>
            </a:r>
          </a:p>
          <a:p>
            <a:pPr marL="742950" lvl="2" indent="-342900">
              <a:buClr>
                <a:schemeClr val="hlink"/>
              </a:buClr>
            </a:pPr>
            <a:r>
              <a:rPr lang="en-US" sz="2600" dirty="0" smtClean="0"/>
              <a:t>Develop collaborative relationships with key national correctional partners (ACA, NCCHC, AJA, NSA, national correctional health care corporations, etc.)</a:t>
            </a:r>
          </a:p>
          <a:p>
            <a:pPr marL="1200150" lvl="3" indent="-342900">
              <a:buClr>
                <a:schemeClr val="hlink"/>
              </a:buClr>
            </a:pPr>
            <a:r>
              <a:rPr lang="en-US" sz="2400" dirty="0">
                <a:effectLst/>
              </a:rPr>
              <a:t>C</a:t>
            </a:r>
            <a:r>
              <a:rPr lang="en-US" sz="2400" dirty="0" smtClean="0">
                <a:effectLst/>
              </a:rPr>
              <a:t>reate </a:t>
            </a:r>
            <a:r>
              <a:rPr lang="en-US" sz="2400" dirty="0">
                <a:effectLst/>
              </a:rPr>
              <a:t>public/private partnerships to enhance implementation of TB guidelines and provision of TB education. </a:t>
            </a:r>
            <a:endParaRPr lang="en-US" sz="2600" dirty="0" smtClean="0"/>
          </a:p>
          <a:p>
            <a:pPr marL="742950" lvl="2" indent="-342900">
              <a:buClr>
                <a:schemeClr val="hlink"/>
              </a:buClr>
            </a:pPr>
            <a:r>
              <a:rPr lang="en-US" sz="2600" dirty="0" smtClean="0"/>
              <a:t>Promote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/>
              <a:t>collaboration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/>
              <a:t>between health departments and correctional facilities (via the Cooperative Agreement and other venues).</a:t>
            </a:r>
          </a:p>
        </p:txBody>
      </p:sp>
    </p:spTree>
    <p:extLst>
      <p:ext uri="{BB962C8B-B14F-4D97-AF65-F5344CB8AC3E}">
        <p14:creationId xmlns:p14="http://schemas.microsoft.com/office/powerpoint/2010/main" val="10319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037"/>
            <a:ext cx="9258300" cy="4525963"/>
          </a:xfrm>
        </p:spPr>
        <p:txBody>
          <a:bodyPr/>
          <a:lstStyle/>
          <a:p>
            <a:pPr marL="342900" lvl="1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>
                <a:solidFill>
                  <a:srgbClr val="FFFF00"/>
                </a:solidFill>
              </a:rPr>
              <a:t>Surveillance &amp; Research: </a:t>
            </a:r>
          </a:p>
          <a:p>
            <a:pPr marL="742950" lvl="2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Conduct  analysis of RVCT corrections TB data. </a:t>
            </a:r>
          </a:p>
          <a:p>
            <a:pPr marL="742950" lvl="2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Assess if additional incarceration data should be collected when changes are made to RVCT. </a:t>
            </a:r>
          </a:p>
          <a:p>
            <a:pPr marL="742950" lvl="2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Identify needed research related to TB in CFs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3900" y="152400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200" smtClean="0"/>
              <a:t>Proposed ACET Recommendations for CDC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25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46237"/>
            <a:ext cx="9258300" cy="4525963"/>
          </a:xfrm>
        </p:spPr>
        <p:txBody>
          <a:bodyPr/>
          <a:lstStyle/>
          <a:p>
            <a:pPr marL="342900" lvl="1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>
                <a:solidFill>
                  <a:srgbClr val="FFFF00"/>
                </a:solidFill>
              </a:rPr>
              <a:t>TB Education of Correctional Workforce:</a:t>
            </a:r>
            <a:r>
              <a:rPr lang="en-US" sz="2600" dirty="0" smtClean="0"/>
              <a:t> </a:t>
            </a:r>
          </a:p>
          <a:p>
            <a:pPr marL="742950" lvl="2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Work </a:t>
            </a:r>
            <a:r>
              <a:rPr lang="en-US" sz="2600" dirty="0"/>
              <a:t>with RTMCCs </a:t>
            </a:r>
            <a:r>
              <a:rPr lang="en-US" sz="2600" dirty="0" smtClean="0"/>
              <a:t>to:</a:t>
            </a:r>
          </a:p>
          <a:p>
            <a:pPr marL="1200150" lvl="3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Identify &amp; characterize target populations (health care workers, custody staff, inmates)</a:t>
            </a:r>
          </a:p>
          <a:p>
            <a:pPr marL="1200150" lvl="3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conduct </a:t>
            </a:r>
            <a:r>
              <a:rPr lang="en-US" sz="2600" dirty="0"/>
              <a:t>needs assessment </a:t>
            </a:r>
          </a:p>
          <a:p>
            <a:pPr marL="1200150" lvl="3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develop </a:t>
            </a:r>
            <a:r>
              <a:rPr lang="en-US" sz="2600" dirty="0"/>
              <a:t>&amp; implement </a:t>
            </a:r>
            <a:r>
              <a:rPr lang="en-US" sz="2600" dirty="0" smtClean="0"/>
              <a:t> plan </a:t>
            </a:r>
            <a:r>
              <a:rPr lang="en-US" sz="2600" dirty="0"/>
              <a:t>for ongoing TB </a:t>
            </a:r>
            <a:r>
              <a:rPr lang="en-US" sz="2600" dirty="0" smtClean="0"/>
              <a:t>education. </a:t>
            </a:r>
            <a:endParaRPr lang="en-US" sz="2600" dirty="0"/>
          </a:p>
          <a:p>
            <a:pPr marL="0" indent="0">
              <a:spcBef>
                <a:spcPts val="3000"/>
              </a:spcBef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3900" y="152400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200" smtClean="0"/>
              <a:t>Proposed ACET Recommendations for CDC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3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46237"/>
            <a:ext cx="9258300" cy="4525963"/>
          </a:xfrm>
        </p:spPr>
        <p:txBody>
          <a:bodyPr/>
          <a:lstStyle/>
          <a:p>
            <a:pPr marL="342900" lvl="1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>
                <a:solidFill>
                  <a:srgbClr val="FFFF00"/>
                </a:solidFill>
              </a:rPr>
              <a:t>Support TB Prevention &amp; Control Efforts                                        of Federal Correctional Partners</a:t>
            </a:r>
          </a:p>
          <a:p>
            <a:pPr marL="742950" lvl="2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ICE, USMS, BOP</a:t>
            </a:r>
          </a:p>
          <a:p>
            <a:pPr marL="1200150" lvl="3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/>
              <a:t> </a:t>
            </a:r>
            <a:r>
              <a:rPr lang="en-US" sz="2600" dirty="0" smtClean="0"/>
              <a:t>&gt; </a:t>
            </a:r>
            <a:r>
              <a:rPr lang="en-US" sz="2600" dirty="0"/>
              <a:t>750,000 federal </a:t>
            </a:r>
            <a:r>
              <a:rPr lang="en-US" sz="2600" dirty="0" smtClean="0"/>
              <a:t>detainees</a:t>
            </a:r>
          </a:p>
          <a:p>
            <a:pPr marL="742950" lvl="2" indent="-342900">
              <a:spcBef>
                <a:spcPts val="3000"/>
              </a:spcBef>
              <a:buClr>
                <a:schemeClr val="hlink"/>
              </a:buClr>
            </a:pPr>
            <a:r>
              <a:rPr lang="en-US" sz="2600" dirty="0" smtClean="0"/>
              <a:t>Explore use of PCSI funds to provide staff support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3900" y="152400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200" smtClean="0"/>
              <a:t>Proposed ACET Recommendations for CDC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27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hatis.com/blind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54" y="1645058"/>
            <a:ext cx="7101146" cy="49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71525" y="-92075"/>
            <a:ext cx="8743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Prevention &amp; Control of 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Tuberculosis in Prisons &amp; Jails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4.mm.bing.net/images/thumbnail.aspx?q=1631616506127&amp;id=84d1e7a8f42458d39bac85f60a793e91&amp;url=http%3a%2f%2fwww.arthursclipart.org%2felephants%2felephants%2felephant%2520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38" y="2438400"/>
            <a:ext cx="4350023" cy="38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s3.mm.bing.net/images/thumbnail.aspx?q=1596353349698&amp;id=8cdadd376e52fd16bc27719aa5ad54c3&amp;url=http%3a%2f%2fwww.clker.com%2fcliparts%2ff%2fc%2f4%2f5%2f11949850311489169814binocolo_bn_architetto_f_0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521">
            <a:off x="1687955" y="1745463"/>
            <a:ext cx="1676400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s3.mm.bing.net/images/thumbnail.aspx?q=1596353349698&amp;id=8cdadd376e52fd16bc27719aa5ad54c3&amp;url=http%3a%2f%2fwww.clker.com%2fcliparts%2ff%2fc%2f4%2f5%2f11949850311489169814binocolo_bn_architetto_f_0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09255" y="5143310"/>
            <a:ext cx="1676400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s3.mm.bing.net/images/thumbnail.aspx?q=1596353349698&amp;id=8cdadd376e52fd16bc27719aa5ad54c3&amp;url=http%3a%2f%2fwww.clker.com%2fcliparts%2ff%2fc%2f4%2f5%2f11949850311489169814binocolo_bn_architetto_f_0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9361">
            <a:off x="8221030" y="3100381"/>
            <a:ext cx="1676400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s3.mm.bing.net/images/thumbnail.aspx?q=1596353349698&amp;id=8cdadd376e52fd16bc27719aa5ad54c3&amp;url=http%3a%2f%2fwww.clker.com%2fcliparts%2ff%2fc%2f4%2f5%2f11949850311489169814binocolo_bn_architetto_f_0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3596">
            <a:off x="7457651" y="5217380"/>
            <a:ext cx="1676400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s3.mm.bing.net/images/thumbnail.aspx?q=1596353349698&amp;id=8cdadd376e52fd16bc27719aa5ad54c3&amp;url=http%3a%2f%2fwww.clker.com%2fcliparts%2ff%2fc%2f4%2f5%2f11949850311489169814binocolo_bn_architetto_f_0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7659">
            <a:off x="6756636" y="1756160"/>
            <a:ext cx="1676400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s3.mm.bing.net/images/thumbnail.aspx?q=1596353349698&amp;id=8cdadd376e52fd16bc27719aa5ad54c3&amp;url=http%3a%2f%2fwww.clker.com%2fcliparts%2ff%2fc%2f4%2f5%2f11949850311489169814binocolo_bn_architetto_f_0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389">
            <a:off x="281354" y="3350875"/>
            <a:ext cx="1676400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71525" y="-92075"/>
            <a:ext cx="8743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Prevention &amp; Control of 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Tuberculosis in Prisons &amp; Jails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76300" y="2193925"/>
            <a:ext cx="8743950" cy="1920875"/>
          </a:xfrm>
        </p:spPr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288972"/>
            <a:ext cx="2914650" cy="194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657600"/>
            <a:ext cx="4495800" cy="301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ts4.mm.bing.net/images/thumbnail.aspx?q=1532360984303&amp;id=0326592c419e4f7bb272c3d13df35427&amp;url=http%3a%2f%2fwww.natcom.org%2fuploadedImages%2fCommunicationCurrents_Articles%2fVolume_2%2fprisonim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6"/>
          <a:stretch/>
        </p:blipFill>
        <p:spPr bwMode="auto">
          <a:xfrm>
            <a:off x="1266825" y="433754"/>
            <a:ext cx="1895475" cy="22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ederalnewsradio.com/emedia/apimage/d4eb59ac-fad3-468b-ae2a-f1e2d393eb18.jpg?filter=wfed_arti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41" y="457200"/>
            <a:ext cx="3125259" cy="20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5410200"/>
            <a:ext cx="807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Soldiers </a:t>
            </a:r>
            <a:r>
              <a:rPr lang="en-US" sz="2800" b="1" dirty="0" smtClean="0">
                <a:solidFill>
                  <a:srgbClr val="FFFF00"/>
                </a:solidFill>
              </a:rPr>
              <a:t>from Fort Riley, Kansas </a:t>
            </a:r>
            <a:r>
              <a:rPr lang="en-US" sz="2800" b="1" dirty="0">
                <a:solidFill>
                  <a:srgbClr val="FFFF00"/>
                </a:solidFill>
              </a:rPr>
              <a:t>ill with Spanish influenza at a hospital ward </a:t>
            </a:r>
            <a:r>
              <a:rPr lang="en-US" sz="2800" b="1" dirty="0" smtClean="0">
                <a:solidFill>
                  <a:srgbClr val="FFFF00"/>
                </a:solidFill>
              </a:rPr>
              <a:t>in 1918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5124" name="Picture 4" descr="http://ts3.mm.bing.net/images/thumbnail.aspx?q=1549716295002&amp;id=48f67662867626442daec6aec1bc5821&amp;url=http%3a%2f%2fwww.impactlab.com%2fwp-content%2fuploads%2f2009%2f04%2fa112_f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15" y="960120"/>
            <a:ext cx="6198585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0" y="304800"/>
            <a:ext cx="607695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Epidemic of Incarceration</a:t>
            </a:r>
          </a:p>
        </p:txBody>
      </p:sp>
      <p:pic>
        <p:nvPicPr>
          <p:cNvPr id="9219" name="Picture 7" descr="p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447799"/>
            <a:ext cx="6248400" cy="389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723900" y="53340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In 2010, 2.3 million persons </a:t>
            </a:r>
            <a:r>
              <a:rPr lang="en-US" b="1" dirty="0" smtClean="0"/>
              <a:t>were </a:t>
            </a:r>
            <a:r>
              <a:rPr lang="en-US" b="1" dirty="0"/>
              <a:t>incarcerated in the U.S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9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Incarceration in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6229350" cy="4525963"/>
          </a:xfrm>
        </p:spPr>
        <p:txBody>
          <a:bodyPr/>
          <a:lstStyle/>
          <a:p>
            <a:r>
              <a:rPr lang="en-US" dirty="0" smtClean="0"/>
              <a:t>Incarceration Rate (2010):              </a:t>
            </a:r>
            <a:r>
              <a:rPr lang="en-US" dirty="0" smtClean="0">
                <a:solidFill>
                  <a:srgbClr val="FFFF00"/>
                </a:solidFill>
              </a:rPr>
              <a:t>962 inmates/100,000 adults</a:t>
            </a:r>
          </a:p>
          <a:p>
            <a:r>
              <a:rPr lang="en-US" dirty="0" smtClean="0"/>
              <a:t>From 1980 to 2008 incarcerated population increased &gt;600%</a:t>
            </a:r>
          </a:p>
          <a:p>
            <a:r>
              <a:rPr lang="en-US" dirty="0" smtClean="0"/>
              <a:t>2009 &amp; 2010 showed first declines in incarcerated population since 1980</a:t>
            </a:r>
          </a:p>
        </p:txBody>
      </p:sp>
      <p:pic>
        <p:nvPicPr>
          <p:cNvPr id="3074" name="Picture 2" descr="http://ts4.mm.bing.net/images/thumbnail.aspx?q=1518368336027&amp;id=8355fad7bb5a611224ae10d1dd3c6bf9&amp;url=http%3a%2f%2fwww.examiner.com%2fimages%2fblog%2fwysiwyg%2fimage%2fCIM1_081006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561582"/>
            <a:ext cx="2581275" cy="17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962400"/>
            <a:ext cx="3086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0"/>
            <a:ext cx="874395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Epidemic of Incarceration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76400"/>
            <a:ext cx="6781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sz="2800" b="1" dirty="0" smtClean="0"/>
              <a:t>Untreated mental </a:t>
            </a:r>
            <a:r>
              <a:rPr lang="en-US" sz="2800" b="1" dirty="0" smtClean="0"/>
              <a:t>illness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/>
              <a:t>Deinstitutionalization </a:t>
            </a:r>
            <a:r>
              <a:rPr lang="en-US" b="1" dirty="0" smtClean="0"/>
              <a:t>/ </a:t>
            </a:r>
            <a:r>
              <a:rPr lang="en-US" b="1" dirty="0" smtClean="0"/>
              <a:t> dissolution </a:t>
            </a:r>
            <a:r>
              <a:rPr lang="en-US" b="1" dirty="0" smtClean="0"/>
              <a:t>of mental health care </a:t>
            </a:r>
            <a:r>
              <a:rPr lang="en-US" b="1" dirty="0" smtClean="0"/>
              <a:t>facilities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/>
              <a:t>Untreated substance abuse (40-50%)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sz="2800" b="1" dirty="0" smtClean="0"/>
              <a:t>Criminalization of drug use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sz="2400" b="1" dirty="0" smtClean="0"/>
              <a:t>Mandatory minimum sentencing, etc.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/>
              <a:t>Incarceration of undocumented immigrants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endParaRPr lang="en-US" sz="2800" dirty="0" smtClean="0"/>
          </a:p>
          <a:p>
            <a:pPr lvl="3" eaLnBrk="1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endParaRPr lang="en-US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endParaRPr lang="en-US" sz="1200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219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3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Correctional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66800"/>
            <a:ext cx="7219950" cy="4525963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 smtClean="0"/>
              <a:t>Jails/Detention Centers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Usually administered by local law enforcement 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Incarcerates</a:t>
            </a:r>
          </a:p>
          <a:p>
            <a:pPr lvl="2">
              <a:spcBef>
                <a:spcPts val="900"/>
              </a:spcBef>
            </a:pPr>
            <a:r>
              <a:rPr lang="en-US" dirty="0" smtClean="0"/>
              <a:t> pretrial inmates</a:t>
            </a:r>
          </a:p>
          <a:p>
            <a:pPr lvl="2">
              <a:spcBef>
                <a:spcPts val="900"/>
              </a:spcBef>
            </a:pPr>
            <a:r>
              <a:rPr lang="en-US" dirty="0" smtClean="0"/>
              <a:t> </a:t>
            </a:r>
            <a:r>
              <a:rPr lang="en-US" dirty="0" smtClean="0"/>
              <a:t>inmates with  &lt; 1 year sentence 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State prisons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Sentenced inmates 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Federal prisons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Pretrial &amp; sentenced inmates related to federal crimes</a:t>
            </a:r>
            <a:endParaRPr lang="en-US" dirty="0"/>
          </a:p>
        </p:txBody>
      </p:sp>
      <p:pic>
        <p:nvPicPr>
          <p:cNvPr id="2050" name="Picture 2" descr="http://www.brainline.org/images/uploads/orig/2010/004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81000"/>
            <a:ext cx="1885950" cy="183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8771</TotalTime>
  <Words>1297</Words>
  <Application>Microsoft Office PowerPoint</Application>
  <PresentationFormat>35mm Slides</PresentationFormat>
  <Paragraphs>193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Stream</vt:lpstr>
      <vt:lpstr>Custom Design</vt:lpstr>
      <vt:lpstr>Acrobat Document</vt:lpstr>
      <vt:lpstr>Tuberculosis in Prisons &amp; Jails:</vt:lpstr>
      <vt:lpstr>PowerPoint Presentation</vt:lpstr>
      <vt:lpstr>PowerPoint Presentation</vt:lpstr>
      <vt:lpstr>Observation #1</vt:lpstr>
      <vt:lpstr>PowerPoint Presentation</vt:lpstr>
      <vt:lpstr>Epidemic of Incarceration</vt:lpstr>
      <vt:lpstr>Incarceration in the United States</vt:lpstr>
      <vt:lpstr>Epidemic of Incarceration</vt:lpstr>
      <vt:lpstr>Correctional Facilities</vt:lpstr>
      <vt:lpstr>Private Correctional Facilities</vt:lpstr>
      <vt:lpstr>Federal Correctional System</vt:lpstr>
      <vt:lpstr>Federal Correctional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Tuberculosis &amp; Incarceration</vt:lpstr>
      <vt:lpstr>TB &amp; Incarceration</vt:lpstr>
      <vt:lpstr>MDR-TB in a Federal Pretrial Facility</vt:lpstr>
      <vt:lpstr>MDR-TB in Federal Pretrial Facility (2010)</vt:lpstr>
      <vt:lpstr>MDR-TB in Federal Pretrial Facility (2010)</vt:lpstr>
      <vt:lpstr>MDR-TB in Federal Pretrial Facility (2010)</vt:lpstr>
      <vt:lpstr>MDR-TB in Federal Pretrial Facility (2010)</vt:lpstr>
      <vt:lpstr>MDR-TB Contact Treatment Protocol</vt:lpstr>
      <vt:lpstr>PowerPoint Presentation</vt:lpstr>
      <vt:lpstr>PowerPoint Presentation</vt:lpstr>
      <vt:lpstr>Observation #1</vt:lpstr>
      <vt:lpstr>Observation #2</vt:lpstr>
      <vt:lpstr>TB in Correctional Facilities</vt:lpstr>
      <vt:lpstr>Observation #3</vt:lpstr>
      <vt:lpstr>Examples of Deliverables</vt:lpstr>
      <vt:lpstr>Culture of Corrections</vt:lpstr>
      <vt:lpstr>Observation #4</vt:lpstr>
      <vt:lpstr>Observation #5</vt:lpstr>
      <vt:lpstr>Observation #6</vt:lpstr>
      <vt:lpstr>Opportunities for TB Control </vt:lpstr>
      <vt:lpstr>Conclusion</vt:lpstr>
      <vt:lpstr>Recommendations</vt:lpstr>
      <vt:lpstr>Recommendations for ACET</vt:lpstr>
      <vt:lpstr>Proposed ACET Recommendations for CDC</vt:lpstr>
      <vt:lpstr>Proposed ACET Recommendations for CDC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Questions/Discussion</vt:lpstr>
    </vt:vector>
  </TitlesOfParts>
  <Company>C.N.T.C.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Liza Chan</dc:creator>
  <cp:lastModifiedBy>BOP01682</cp:lastModifiedBy>
  <cp:revision>554</cp:revision>
  <cp:lastPrinted>2012-02-28T15:25:55Z</cp:lastPrinted>
  <dcterms:created xsi:type="dcterms:W3CDTF">2004-12-21T17:59:30Z</dcterms:created>
  <dcterms:modified xsi:type="dcterms:W3CDTF">2012-02-29T20:48:07Z</dcterms:modified>
</cp:coreProperties>
</file>