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8.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9.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10.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11.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tags/tag12.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tags/tag13.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tags/tag14.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tags/tag15.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tags/tag16.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tags/tag17.xml" ContentType="application/vnd.openxmlformats-officedocument.presentationml.tags+xml"/>
  <Override PartName="/ppt/notesSlides/notesSlide16.xml" ContentType="application/vnd.openxmlformats-officedocument.presentationml.notesSlide+xml"/>
  <Override PartName="/ppt/charts/chart15.xml" ContentType="application/vnd.openxmlformats-officedocument.drawingml.chart+xml"/>
  <Override PartName="/ppt/tags/tag18.xml" ContentType="application/vnd.openxmlformats-officedocument.presentationml.tags+xml"/>
  <Override PartName="/ppt/notesSlides/notesSlide17.xml" ContentType="application/vnd.openxmlformats-officedocument.presentationml.notesSlide+xml"/>
  <Override PartName="/ppt/charts/chart16.xml" ContentType="application/vnd.openxmlformats-officedocument.drawingml.chart+xml"/>
  <Override PartName="/ppt/tags/tag19.xml" ContentType="application/vnd.openxmlformats-officedocument.presentationml.tags+xml"/>
  <Override PartName="/ppt/notesSlides/notesSlide18.xml" ContentType="application/vnd.openxmlformats-officedocument.presentationml.notesSlide+xml"/>
  <Override PartName="/ppt/charts/chart17.xml" ContentType="application/vnd.openxmlformats-officedocument.drawingml.chart+xml"/>
  <Override PartName="/ppt/tags/tag20.xml" ContentType="application/vnd.openxmlformats-officedocument.presentationml.tags+xml"/>
  <Override PartName="/ppt/notesSlides/notesSlide19.xml" ContentType="application/vnd.openxmlformats-officedocument.presentationml.notesSlide+xml"/>
  <Override PartName="/ppt/charts/chart18.xml" ContentType="application/vnd.openxmlformats-officedocument.drawingml.chart+xml"/>
  <Override PartName="/ppt/tags/tag21.xml" ContentType="application/vnd.openxmlformats-officedocument.presentationml.tags+xml"/>
  <Override PartName="/ppt/notesSlides/notesSlide20.xml" ContentType="application/vnd.openxmlformats-officedocument.presentationml.notesSlide+xml"/>
  <Override PartName="/ppt/charts/chart19.xml" ContentType="application/vnd.openxmlformats-officedocument.drawingml.chart+xml"/>
  <Override PartName="/ppt/drawings/drawing2.xml" ContentType="application/vnd.openxmlformats-officedocument.drawingml.chartshapes+xml"/>
  <Override PartName="/ppt/tags/tag22.xml" ContentType="application/vnd.openxmlformats-officedocument.presentationml.tags+xml"/>
  <Override PartName="/ppt/notesSlides/notesSlide21.xml" ContentType="application/vnd.openxmlformats-officedocument.presentationml.notesSlide+xml"/>
  <Override PartName="/ppt/charts/chart20.xml" ContentType="application/vnd.openxmlformats-officedocument.drawingml.chart+xml"/>
  <Override PartName="/ppt/tags/tag23.xml" ContentType="application/vnd.openxmlformats-officedocument.presentationml.tags+xml"/>
  <Override PartName="/ppt/notesSlides/notesSlide2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ags/tag24.xml" ContentType="application/vnd.openxmlformats-officedocument.presentationml.tags+xml"/>
  <Override PartName="/ppt/notesSlides/notesSlide23.xml" ContentType="application/vnd.openxmlformats-officedocument.presentationml.notesSlide+xml"/>
  <Override PartName="/ppt/charts/chart23.xml" ContentType="application/vnd.openxmlformats-officedocument.drawingml.chart+xml"/>
  <Override PartName="/ppt/tags/tag25.xml" ContentType="application/vnd.openxmlformats-officedocument.presentationml.tags+xml"/>
  <Override PartName="/ppt/notesSlides/notesSlide24.xml" ContentType="application/vnd.openxmlformats-officedocument.presentationml.notesSlide+xml"/>
  <Override PartName="/ppt/charts/chart24.xml" ContentType="application/vnd.openxmlformats-officedocument.drawingml.chart+xml"/>
  <Override PartName="/ppt/tags/tag26.xml" ContentType="application/vnd.openxmlformats-officedocument.presentationml.tags+xml"/>
  <Override PartName="/ppt/notesSlides/notesSlide25.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27.xml" ContentType="application/vnd.openxmlformats-officedocument.presentationml.tags+xml"/>
  <Override PartName="/ppt/notesSlides/notesSlide26.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28.xml" ContentType="application/vnd.openxmlformats-officedocument.presentationml.tags+xml"/>
  <Override PartName="/ppt/notesSlides/notesSlide2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30"/>
  </p:notesMasterIdLst>
  <p:handoutMasterIdLst>
    <p:handoutMasterId r:id="rId31"/>
  </p:handoutMasterIdLst>
  <p:sldIdLst>
    <p:sldId id="256" r:id="rId2"/>
    <p:sldId id="276" r:id="rId3"/>
    <p:sldId id="258" r:id="rId4"/>
    <p:sldId id="264" r:id="rId5"/>
    <p:sldId id="329" r:id="rId6"/>
    <p:sldId id="279" r:id="rId7"/>
    <p:sldId id="280" r:id="rId8"/>
    <p:sldId id="293" r:id="rId9"/>
    <p:sldId id="322" r:id="rId10"/>
    <p:sldId id="332" r:id="rId11"/>
    <p:sldId id="331" r:id="rId12"/>
    <p:sldId id="295" r:id="rId13"/>
    <p:sldId id="296" r:id="rId14"/>
    <p:sldId id="289" r:id="rId15"/>
    <p:sldId id="291" r:id="rId16"/>
    <p:sldId id="298" r:id="rId17"/>
    <p:sldId id="290" r:id="rId18"/>
    <p:sldId id="292" r:id="rId19"/>
    <p:sldId id="300" r:id="rId20"/>
    <p:sldId id="309" r:id="rId21"/>
    <p:sldId id="321" r:id="rId22"/>
    <p:sldId id="313" r:id="rId23"/>
    <p:sldId id="328" r:id="rId24"/>
    <p:sldId id="326" r:id="rId25"/>
    <p:sldId id="318" r:id="rId26"/>
    <p:sldId id="319" r:id="rId27"/>
    <p:sldId id="320" r:id="rId28"/>
    <p:sldId id="263" r:id="rId29"/>
  </p:sldIdLst>
  <p:sldSz cx="9144000" cy="6858000" type="screen4x3"/>
  <p:notesSz cx="7010400" cy="9296400"/>
  <p:embeddedFontLst>
    <p:embeddedFont>
      <p:font typeface="Myriad Web Pro" panose="020B0604020202020204" charset="0"/>
      <p:regular r:id="rId32"/>
      <p:bold r:id="rId33"/>
      <p:italic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BBB8F1-8AE8-4176-BDAD-A68CC35B82AC}">
          <p14:sldIdLst>
            <p14:sldId id="256"/>
            <p14:sldId id="276"/>
            <p14:sldId id="258"/>
            <p14:sldId id="264"/>
            <p14:sldId id="329"/>
            <p14:sldId id="279"/>
            <p14:sldId id="280"/>
            <p14:sldId id="293"/>
            <p14:sldId id="322"/>
            <p14:sldId id="332"/>
            <p14:sldId id="331"/>
            <p14:sldId id="295"/>
            <p14:sldId id="296"/>
            <p14:sldId id="289"/>
            <p14:sldId id="291"/>
            <p14:sldId id="298"/>
            <p14:sldId id="290"/>
            <p14:sldId id="292"/>
            <p14:sldId id="300"/>
            <p14:sldId id="309"/>
            <p14:sldId id="321"/>
            <p14:sldId id="313"/>
            <p14:sldId id="328"/>
            <p14:sldId id="326"/>
            <p14:sldId id="318"/>
            <p14:sldId id="319"/>
            <p14:sldId id="320"/>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strong, Lori (CDC/OID/NCHHSTP)" initials="lra" lastIdx="20" clrIdx="0"/>
  <p:cmAuthor id="1" name="Miramontes, Roque (CDC/OID/NCHHSTP)" initials="roque" lastIdx="30" clrIdx="1"/>
  <p:cmAuthor id="2" name="CDC User" initials="CU" lastIdx="15" clrIdx="2"/>
  <p:cmAuthor id="3" name="Tom Navin" initials="Tom Navin" lastIdx="4" clrIdx="3"/>
  <p:cmAuthor id="4" name="CDC User" initials="LRA" lastIdx="4" clrIdx="4"/>
  <p:cmAuthor id="5" name="Philip LoBue, MD" initials="PL"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3FF"/>
    <a:srgbClr val="060606"/>
    <a:srgbClr val="FFFF99"/>
    <a:srgbClr val="FFFF00"/>
    <a:srgbClr val="2592B9"/>
    <a:srgbClr val="9999FF"/>
    <a:srgbClr val="2CB285"/>
    <a:srgbClr val="C0C01E"/>
    <a:srgbClr val="E09206"/>
    <a:srgbClr val="264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387" autoAdjust="0"/>
    <p:restoredTop sz="77076" autoAdjust="0"/>
  </p:normalViewPr>
  <p:slideViewPr>
    <p:cSldViewPr>
      <p:cViewPr varScale="1">
        <p:scale>
          <a:sx n="57" d="100"/>
          <a:sy n="57" d="100"/>
        </p:scale>
        <p:origin x="21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92"/>
    </p:cViewPr>
  </p:sorterViewPr>
  <p:notesViewPr>
    <p:cSldViewPr>
      <p:cViewPr varScale="1">
        <p:scale>
          <a:sx n="55" d="100"/>
          <a:sy n="55" d="100"/>
        </p:scale>
        <p:origin x="-18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dc.gov\private\M103\lra0\Corrections%20Task%20Force\Corrections%20Documents%20for%20Clearance\Corrections%20Data%20connected%20to%20Slide%20Se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c.gov\private\M103\lra0\Corrections%20Task%20Force\Corrections%20Documents%20for%20Clearance\Corrections%20Data%20connected%20to%20Slide%20Se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c.gov\private\M323\VVC4\TB%20Rates%20Lori\CI%20data%20KKR%202_12_1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c.gov\private\M323\VVC4\TB%20Rates%20Lori\CI%20data%20KKR%202_12_1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c.gov\private\M323\VVC4\TB%20Rates%20Lori\CI%20data%20KKR%202_12_1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c.gov\private\M323\VVC4\TB%20Rates%20Lori\CI%20data%20KKR%202_12_1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c.gov\private\M323\VVC4\TB%20Rates%20Lori\CI%20data%20KKR%202_12_13.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c.gov\private\M323\VVC4\TB%20Rates%20Lori\CI%20data%20Lori%2012_13_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3_4_13%20lra%20vers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c.gov\private\M323\VVC4\TB%20Rates%20Lori\CI%20data%20KKR%202_12_1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c.gov\private\M103\lra0\Corrections%20Task%20Force\Corrections%20Documents%20for%20Clearance\Corrections%20Data%20connected%20to%20Slide%20Se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20and%205_6_13%20for%20linking.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20and%205_6_13%20for%20linking.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20and%205_6_13%20for%20linking.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20and%205_6_13%20for%20lin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20and%205_6_13%20for%20linking.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20and%205_6_13%20for%20link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c.gov\private\M103\lra0\Corrections%20Task%20Force\Corrections%20Documents%20for%20Clearance\Corrections%20Data%20connected%20to%20Slide%20S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c.gov\private\M323\VVC4\TB%20Rates%20Lori\CI%20data%20Lori%2012_13_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3_4_13%20lra%20vers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c.gov\private\M103\lra0\Corrections%20Task%20Force\Slides\CI%20code%204_23_13.sa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c.gov\private\M103\lra0\Corrections%20Task%20Force\Slides\CI%20data%20KKR%204_23_1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c.gov\private\M103\lra0\Corrections%20Task%20Force\Corrections%20Documents%20for%20Clearance\Corrections%20Data%20connected%20to%20Slide%20S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515748031496"/>
          <c:y val="2.2704200914786459E-2"/>
          <c:w val="0.80421149163583472"/>
          <c:h val="0.84867875006190263"/>
        </c:manualLayout>
      </c:layout>
      <c:lineChart>
        <c:grouping val="standard"/>
        <c:varyColors val="0"/>
        <c:ser>
          <c:idx val="0"/>
          <c:order val="0"/>
          <c:tx>
            <c:v>TB Cases in Correctional Facilities</c:v>
          </c:tx>
          <c:spPr>
            <a:ln>
              <a:solidFill>
                <a:srgbClr val="C00000"/>
              </a:solidFill>
            </a:ln>
          </c:spPr>
          <c:marker>
            <c:symbol val="none"/>
          </c:marker>
          <c:cat>
            <c:numRef>
              <c:f>'All Years'!$B$4:$B$22</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VERCRIT!$C$25:$C$43</c:f>
              <c:numCache>
                <c:formatCode>General</c:formatCode>
                <c:ptCount val="19"/>
                <c:pt idx="0">
                  <c:v>953</c:v>
                </c:pt>
                <c:pt idx="1">
                  <c:v>1119</c:v>
                </c:pt>
                <c:pt idx="2">
                  <c:v>938</c:v>
                </c:pt>
                <c:pt idx="3">
                  <c:v>785</c:v>
                </c:pt>
                <c:pt idx="4">
                  <c:v>747</c:v>
                </c:pt>
                <c:pt idx="5">
                  <c:v>657</c:v>
                </c:pt>
                <c:pt idx="6">
                  <c:v>581</c:v>
                </c:pt>
                <c:pt idx="7">
                  <c:v>587</c:v>
                </c:pt>
                <c:pt idx="8">
                  <c:v>522</c:v>
                </c:pt>
                <c:pt idx="9">
                  <c:v>460</c:v>
                </c:pt>
                <c:pt idx="10">
                  <c:v>477</c:v>
                </c:pt>
                <c:pt idx="11">
                  <c:v>497</c:v>
                </c:pt>
                <c:pt idx="12">
                  <c:v>537</c:v>
                </c:pt>
                <c:pt idx="13">
                  <c:v>510</c:v>
                </c:pt>
                <c:pt idx="14">
                  <c:v>487</c:v>
                </c:pt>
                <c:pt idx="15">
                  <c:v>499</c:v>
                </c:pt>
                <c:pt idx="16">
                  <c:v>465</c:v>
                </c:pt>
                <c:pt idx="17">
                  <c:v>489</c:v>
                </c:pt>
                <c:pt idx="18">
                  <c:v>424</c:v>
                </c:pt>
              </c:numCache>
            </c:numRef>
          </c:val>
          <c:smooth val="0"/>
        </c:ser>
        <c:ser>
          <c:idx val="1"/>
          <c:order val="1"/>
          <c:tx>
            <c:v>Total TB Cases</c:v>
          </c:tx>
          <c:spPr>
            <a:ln>
              <a:solidFill>
                <a:schemeClr val="accent1"/>
              </a:solidFill>
            </a:ln>
          </c:spPr>
          <c:marker>
            <c:symbol val="none"/>
          </c:marker>
          <c:cat>
            <c:numRef>
              <c:f>'All Years'!$B$4:$B$22</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VERCRIT!$D$25:$D$43</c:f>
              <c:numCache>
                <c:formatCode>General</c:formatCode>
                <c:ptCount val="19"/>
                <c:pt idx="0">
                  <c:v>25035</c:v>
                </c:pt>
                <c:pt idx="1">
                  <c:v>24214</c:v>
                </c:pt>
                <c:pt idx="2">
                  <c:v>22794</c:v>
                </c:pt>
                <c:pt idx="3">
                  <c:v>21263</c:v>
                </c:pt>
                <c:pt idx="4">
                  <c:v>19855</c:v>
                </c:pt>
                <c:pt idx="5">
                  <c:v>18420</c:v>
                </c:pt>
                <c:pt idx="6">
                  <c:v>17574</c:v>
                </c:pt>
                <c:pt idx="7">
                  <c:v>16384</c:v>
                </c:pt>
                <c:pt idx="8">
                  <c:v>15997</c:v>
                </c:pt>
                <c:pt idx="9">
                  <c:v>15107</c:v>
                </c:pt>
                <c:pt idx="10">
                  <c:v>14887</c:v>
                </c:pt>
                <c:pt idx="11">
                  <c:v>14603</c:v>
                </c:pt>
                <c:pt idx="12">
                  <c:v>14203</c:v>
                </c:pt>
                <c:pt idx="13">
                  <c:v>13820</c:v>
                </c:pt>
                <c:pt idx="14">
                  <c:v>13465</c:v>
                </c:pt>
                <c:pt idx="15">
                  <c:v>13074</c:v>
                </c:pt>
                <c:pt idx="16">
                  <c:v>10980</c:v>
                </c:pt>
                <c:pt idx="17">
                  <c:v>11314</c:v>
                </c:pt>
                <c:pt idx="18">
                  <c:v>10695</c:v>
                </c:pt>
              </c:numCache>
            </c:numRef>
          </c:val>
          <c:smooth val="0"/>
        </c:ser>
        <c:dLbls>
          <c:showLegendKey val="0"/>
          <c:showVal val="0"/>
          <c:showCatName val="0"/>
          <c:showSerName val="0"/>
          <c:showPercent val="0"/>
          <c:showBubbleSize val="0"/>
        </c:dLbls>
        <c:smooth val="0"/>
        <c:axId val="277061752"/>
        <c:axId val="277520368"/>
      </c:lineChart>
      <c:catAx>
        <c:axId val="277061752"/>
        <c:scaling>
          <c:orientation val="minMax"/>
        </c:scaling>
        <c:delete val="0"/>
        <c:axPos val="b"/>
        <c:numFmt formatCode="General" sourceLinked="0"/>
        <c:majorTickMark val="out"/>
        <c:minorTickMark val="none"/>
        <c:tickLblPos val="nextTo"/>
        <c:txPr>
          <a:bodyPr rot="-2760000"/>
          <a:lstStyle/>
          <a:p>
            <a:pPr>
              <a:defRPr/>
            </a:pPr>
            <a:endParaRPr lang="en-US"/>
          </a:p>
        </c:txPr>
        <c:crossAx val="277520368"/>
        <c:crosses val="autoZero"/>
        <c:auto val="1"/>
        <c:lblAlgn val="ctr"/>
        <c:lblOffset val="100"/>
        <c:noMultiLvlLbl val="0"/>
      </c:catAx>
      <c:valAx>
        <c:axId val="277520368"/>
        <c:scaling>
          <c:orientation val="minMax"/>
        </c:scaling>
        <c:delete val="0"/>
        <c:axPos val="l"/>
        <c:majorGridlines>
          <c:spPr>
            <a:ln>
              <a:noFill/>
            </a:ln>
          </c:spPr>
        </c:majorGridlines>
        <c:numFmt formatCode="#,##0" sourceLinked="0"/>
        <c:majorTickMark val="out"/>
        <c:minorTickMark val="none"/>
        <c:tickLblPos val="nextTo"/>
        <c:crossAx val="277061752"/>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57602414698162718"/>
          <c:y val="0.15657936414708074"/>
          <c:w val="0.39586345381526117"/>
          <c:h val="0.18632991630763138"/>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ICE 2009-2011</c:v>
          </c:tx>
          <c:spPr>
            <a:solidFill>
              <a:srgbClr val="2592B9"/>
            </a:solidFill>
            <a:ln>
              <a:solidFill>
                <a:srgbClr val="060606"/>
              </a:solidFill>
            </a:ln>
          </c:spPr>
          <c:dPt>
            <c:idx val="1"/>
            <c:bubble3D val="0"/>
            <c:spPr>
              <a:solidFill>
                <a:srgbClr val="2CB285"/>
              </a:solidFill>
              <a:ln>
                <a:solidFill>
                  <a:srgbClr val="060606"/>
                </a:solidFill>
              </a:ln>
            </c:spPr>
          </c:dPt>
          <c:dLbls>
            <c:dLbl>
              <c:idx val="0"/>
              <c:layout>
                <c:manualLayout>
                  <c:x val="-1.4517202668943489E-2"/>
                  <c:y val="0.10283207246153059"/>
                </c:manualLayout>
              </c:layout>
              <c:spPr/>
              <c:txPr>
                <a:bodyPr/>
                <a:lstStyle/>
                <a:p>
                  <a:pPr>
                    <a:defRPr sz="2400" b="0">
                      <a:solidFill>
                        <a:schemeClr val="bg2"/>
                      </a:solidFill>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
              <c:layout>
                <c:manualLayout>
                  <c:x val="1.6265455522878922E-2"/>
                  <c:y val="-4.7177963048736567E-2"/>
                </c:manualLayout>
              </c:layout>
              <c:spPr/>
              <c:txPr>
                <a:bodyPr/>
                <a:lstStyle/>
                <a:p>
                  <a:pPr>
                    <a:defRPr sz="2400" b="0">
                      <a:solidFill>
                        <a:schemeClr val="bg2"/>
                      </a:solidFill>
                    </a:defRPr>
                  </a:pPr>
                  <a:endParaRPr lang="en-US"/>
                </a:p>
              </c:txPr>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8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'CI Type'!$A$42:$A$43</c:f>
              <c:strCache>
                <c:ptCount val="2"/>
                <c:pt idx="0">
                  <c:v>Not in ICE Custody</c:v>
                </c:pt>
                <c:pt idx="1">
                  <c:v>In ICE Custody</c:v>
                </c:pt>
              </c:strCache>
            </c:strRef>
          </c:cat>
          <c:val>
            <c:numRef>
              <c:f>'CI Type'!$C$42:$C$43</c:f>
              <c:numCache>
                <c:formatCode>0</c:formatCode>
                <c:ptCount val="2"/>
                <c:pt idx="0">
                  <c:v>62.68656716417911</c:v>
                </c:pt>
                <c:pt idx="1">
                  <c:v>37.313432835820905</c:v>
                </c:pt>
              </c:numCache>
            </c:numRef>
          </c:val>
        </c:ser>
        <c:dLbls>
          <c:showLegendKey val="0"/>
          <c:showVal val="0"/>
          <c:showCatName val="0"/>
          <c:showSerName val="0"/>
          <c:showPercent val="1"/>
          <c:showBubbleSize val="0"/>
          <c:showLeaderLines val="0"/>
        </c:dLbls>
        <c:firstSliceAng val="0"/>
      </c:pieChart>
    </c:plotArea>
    <c:legend>
      <c:legendPos val="r"/>
      <c:overlay val="0"/>
      <c:txPr>
        <a:bodyPr/>
        <a:lstStyle/>
        <a:p>
          <a:pPr rtl="0">
            <a:defRPr sz="1400" baseline="0">
              <a:latin typeface="Arial" pitchFamily="34" charset="0"/>
            </a:defRPr>
          </a:pPr>
          <a:endParaRPr lang="en-US"/>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'CI Type'!$V$60:$V$63</c:f>
              <c:strCache>
                <c:ptCount val="1"/>
                <c:pt idx="0">
                  <c:v>Not in ICE Custody</c:v>
                </c:pt>
              </c:strCache>
            </c:strRef>
          </c:tx>
          <c:spPr>
            <a:solidFill>
              <a:srgbClr val="2592B9"/>
            </a:solidFill>
            <a:ln>
              <a:solidFill>
                <a:srgbClr val="060606"/>
              </a:solidFill>
            </a:ln>
          </c:spPr>
          <c:invertIfNegative val="0"/>
          <c:cat>
            <c:strRef>
              <c:f>'CI Type'!$W$59:$Z$59</c:f>
              <c:strCache>
                <c:ptCount val="4"/>
                <c:pt idx="0">
                  <c:v>Local Jail</c:v>
                </c:pt>
                <c:pt idx="1">
                  <c:v>State Prison</c:v>
                </c:pt>
                <c:pt idx="2">
                  <c:v>Other</c:v>
                </c:pt>
                <c:pt idx="3">
                  <c:v>Federal Prison</c:v>
                </c:pt>
              </c:strCache>
            </c:strRef>
          </c:cat>
          <c:val>
            <c:numRef>
              <c:f>'CI Type'!$W$60:$Z$60</c:f>
              <c:numCache>
                <c:formatCode>General</c:formatCode>
                <c:ptCount val="4"/>
                <c:pt idx="0">
                  <c:v>124</c:v>
                </c:pt>
                <c:pt idx="1">
                  <c:v>92</c:v>
                </c:pt>
                <c:pt idx="2">
                  <c:v>14</c:v>
                </c:pt>
                <c:pt idx="3">
                  <c:v>20</c:v>
                </c:pt>
              </c:numCache>
            </c:numRef>
          </c:val>
        </c:ser>
        <c:ser>
          <c:idx val="2"/>
          <c:order val="1"/>
          <c:tx>
            <c:strRef>
              <c:f>'CI Type'!$V$64:$V$67</c:f>
              <c:strCache>
                <c:ptCount val="1"/>
                <c:pt idx="0">
                  <c:v>In ICE Custody</c:v>
                </c:pt>
              </c:strCache>
            </c:strRef>
          </c:tx>
          <c:spPr>
            <a:solidFill>
              <a:srgbClr val="2CB285"/>
            </a:solidFill>
            <a:ln>
              <a:solidFill>
                <a:schemeClr val="bg2">
                  <a:lumMod val="50000"/>
                </a:schemeClr>
              </a:solidFill>
            </a:ln>
          </c:spPr>
          <c:invertIfNegative val="0"/>
          <c:cat>
            <c:strRef>
              <c:f>'CI Type'!$W$59:$Z$59</c:f>
              <c:strCache>
                <c:ptCount val="4"/>
                <c:pt idx="0">
                  <c:v>Local Jail</c:v>
                </c:pt>
                <c:pt idx="1">
                  <c:v>State Prison</c:v>
                </c:pt>
                <c:pt idx="2">
                  <c:v>Other</c:v>
                </c:pt>
                <c:pt idx="3">
                  <c:v>Federal Prison</c:v>
                </c:pt>
              </c:strCache>
            </c:strRef>
          </c:cat>
          <c:val>
            <c:numRef>
              <c:f>'CI Type'!$W$64:$Z$64</c:f>
              <c:numCache>
                <c:formatCode>General</c:formatCode>
                <c:ptCount val="4"/>
                <c:pt idx="0">
                  <c:v>23</c:v>
                </c:pt>
                <c:pt idx="1">
                  <c:v>6</c:v>
                </c:pt>
                <c:pt idx="2">
                  <c:v>84</c:v>
                </c:pt>
                <c:pt idx="3">
                  <c:v>31</c:v>
                </c:pt>
              </c:numCache>
            </c:numRef>
          </c:val>
        </c:ser>
        <c:dLbls>
          <c:showLegendKey val="0"/>
          <c:showVal val="0"/>
          <c:showCatName val="0"/>
          <c:showSerName val="0"/>
          <c:showPercent val="0"/>
          <c:showBubbleSize val="0"/>
        </c:dLbls>
        <c:gapWidth val="89"/>
        <c:overlap val="100"/>
        <c:axId val="277514488"/>
        <c:axId val="277519976"/>
      </c:barChart>
      <c:catAx>
        <c:axId val="277514488"/>
        <c:scaling>
          <c:orientation val="minMax"/>
        </c:scaling>
        <c:delete val="0"/>
        <c:axPos val="b"/>
        <c:numFmt formatCode="General" sourceLinked="0"/>
        <c:majorTickMark val="out"/>
        <c:minorTickMark val="none"/>
        <c:tickLblPos val="nextTo"/>
        <c:txPr>
          <a:bodyPr/>
          <a:lstStyle/>
          <a:p>
            <a:pPr>
              <a:defRPr sz="1400"/>
            </a:pPr>
            <a:endParaRPr lang="en-US"/>
          </a:p>
        </c:txPr>
        <c:crossAx val="277519976"/>
        <c:crosses val="autoZero"/>
        <c:auto val="1"/>
        <c:lblAlgn val="ctr"/>
        <c:lblOffset val="100"/>
        <c:noMultiLvlLbl val="0"/>
      </c:catAx>
      <c:valAx>
        <c:axId val="277519976"/>
        <c:scaling>
          <c:orientation val="minMax"/>
        </c:scaling>
        <c:delete val="0"/>
        <c:axPos val="l"/>
        <c:majorGridlines>
          <c:spPr>
            <a:ln>
              <a:noFill/>
            </a:ln>
          </c:spPr>
        </c:majorGridlines>
        <c:numFmt formatCode="General" sourceLinked="1"/>
        <c:majorTickMark val="out"/>
        <c:minorTickMark val="none"/>
        <c:tickLblPos val="nextTo"/>
        <c:crossAx val="27751448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0023673511404"/>
          <c:y val="2.028526389972183E-2"/>
          <c:w val="0.79134733158355219"/>
          <c:h val="0.88886225397779506"/>
        </c:manualLayout>
      </c:layout>
      <c:barChart>
        <c:barDir val="col"/>
        <c:grouping val="percentStacked"/>
        <c:varyColors val="0"/>
        <c:ser>
          <c:idx val="0"/>
          <c:order val="0"/>
          <c:tx>
            <c:v>Not in ICE</c:v>
          </c:tx>
          <c:spPr>
            <a:solidFill>
              <a:srgbClr val="2592B9"/>
            </a:solidFill>
            <a:ln>
              <a:solidFill>
                <a:srgbClr val="060606"/>
              </a:solidFill>
            </a:ln>
          </c:spPr>
          <c:invertIfNegative val="0"/>
          <c:cat>
            <c:strRef>
              <c:f>'CI Type'!$B$79:$E$79</c:f>
              <c:strCache>
                <c:ptCount val="4"/>
                <c:pt idx="0">
                  <c:v>15-24</c:v>
                </c:pt>
                <c:pt idx="1">
                  <c:v>25-44</c:v>
                </c:pt>
                <c:pt idx="2">
                  <c:v>45-64</c:v>
                </c:pt>
                <c:pt idx="3">
                  <c:v>65+</c:v>
                </c:pt>
              </c:strCache>
            </c:strRef>
          </c:cat>
          <c:val>
            <c:numRef>
              <c:f>'CI Type'!$B$83:$E$83</c:f>
              <c:numCache>
                <c:formatCode>General</c:formatCode>
                <c:ptCount val="4"/>
                <c:pt idx="0">
                  <c:v>40.910000000000004</c:v>
                </c:pt>
                <c:pt idx="1">
                  <c:v>52.94</c:v>
                </c:pt>
                <c:pt idx="2">
                  <c:v>84.38</c:v>
                </c:pt>
                <c:pt idx="3">
                  <c:v>100</c:v>
                </c:pt>
              </c:numCache>
            </c:numRef>
          </c:val>
        </c:ser>
        <c:ser>
          <c:idx val="1"/>
          <c:order val="1"/>
          <c:tx>
            <c:v>In ICE</c:v>
          </c:tx>
          <c:spPr>
            <a:solidFill>
              <a:srgbClr val="2CB285"/>
            </a:solidFill>
            <a:ln>
              <a:solidFill>
                <a:srgbClr val="060606"/>
              </a:solidFill>
            </a:ln>
          </c:spPr>
          <c:invertIfNegative val="0"/>
          <c:cat>
            <c:strRef>
              <c:f>'CI Type'!$B$79:$E$79</c:f>
              <c:strCache>
                <c:ptCount val="4"/>
                <c:pt idx="0">
                  <c:v>15-24</c:v>
                </c:pt>
                <c:pt idx="1">
                  <c:v>25-44</c:v>
                </c:pt>
                <c:pt idx="2">
                  <c:v>45-64</c:v>
                </c:pt>
                <c:pt idx="3">
                  <c:v>65+</c:v>
                </c:pt>
              </c:strCache>
            </c:strRef>
          </c:cat>
          <c:val>
            <c:numRef>
              <c:f>'CI Type'!$B$87:$E$87</c:f>
              <c:numCache>
                <c:formatCode>General</c:formatCode>
                <c:ptCount val="4"/>
                <c:pt idx="0">
                  <c:v>59.09</c:v>
                </c:pt>
                <c:pt idx="1">
                  <c:v>47.06</c:v>
                </c:pt>
                <c:pt idx="2">
                  <c:v>15.620000000000005</c:v>
                </c:pt>
                <c:pt idx="3">
                  <c:v>0</c:v>
                </c:pt>
              </c:numCache>
            </c:numRef>
          </c:val>
        </c:ser>
        <c:dLbls>
          <c:showLegendKey val="0"/>
          <c:showVal val="0"/>
          <c:showCatName val="0"/>
          <c:showSerName val="0"/>
          <c:showPercent val="0"/>
          <c:showBubbleSize val="0"/>
        </c:dLbls>
        <c:gapWidth val="150"/>
        <c:overlap val="100"/>
        <c:axId val="277518800"/>
        <c:axId val="277518016"/>
      </c:barChart>
      <c:catAx>
        <c:axId val="277518800"/>
        <c:scaling>
          <c:orientation val="minMax"/>
        </c:scaling>
        <c:delete val="0"/>
        <c:axPos val="b"/>
        <c:numFmt formatCode="General" sourceLinked="0"/>
        <c:majorTickMark val="out"/>
        <c:minorTickMark val="none"/>
        <c:tickLblPos val="nextTo"/>
        <c:txPr>
          <a:bodyPr/>
          <a:lstStyle/>
          <a:p>
            <a:pPr>
              <a:defRPr sz="1400"/>
            </a:pPr>
            <a:endParaRPr lang="en-US"/>
          </a:p>
        </c:txPr>
        <c:crossAx val="277518016"/>
        <c:crosses val="autoZero"/>
        <c:auto val="1"/>
        <c:lblAlgn val="ctr"/>
        <c:lblOffset val="100"/>
        <c:noMultiLvlLbl val="0"/>
      </c:catAx>
      <c:valAx>
        <c:axId val="277518016"/>
        <c:scaling>
          <c:orientation val="minMax"/>
        </c:scaling>
        <c:delete val="0"/>
        <c:axPos val="l"/>
        <c:numFmt formatCode="0%" sourceLinked="1"/>
        <c:majorTickMark val="out"/>
        <c:minorTickMark val="none"/>
        <c:tickLblPos val="nextTo"/>
        <c:txPr>
          <a:bodyPr/>
          <a:lstStyle/>
          <a:p>
            <a:pPr>
              <a:defRPr sz="1400"/>
            </a:pPr>
            <a:endParaRPr lang="en-US"/>
          </a:p>
        </c:txPr>
        <c:crossAx val="277518800"/>
        <c:crosses val="autoZero"/>
        <c:crossBetween val="between"/>
      </c:valAx>
    </c:plotArea>
    <c:legend>
      <c:legendPos val="r"/>
      <c:layout>
        <c:manualLayout>
          <c:xMode val="edge"/>
          <c:yMode val="edge"/>
          <c:x val="0.86063146518449918"/>
          <c:y val="0.33531594451596741"/>
          <c:w val="0.12956461324687352"/>
          <c:h val="0.22009605376001126"/>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Age Group</c:v>
          </c:tx>
          <c:spPr>
            <a:ln>
              <a:solidFill>
                <a:srgbClr val="060606"/>
              </a:solidFill>
            </a:ln>
          </c:spPr>
          <c:dPt>
            <c:idx val="1"/>
            <c:bubble3D val="0"/>
            <c:spPr>
              <a:solidFill>
                <a:srgbClr val="2592B9"/>
              </a:solidFill>
              <a:ln>
                <a:solidFill>
                  <a:srgbClr val="060606"/>
                </a:solidFill>
              </a:ln>
            </c:spPr>
          </c:dPt>
          <c:dPt>
            <c:idx val="2"/>
            <c:bubble3D val="0"/>
            <c:spPr>
              <a:solidFill>
                <a:srgbClr val="B94525"/>
              </a:solidFill>
              <a:ln>
                <a:solidFill>
                  <a:srgbClr val="060606"/>
                </a:solidFill>
              </a:ln>
            </c:spPr>
          </c:dPt>
          <c:dPt>
            <c:idx val="3"/>
            <c:bubble3D val="0"/>
            <c:spPr>
              <a:solidFill>
                <a:srgbClr val="2CB285"/>
              </a:solidFill>
              <a:ln>
                <a:solidFill>
                  <a:srgbClr val="060606"/>
                </a:solidFill>
              </a:ln>
            </c:spPr>
          </c:dPt>
          <c:dPt>
            <c:idx val="4"/>
            <c:bubble3D val="0"/>
            <c:spPr>
              <a:solidFill>
                <a:srgbClr val="C0C01E"/>
              </a:solidFill>
              <a:ln>
                <a:solidFill>
                  <a:srgbClr val="060606"/>
                </a:solidFill>
              </a:ln>
            </c:spPr>
          </c:dPt>
          <c:dLbls>
            <c:dLbl>
              <c:idx val="0"/>
              <c:layout>
                <c:manualLayout>
                  <c:x val="4.4642857142857192E-2"/>
                  <c:y val="6.849315068493146E-3"/>
                </c:manualLayout>
              </c:layout>
              <c:tx>
                <c:rich>
                  <a:bodyPr/>
                  <a:lstStyle/>
                  <a:p>
                    <a:r>
                      <a:rPr lang="en-US" dirty="0" smtClean="0"/>
                      <a:t>0.1%</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dirty="0" smtClean="0"/>
                      <a:t>12.5%</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dirty="0" smtClean="0"/>
                      <a:t>62.7%</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dirty="0" smtClean="0"/>
                      <a:t>23.2%</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Lst>
            </c:dLbl>
            <c:dLbl>
              <c:idx val="4"/>
              <c:layout>
                <c:manualLayout>
                  <c:x val="-5.2083333333333356E-2"/>
                  <c:y val="-2.283105022831051E-3"/>
                </c:manualLayout>
              </c:layout>
              <c:tx>
                <c:rich>
                  <a:bodyPr/>
                  <a:lstStyle/>
                  <a:p>
                    <a:r>
                      <a:rPr lang="en-US" dirty="0" smtClean="0"/>
                      <a:t>1.5%</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800" b="0"/>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('Age Grp'!$H$7,'Age Grp'!$H$11,'Age Grp'!$H$15,'Age Grp'!$H$19,'Age Grp'!$H$23,'Age Grp'!$H$27)</c:f>
              <c:strCache>
                <c:ptCount val="6"/>
                <c:pt idx="0">
                  <c:v>Age 0-14</c:v>
                </c:pt>
                <c:pt idx="1">
                  <c:v>Age 15-24</c:v>
                </c:pt>
                <c:pt idx="2">
                  <c:v>Age 25-44</c:v>
                </c:pt>
                <c:pt idx="3">
                  <c:v>Age 45-64</c:v>
                </c:pt>
                <c:pt idx="4">
                  <c:v>Age 65+</c:v>
                </c:pt>
                <c:pt idx="5">
                  <c:v>Unknown</c:v>
                </c:pt>
              </c:strCache>
            </c:strRef>
          </c:cat>
          <c:val>
            <c:numRef>
              <c:f>('Age Grp'!$F$7,'Age Grp'!$F$11,'Age Grp'!$F$15,'Age Grp'!$F$19,'Age Grp'!$F$23)</c:f>
              <c:numCache>
                <c:formatCode>General</c:formatCode>
                <c:ptCount val="5"/>
                <c:pt idx="0">
                  <c:v>12</c:v>
                </c:pt>
                <c:pt idx="1">
                  <c:v>1470</c:v>
                </c:pt>
                <c:pt idx="2">
                  <c:v>7360</c:v>
                </c:pt>
                <c:pt idx="3">
                  <c:v>2719</c:v>
                </c:pt>
                <c:pt idx="4">
                  <c:v>170</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rtl="0">
              <a:defRPr sz="1400"/>
            </a:pPr>
            <a:endParaRPr lang="en-US"/>
          </a:p>
        </c:txPr>
      </c:legendEntry>
      <c:legendEntry>
        <c:idx val="1"/>
        <c:txPr>
          <a:bodyPr/>
          <a:lstStyle/>
          <a:p>
            <a:pPr rtl="0">
              <a:defRPr sz="1400"/>
            </a:pPr>
            <a:endParaRPr lang="en-US"/>
          </a:p>
        </c:txPr>
      </c:legendEntry>
      <c:layout>
        <c:manualLayout>
          <c:xMode val="edge"/>
          <c:yMode val="edge"/>
          <c:x val="0.74821803524559438"/>
          <c:y val="0.26105454283967933"/>
          <c:w val="0.16696053618297718"/>
          <c:h val="0.35688616833854692"/>
        </c:manualLayout>
      </c:layout>
      <c:overlay val="0"/>
      <c:txPr>
        <a:bodyPr/>
        <a:lstStyle/>
        <a:p>
          <a:pPr rtl="0">
            <a:defRPr sz="1400"/>
          </a:pPr>
          <a:endParaRPr lang="en-US"/>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40057234000814E-2"/>
          <c:y val="3.4281880186250654E-2"/>
          <c:w val="0.84741778601204243"/>
          <c:h val="0.84087894801872565"/>
        </c:manualLayout>
      </c:layout>
      <c:barChart>
        <c:barDir val="col"/>
        <c:grouping val="stacked"/>
        <c:varyColors val="0"/>
        <c:ser>
          <c:idx val="1"/>
          <c:order val="0"/>
          <c:tx>
            <c:v>Age 15-24</c:v>
          </c:tx>
          <c:spPr>
            <a:solidFill>
              <a:srgbClr val="2592B9"/>
            </a:solidFill>
            <a:ln>
              <a:solidFill>
                <a:srgbClr val="060606"/>
              </a:solidFill>
            </a:ln>
          </c:spPr>
          <c:invertIfNegative val="0"/>
          <c:cat>
            <c:numRef>
              <c:f>'Age Grp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'Age Grp Trend'!$D$10:$V$10</c:f>
              <c:numCache>
                <c:formatCode>General</c:formatCode>
                <c:ptCount val="19"/>
                <c:pt idx="0">
                  <c:v>104</c:v>
                </c:pt>
                <c:pt idx="1">
                  <c:v>110</c:v>
                </c:pt>
                <c:pt idx="2">
                  <c:v>82</c:v>
                </c:pt>
                <c:pt idx="3">
                  <c:v>73</c:v>
                </c:pt>
                <c:pt idx="4">
                  <c:v>89</c:v>
                </c:pt>
                <c:pt idx="5">
                  <c:v>78</c:v>
                </c:pt>
                <c:pt idx="6">
                  <c:v>63</c:v>
                </c:pt>
                <c:pt idx="7">
                  <c:v>72</c:v>
                </c:pt>
                <c:pt idx="8">
                  <c:v>64</c:v>
                </c:pt>
                <c:pt idx="9">
                  <c:v>59</c:v>
                </c:pt>
                <c:pt idx="10">
                  <c:v>71</c:v>
                </c:pt>
                <c:pt idx="11">
                  <c:v>74</c:v>
                </c:pt>
                <c:pt idx="12">
                  <c:v>80</c:v>
                </c:pt>
                <c:pt idx="13">
                  <c:v>74</c:v>
                </c:pt>
                <c:pt idx="14">
                  <c:v>88</c:v>
                </c:pt>
                <c:pt idx="15">
                  <c:v>74</c:v>
                </c:pt>
                <c:pt idx="16">
                  <c:v>90</c:v>
                </c:pt>
                <c:pt idx="17">
                  <c:v>81</c:v>
                </c:pt>
                <c:pt idx="18">
                  <c:v>44</c:v>
                </c:pt>
              </c:numCache>
            </c:numRef>
          </c:val>
        </c:ser>
        <c:ser>
          <c:idx val="2"/>
          <c:order val="1"/>
          <c:tx>
            <c:v>Age 25-44</c:v>
          </c:tx>
          <c:spPr>
            <a:solidFill>
              <a:srgbClr val="B94525"/>
            </a:solidFill>
            <a:ln>
              <a:solidFill>
                <a:srgbClr val="060606"/>
              </a:solidFill>
            </a:ln>
          </c:spPr>
          <c:invertIfNegative val="0"/>
          <c:cat>
            <c:numRef>
              <c:f>'Age Grp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'Age Grp Trend'!$D$14:$V$14</c:f>
              <c:numCache>
                <c:formatCode>General</c:formatCode>
                <c:ptCount val="19"/>
                <c:pt idx="0">
                  <c:v>677</c:v>
                </c:pt>
                <c:pt idx="1">
                  <c:v>804</c:v>
                </c:pt>
                <c:pt idx="2">
                  <c:v>665</c:v>
                </c:pt>
                <c:pt idx="3">
                  <c:v>549</c:v>
                </c:pt>
                <c:pt idx="4">
                  <c:v>501</c:v>
                </c:pt>
                <c:pt idx="5">
                  <c:v>423</c:v>
                </c:pt>
                <c:pt idx="6">
                  <c:v>380</c:v>
                </c:pt>
                <c:pt idx="7">
                  <c:v>356</c:v>
                </c:pt>
                <c:pt idx="8">
                  <c:v>313</c:v>
                </c:pt>
                <c:pt idx="9">
                  <c:v>276</c:v>
                </c:pt>
                <c:pt idx="10">
                  <c:v>277</c:v>
                </c:pt>
                <c:pt idx="11">
                  <c:v>270</c:v>
                </c:pt>
                <c:pt idx="12">
                  <c:v>291</c:v>
                </c:pt>
                <c:pt idx="13">
                  <c:v>288</c:v>
                </c:pt>
                <c:pt idx="14">
                  <c:v>255</c:v>
                </c:pt>
                <c:pt idx="15">
                  <c:v>281</c:v>
                </c:pt>
                <c:pt idx="16">
                  <c:v>245</c:v>
                </c:pt>
                <c:pt idx="17">
                  <c:v>279</c:v>
                </c:pt>
                <c:pt idx="18">
                  <c:v>230</c:v>
                </c:pt>
              </c:numCache>
            </c:numRef>
          </c:val>
        </c:ser>
        <c:ser>
          <c:idx val="3"/>
          <c:order val="2"/>
          <c:tx>
            <c:v>Age 45-64</c:v>
          </c:tx>
          <c:spPr>
            <a:solidFill>
              <a:srgbClr val="2CB285"/>
            </a:solidFill>
            <a:ln>
              <a:solidFill>
                <a:srgbClr val="060606"/>
              </a:solidFill>
            </a:ln>
          </c:spPr>
          <c:invertIfNegative val="0"/>
          <c:cat>
            <c:numRef>
              <c:f>'Age Grp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'Age Grp Trend'!$D$18:$V$18</c:f>
              <c:numCache>
                <c:formatCode>General</c:formatCode>
                <c:ptCount val="19"/>
                <c:pt idx="0">
                  <c:v>158</c:v>
                </c:pt>
                <c:pt idx="1">
                  <c:v>190</c:v>
                </c:pt>
                <c:pt idx="2">
                  <c:v>179</c:v>
                </c:pt>
                <c:pt idx="3">
                  <c:v>146</c:v>
                </c:pt>
                <c:pt idx="4">
                  <c:v>151</c:v>
                </c:pt>
                <c:pt idx="5">
                  <c:v>150</c:v>
                </c:pt>
                <c:pt idx="6">
                  <c:v>125</c:v>
                </c:pt>
                <c:pt idx="7">
                  <c:v>146</c:v>
                </c:pt>
                <c:pt idx="8">
                  <c:v>135</c:v>
                </c:pt>
                <c:pt idx="9">
                  <c:v>118</c:v>
                </c:pt>
                <c:pt idx="10">
                  <c:v>122</c:v>
                </c:pt>
                <c:pt idx="11">
                  <c:v>141</c:v>
                </c:pt>
                <c:pt idx="12">
                  <c:v>157</c:v>
                </c:pt>
                <c:pt idx="13">
                  <c:v>141</c:v>
                </c:pt>
                <c:pt idx="14">
                  <c:v>136</c:v>
                </c:pt>
                <c:pt idx="15">
                  <c:v>136</c:v>
                </c:pt>
                <c:pt idx="16">
                  <c:v>125</c:v>
                </c:pt>
                <c:pt idx="17">
                  <c:v>122</c:v>
                </c:pt>
                <c:pt idx="18">
                  <c:v>141</c:v>
                </c:pt>
              </c:numCache>
            </c:numRef>
          </c:val>
        </c:ser>
        <c:ser>
          <c:idx val="4"/>
          <c:order val="3"/>
          <c:tx>
            <c:v>Age 65+</c:v>
          </c:tx>
          <c:spPr>
            <a:solidFill>
              <a:srgbClr val="C0C01E"/>
            </a:solidFill>
            <a:ln>
              <a:solidFill>
                <a:srgbClr val="060606"/>
              </a:solidFill>
            </a:ln>
          </c:spPr>
          <c:invertIfNegative val="0"/>
          <c:cat>
            <c:numRef>
              <c:f>'Age Grp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'Age Grp Trend'!$D$22:$V$22</c:f>
              <c:numCache>
                <c:formatCode>General</c:formatCode>
                <c:ptCount val="19"/>
                <c:pt idx="0">
                  <c:v>11</c:v>
                </c:pt>
                <c:pt idx="1">
                  <c:v>13</c:v>
                </c:pt>
                <c:pt idx="2">
                  <c:v>11</c:v>
                </c:pt>
                <c:pt idx="3">
                  <c:v>15</c:v>
                </c:pt>
                <c:pt idx="4">
                  <c:v>6</c:v>
                </c:pt>
                <c:pt idx="5">
                  <c:v>6</c:v>
                </c:pt>
                <c:pt idx="6">
                  <c:v>11</c:v>
                </c:pt>
                <c:pt idx="7">
                  <c:v>13</c:v>
                </c:pt>
                <c:pt idx="8">
                  <c:v>10</c:v>
                </c:pt>
                <c:pt idx="9">
                  <c:v>7</c:v>
                </c:pt>
                <c:pt idx="10">
                  <c:v>7</c:v>
                </c:pt>
                <c:pt idx="11">
                  <c:v>10</c:v>
                </c:pt>
                <c:pt idx="12">
                  <c:v>8</c:v>
                </c:pt>
                <c:pt idx="13">
                  <c:v>6</c:v>
                </c:pt>
                <c:pt idx="14">
                  <c:v>7</c:v>
                </c:pt>
                <c:pt idx="15">
                  <c:v>8</c:v>
                </c:pt>
                <c:pt idx="16">
                  <c:v>5</c:v>
                </c:pt>
                <c:pt idx="17">
                  <c:v>7</c:v>
                </c:pt>
                <c:pt idx="18">
                  <c:v>9</c:v>
                </c:pt>
              </c:numCache>
            </c:numRef>
          </c:val>
        </c:ser>
        <c:dLbls>
          <c:showLegendKey val="0"/>
          <c:showVal val="0"/>
          <c:showCatName val="0"/>
          <c:showSerName val="0"/>
          <c:showPercent val="0"/>
          <c:showBubbleSize val="0"/>
        </c:dLbls>
        <c:gapWidth val="55"/>
        <c:overlap val="100"/>
        <c:axId val="277515272"/>
        <c:axId val="277521936"/>
      </c:barChart>
      <c:catAx>
        <c:axId val="277515272"/>
        <c:scaling>
          <c:orientation val="minMax"/>
        </c:scaling>
        <c:delete val="0"/>
        <c:axPos val="b"/>
        <c:numFmt formatCode="General" sourceLinked="1"/>
        <c:majorTickMark val="out"/>
        <c:minorTickMark val="none"/>
        <c:tickLblPos val="nextTo"/>
        <c:txPr>
          <a:bodyPr rot="-1920000"/>
          <a:lstStyle/>
          <a:p>
            <a:pPr>
              <a:defRPr sz="1400"/>
            </a:pPr>
            <a:endParaRPr lang="en-US"/>
          </a:p>
        </c:txPr>
        <c:crossAx val="277521936"/>
        <c:crosses val="autoZero"/>
        <c:auto val="1"/>
        <c:lblAlgn val="ctr"/>
        <c:lblOffset val="100"/>
        <c:noMultiLvlLbl val="0"/>
      </c:catAx>
      <c:valAx>
        <c:axId val="277521936"/>
        <c:scaling>
          <c:orientation val="minMax"/>
        </c:scaling>
        <c:delete val="0"/>
        <c:axPos val="l"/>
        <c:numFmt formatCode="#,##0" sourceLinked="0"/>
        <c:majorTickMark val="out"/>
        <c:minorTickMark val="none"/>
        <c:tickLblPos val="nextTo"/>
        <c:txPr>
          <a:bodyPr/>
          <a:lstStyle/>
          <a:p>
            <a:pPr>
              <a:defRPr sz="1400"/>
            </a:pPr>
            <a:endParaRPr lang="en-US"/>
          </a:p>
        </c:txPr>
        <c:crossAx val="277515272"/>
        <c:crosses val="autoZero"/>
        <c:crossBetween val="between"/>
      </c:valAx>
    </c:plotArea>
    <c:legend>
      <c:legendPos val="r"/>
      <c:layout>
        <c:manualLayout>
          <c:xMode val="edge"/>
          <c:yMode val="edge"/>
          <c:x val="0.75546402024217851"/>
          <c:y val="4.7351787980176134E-2"/>
          <c:w val="0.23651319575805771"/>
          <c:h val="0.28739145106861641"/>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CORRTYPE</c:v>
          </c:tx>
          <c:spPr>
            <a:ln>
              <a:solidFill>
                <a:srgbClr val="060606"/>
              </a:solidFill>
            </a:ln>
          </c:spPr>
          <c:dPt>
            <c:idx val="0"/>
            <c:bubble3D val="0"/>
            <c:spPr>
              <a:solidFill>
                <a:srgbClr val="2592B9"/>
              </a:solidFill>
              <a:ln>
                <a:solidFill>
                  <a:srgbClr val="060606"/>
                </a:solidFill>
              </a:ln>
            </c:spPr>
          </c:dPt>
          <c:dPt>
            <c:idx val="1"/>
            <c:bubble3D val="0"/>
            <c:spPr>
              <a:solidFill>
                <a:srgbClr val="2CB285"/>
              </a:solidFill>
              <a:ln>
                <a:solidFill>
                  <a:srgbClr val="060606"/>
                </a:solidFill>
              </a:ln>
            </c:spPr>
          </c:dPt>
          <c:dPt>
            <c:idx val="2"/>
            <c:bubble3D val="0"/>
            <c:spPr>
              <a:solidFill>
                <a:srgbClr val="B94525"/>
              </a:solidFill>
              <a:ln>
                <a:solidFill>
                  <a:srgbClr val="060606"/>
                </a:solidFill>
              </a:ln>
            </c:spPr>
          </c:dPt>
          <c:dLbls>
            <c:spPr>
              <a:noFill/>
              <a:ln>
                <a:noFill/>
              </a:ln>
              <a:effectLst/>
            </c:spPr>
            <c:txPr>
              <a:bodyPr/>
              <a:lstStyle/>
              <a:p>
                <a:pPr>
                  <a:defRPr sz="2000" b="0">
                    <a:solidFill>
                      <a:schemeClr val="tx1">
                        <a:lumMod val="75000"/>
                      </a:schemeClr>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('Age Grp'!$I$42,'Age Grp'!$I$50,'Age Grp'!$I$62)</c:f>
              <c:strCache>
                <c:ptCount val="3"/>
                <c:pt idx="0">
                  <c:v>Juvenile Correction Facility</c:v>
                </c:pt>
                <c:pt idx="1">
                  <c:v>Local Jail</c:v>
                </c:pt>
                <c:pt idx="2">
                  <c:v>Unknown</c:v>
                </c:pt>
              </c:strCache>
            </c:strRef>
          </c:cat>
          <c:val>
            <c:numRef>
              <c:f>('Age Grp'!$B$42,'Age Grp'!$B$50,'Age Grp'!$B$62)</c:f>
              <c:numCache>
                <c:formatCode>General</c:formatCode>
                <c:ptCount val="3"/>
                <c:pt idx="0">
                  <c:v>9</c:v>
                </c:pt>
                <c:pt idx="1">
                  <c:v>1</c:v>
                </c:pt>
                <c:pt idx="2">
                  <c:v>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787669138445075"/>
          <c:y val="0.32894680664916892"/>
          <c:w val="0.28241457075147164"/>
          <c:h val="0.31099527559055123"/>
        </c:manualLayout>
      </c:layout>
      <c:overlay val="0"/>
      <c:txPr>
        <a:bodyPr/>
        <a:lstStyle/>
        <a:p>
          <a:pPr rtl="0">
            <a:defRPr sz="1800"/>
          </a:pPr>
          <a:endParaRPr lang="en-US"/>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12392568575981E-2"/>
          <c:y val="2.0091051636091518E-2"/>
          <c:w val="0.76735101127065009"/>
          <c:h val="0.84876676797607897"/>
        </c:manualLayout>
      </c:layout>
      <c:lineChart>
        <c:grouping val="standard"/>
        <c:varyColors val="0"/>
        <c:ser>
          <c:idx val="0"/>
          <c:order val="0"/>
          <c:tx>
            <c:v>Male</c:v>
          </c:tx>
          <c:spPr>
            <a:ln w="34925">
              <a:solidFill>
                <a:srgbClr val="B94525"/>
              </a:solidFill>
            </a:ln>
          </c:spPr>
          <c:marker>
            <c:symbol val="none"/>
          </c:marker>
          <c:cat>
            <c:numRef>
              <c:f>Sex!$B$19:$B$37</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Sex!$D$19:$D$37</c:f>
              <c:numCache>
                <c:formatCode>General</c:formatCode>
                <c:ptCount val="19"/>
                <c:pt idx="0">
                  <c:v>844</c:v>
                </c:pt>
                <c:pt idx="1">
                  <c:v>1013</c:v>
                </c:pt>
                <c:pt idx="2">
                  <c:v>838</c:v>
                </c:pt>
                <c:pt idx="3">
                  <c:v>706</c:v>
                </c:pt>
                <c:pt idx="4">
                  <c:v>643</c:v>
                </c:pt>
                <c:pt idx="5">
                  <c:v>584</c:v>
                </c:pt>
                <c:pt idx="6">
                  <c:v>512</c:v>
                </c:pt>
                <c:pt idx="7">
                  <c:v>535</c:v>
                </c:pt>
                <c:pt idx="8">
                  <c:v>482</c:v>
                </c:pt>
                <c:pt idx="9">
                  <c:v>412</c:v>
                </c:pt>
                <c:pt idx="10">
                  <c:v>428</c:v>
                </c:pt>
                <c:pt idx="11">
                  <c:v>456</c:v>
                </c:pt>
                <c:pt idx="12">
                  <c:v>475</c:v>
                </c:pt>
                <c:pt idx="13">
                  <c:v>453</c:v>
                </c:pt>
                <c:pt idx="14">
                  <c:v>441</c:v>
                </c:pt>
                <c:pt idx="15">
                  <c:v>458</c:v>
                </c:pt>
                <c:pt idx="16">
                  <c:v>432</c:v>
                </c:pt>
                <c:pt idx="17">
                  <c:v>453</c:v>
                </c:pt>
                <c:pt idx="18">
                  <c:v>390</c:v>
                </c:pt>
              </c:numCache>
            </c:numRef>
          </c:val>
          <c:smooth val="0"/>
        </c:ser>
        <c:ser>
          <c:idx val="1"/>
          <c:order val="1"/>
          <c:tx>
            <c:v>Female</c:v>
          </c:tx>
          <c:spPr>
            <a:ln w="34925">
              <a:solidFill>
                <a:srgbClr val="2592B9"/>
              </a:solidFill>
            </a:ln>
          </c:spPr>
          <c:marker>
            <c:symbol val="none"/>
          </c:marker>
          <c:cat>
            <c:numRef>
              <c:f>Sex!$B$19:$B$37</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Sex!$C$19:$C$37</c:f>
              <c:numCache>
                <c:formatCode>General</c:formatCode>
                <c:ptCount val="19"/>
                <c:pt idx="0">
                  <c:v>109</c:v>
                </c:pt>
                <c:pt idx="1">
                  <c:v>106</c:v>
                </c:pt>
                <c:pt idx="2">
                  <c:v>100</c:v>
                </c:pt>
                <c:pt idx="3">
                  <c:v>79</c:v>
                </c:pt>
                <c:pt idx="4">
                  <c:v>104</c:v>
                </c:pt>
                <c:pt idx="5">
                  <c:v>73</c:v>
                </c:pt>
                <c:pt idx="6">
                  <c:v>69</c:v>
                </c:pt>
                <c:pt idx="7">
                  <c:v>52</c:v>
                </c:pt>
                <c:pt idx="8">
                  <c:v>40</c:v>
                </c:pt>
                <c:pt idx="9">
                  <c:v>48</c:v>
                </c:pt>
                <c:pt idx="10">
                  <c:v>49</c:v>
                </c:pt>
                <c:pt idx="11">
                  <c:v>41</c:v>
                </c:pt>
                <c:pt idx="12">
                  <c:v>62</c:v>
                </c:pt>
                <c:pt idx="13">
                  <c:v>57</c:v>
                </c:pt>
                <c:pt idx="14">
                  <c:v>46</c:v>
                </c:pt>
                <c:pt idx="15">
                  <c:v>41</c:v>
                </c:pt>
                <c:pt idx="16">
                  <c:v>33</c:v>
                </c:pt>
                <c:pt idx="17">
                  <c:v>36</c:v>
                </c:pt>
                <c:pt idx="18">
                  <c:v>34</c:v>
                </c:pt>
              </c:numCache>
            </c:numRef>
          </c:val>
          <c:smooth val="0"/>
        </c:ser>
        <c:dLbls>
          <c:showLegendKey val="0"/>
          <c:showVal val="0"/>
          <c:showCatName val="0"/>
          <c:showSerName val="0"/>
          <c:showPercent val="0"/>
          <c:showBubbleSize val="0"/>
        </c:dLbls>
        <c:smooth val="0"/>
        <c:axId val="277510568"/>
        <c:axId val="277514880"/>
      </c:lineChart>
      <c:catAx>
        <c:axId val="277510568"/>
        <c:scaling>
          <c:orientation val="minMax"/>
        </c:scaling>
        <c:delete val="0"/>
        <c:axPos val="b"/>
        <c:numFmt formatCode="General" sourceLinked="1"/>
        <c:majorTickMark val="none"/>
        <c:minorTickMark val="none"/>
        <c:tickLblPos val="nextTo"/>
        <c:txPr>
          <a:bodyPr/>
          <a:lstStyle/>
          <a:p>
            <a:pPr>
              <a:defRPr sz="1400"/>
            </a:pPr>
            <a:endParaRPr lang="en-US"/>
          </a:p>
        </c:txPr>
        <c:crossAx val="277514880"/>
        <c:crosses val="autoZero"/>
        <c:auto val="1"/>
        <c:lblAlgn val="ctr"/>
        <c:lblOffset val="100"/>
        <c:noMultiLvlLbl val="0"/>
      </c:catAx>
      <c:valAx>
        <c:axId val="277514880"/>
        <c:scaling>
          <c:orientation val="minMax"/>
        </c:scaling>
        <c:delete val="0"/>
        <c:axPos val="l"/>
        <c:numFmt formatCode="#,##0" sourceLinked="0"/>
        <c:majorTickMark val="none"/>
        <c:minorTickMark val="none"/>
        <c:tickLblPos val="nextTo"/>
        <c:txPr>
          <a:bodyPr/>
          <a:lstStyle/>
          <a:p>
            <a:pPr>
              <a:defRPr sz="1400"/>
            </a:pPr>
            <a:endParaRPr lang="en-US"/>
          </a:p>
        </c:txPr>
        <c:crossAx val="27751056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Race/Ethnicity</c:v>
          </c:tx>
          <c:spPr>
            <a:ln>
              <a:solidFill>
                <a:srgbClr val="060606"/>
              </a:solidFill>
            </a:ln>
          </c:spPr>
          <c:dPt>
            <c:idx val="0"/>
            <c:bubble3D val="0"/>
            <c:spPr>
              <a:solidFill>
                <a:srgbClr val="B94525"/>
              </a:solidFill>
              <a:ln>
                <a:solidFill>
                  <a:srgbClr val="060606"/>
                </a:solidFill>
              </a:ln>
            </c:spPr>
          </c:dPt>
          <c:dPt>
            <c:idx val="1"/>
            <c:bubble3D val="0"/>
            <c:spPr>
              <a:solidFill>
                <a:srgbClr val="2592B9"/>
              </a:solidFill>
              <a:ln>
                <a:solidFill>
                  <a:srgbClr val="060606"/>
                </a:solidFill>
              </a:ln>
            </c:spPr>
          </c:dPt>
          <c:dPt>
            <c:idx val="2"/>
            <c:bubble3D val="0"/>
            <c:spPr>
              <a:solidFill>
                <a:srgbClr val="2CB285"/>
              </a:solidFill>
              <a:ln>
                <a:solidFill>
                  <a:srgbClr val="060606"/>
                </a:solidFill>
              </a:ln>
            </c:spPr>
          </c:dPt>
          <c:dPt>
            <c:idx val="3"/>
            <c:bubble3D val="0"/>
            <c:spPr>
              <a:solidFill>
                <a:srgbClr val="FFC000"/>
              </a:solidFill>
              <a:ln>
                <a:solidFill>
                  <a:srgbClr val="060606"/>
                </a:solidFill>
              </a:ln>
            </c:spPr>
          </c:dPt>
          <c:dPt>
            <c:idx val="4"/>
            <c:bubble3D val="0"/>
            <c:spPr>
              <a:solidFill>
                <a:srgbClr val="92D050"/>
              </a:solidFill>
              <a:ln>
                <a:solidFill>
                  <a:srgbClr val="060606"/>
                </a:solidFill>
              </a:ln>
            </c:spPr>
          </c:dPt>
          <c:dPt>
            <c:idx val="5"/>
            <c:bubble3D val="0"/>
            <c:spPr>
              <a:solidFill>
                <a:srgbClr val="060606"/>
              </a:solidFill>
              <a:ln>
                <a:solidFill>
                  <a:srgbClr val="060606"/>
                </a:solidFill>
              </a:ln>
            </c:spPr>
          </c:dPt>
          <c:dLbls>
            <c:dLbl>
              <c:idx val="0"/>
              <c:layout>
                <c:manualLayout>
                  <c:x val="0.10338274420372483"/>
                  <c:y val="-1.4925373134328361E-2"/>
                </c:manualLayout>
              </c:layout>
              <c:tx>
                <c:rich>
                  <a:bodyPr/>
                  <a:lstStyle/>
                  <a:p>
                    <a:r>
                      <a:rPr lang="en-US" dirty="0" smtClean="0"/>
                      <a:t>2.8%</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dirty="0" smtClean="0"/>
                      <a:t>42.2%</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dirty="0" smtClean="0"/>
                      <a:t>36.6%</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dirty="0" smtClean="0"/>
                      <a:t>16.8%</a:t>
                    </a:r>
                    <a:endParaRPr lang="en-US" dirty="0"/>
                  </a:p>
                </c:rich>
              </c:tx>
              <c:dLblPos val="outEnd"/>
              <c:showLegendKey val="0"/>
              <c:showVal val="0"/>
              <c:showCatName val="0"/>
              <c:showSerName val="0"/>
              <c:showPercent val="1"/>
              <c:showBubbleSize val="0"/>
              <c:extLst>
                <c:ext xmlns:c15="http://schemas.microsoft.com/office/drawing/2012/chart" uri="{CE6537A1-D6FC-4f65-9D91-7224C49458BB}"/>
              </c:extLst>
            </c:dLbl>
            <c:dLbl>
              <c:idx val="4"/>
              <c:layout>
                <c:manualLayout>
                  <c:x val="-4.1049150498148959E-2"/>
                  <c:y val="-1.4925373134328361E-2"/>
                </c:manualLayout>
              </c:layout>
              <c:tx>
                <c:rich>
                  <a:bodyPr/>
                  <a:lstStyle/>
                  <a:p>
                    <a:r>
                      <a:rPr lang="en-US" dirty="0" smtClean="0"/>
                      <a:t>1.3%</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4.1049030786773077E-2"/>
                  <c:y val="-1.4925373134328361E-2"/>
                </c:manualLayout>
              </c:layout>
              <c:tx>
                <c:rich>
                  <a:bodyPr/>
                  <a:lstStyle/>
                  <a:p>
                    <a:r>
                      <a:rPr lang="en-US" dirty="0" smtClean="0"/>
                      <a:t>0.3%</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800"/>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RaceEth!$A$15:$A$20</c:f>
              <c:strCache>
                <c:ptCount val="6"/>
                <c:pt idx="0">
                  <c:v>Asian</c:v>
                </c:pt>
                <c:pt idx="1">
                  <c:v>Black</c:v>
                </c:pt>
                <c:pt idx="2">
                  <c:v>Hispanic</c:v>
                </c:pt>
                <c:pt idx="3">
                  <c:v>White</c:v>
                </c:pt>
                <c:pt idx="4">
                  <c:v>Other</c:v>
                </c:pt>
                <c:pt idx="5">
                  <c:v>Unknown</c:v>
                </c:pt>
              </c:strCache>
            </c:strRef>
          </c:cat>
          <c:val>
            <c:numRef>
              <c:f>RaceEth!$C$15:$C$20</c:f>
              <c:numCache>
                <c:formatCode>0.0</c:formatCode>
                <c:ptCount val="6"/>
                <c:pt idx="0">
                  <c:v>2.7782512357252429</c:v>
                </c:pt>
                <c:pt idx="1">
                  <c:v>42.176580876086575</c:v>
                </c:pt>
                <c:pt idx="2">
                  <c:v>36.594511675472987</c:v>
                </c:pt>
                <c:pt idx="3">
                  <c:v>16.771774331003915</c:v>
                </c:pt>
                <c:pt idx="4">
                  <c:v>1.3379921595363899</c:v>
                </c:pt>
                <c:pt idx="5">
                  <c:v>0.34088972217487656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80928828594259239"/>
          <c:y val="0.29237434872879697"/>
          <c:w val="0.11925599379895073"/>
          <c:h val="0.32072393935832655"/>
        </c:manualLayout>
      </c:layout>
      <c:overlay val="0"/>
      <c:txPr>
        <a:bodyPr/>
        <a:lstStyle/>
        <a:p>
          <a:pPr>
            <a:defRPr sz="1400"/>
          </a:pPr>
          <a:endParaRPr lang="en-US"/>
        </a:p>
      </c:txPr>
    </c:legend>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95389727340021E-2"/>
          <c:y val="2.1759707815748437E-2"/>
          <c:w val="0.7751662834113725"/>
          <c:h val="0.84375523736840274"/>
        </c:manualLayout>
      </c:layout>
      <c:barChart>
        <c:barDir val="col"/>
        <c:grouping val="stacked"/>
        <c:varyColors val="0"/>
        <c:ser>
          <c:idx val="0"/>
          <c:order val="0"/>
          <c:tx>
            <c:v>Other</c:v>
          </c:tx>
          <c:spPr>
            <a:solidFill>
              <a:srgbClr val="92D050"/>
            </a:solidFill>
            <a:ln>
              <a:solidFill>
                <a:srgbClr val="060606"/>
              </a:solidFill>
            </a:ln>
          </c:spPr>
          <c:invertIfNegative val="0"/>
          <c:cat>
            <c:numRef>
              <c:f>'RaceEth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'RaceEth Trend'!$D$40:$V$40</c:f>
              <c:numCache>
                <c:formatCode>General</c:formatCode>
                <c:ptCount val="19"/>
                <c:pt idx="0">
                  <c:v>10</c:v>
                </c:pt>
                <c:pt idx="1">
                  <c:v>10</c:v>
                </c:pt>
                <c:pt idx="2">
                  <c:v>9</c:v>
                </c:pt>
                <c:pt idx="3">
                  <c:v>6</c:v>
                </c:pt>
                <c:pt idx="4">
                  <c:v>15</c:v>
                </c:pt>
                <c:pt idx="5">
                  <c:v>11</c:v>
                </c:pt>
                <c:pt idx="6">
                  <c:v>5</c:v>
                </c:pt>
                <c:pt idx="7">
                  <c:v>5</c:v>
                </c:pt>
                <c:pt idx="8">
                  <c:v>6</c:v>
                </c:pt>
                <c:pt idx="9">
                  <c:v>3</c:v>
                </c:pt>
                <c:pt idx="10">
                  <c:v>11</c:v>
                </c:pt>
                <c:pt idx="11">
                  <c:v>9</c:v>
                </c:pt>
                <c:pt idx="12">
                  <c:v>9</c:v>
                </c:pt>
                <c:pt idx="13">
                  <c:v>8</c:v>
                </c:pt>
                <c:pt idx="14">
                  <c:v>10</c:v>
                </c:pt>
                <c:pt idx="15">
                  <c:v>15</c:v>
                </c:pt>
                <c:pt idx="16">
                  <c:v>4</c:v>
                </c:pt>
                <c:pt idx="17">
                  <c:v>5</c:v>
                </c:pt>
                <c:pt idx="18">
                  <c:v>6</c:v>
                </c:pt>
              </c:numCache>
            </c:numRef>
          </c:val>
        </c:ser>
        <c:ser>
          <c:idx val="6"/>
          <c:order val="1"/>
          <c:tx>
            <c:v>White</c:v>
          </c:tx>
          <c:spPr>
            <a:solidFill>
              <a:srgbClr val="FFC000"/>
            </a:solidFill>
            <a:ln>
              <a:solidFill>
                <a:srgbClr val="060606"/>
              </a:solidFill>
            </a:ln>
          </c:spPr>
          <c:invertIfNegative val="0"/>
          <c:cat>
            <c:numRef>
              <c:f>'RaceEth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'RaceEth Trend'!$D$34:$V$34</c:f>
              <c:numCache>
                <c:formatCode>General</c:formatCode>
                <c:ptCount val="19"/>
                <c:pt idx="0">
                  <c:v>179</c:v>
                </c:pt>
                <c:pt idx="1">
                  <c:v>212</c:v>
                </c:pt>
                <c:pt idx="2">
                  <c:v>175</c:v>
                </c:pt>
                <c:pt idx="3">
                  <c:v>153</c:v>
                </c:pt>
                <c:pt idx="4">
                  <c:v>125</c:v>
                </c:pt>
                <c:pt idx="5">
                  <c:v>117</c:v>
                </c:pt>
                <c:pt idx="6">
                  <c:v>119</c:v>
                </c:pt>
                <c:pt idx="7">
                  <c:v>101</c:v>
                </c:pt>
                <c:pt idx="8">
                  <c:v>99</c:v>
                </c:pt>
                <c:pt idx="9">
                  <c:v>67</c:v>
                </c:pt>
                <c:pt idx="10">
                  <c:v>83</c:v>
                </c:pt>
                <c:pt idx="11">
                  <c:v>72</c:v>
                </c:pt>
                <c:pt idx="12">
                  <c:v>88</c:v>
                </c:pt>
                <c:pt idx="13">
                  <c:v>83</c:v>
                </c:pt>
                <c:pt idx="14">
                  <c:v>51</c:v>
                </c:pt>
                <c:pt idx="15">
                  <c:v>64</c:v>
                </c:pt>
                <c:pt idx="16">
                  <c:v>59</c:v>
                </c:pt>
                <c:pt idx="17">
                  <c:v>65</c:v>
                </c:pt>
                <c:pt idx="18">
                  <c:v>56</c:v>
                </c:pt>
              </c:numCache>
            </c:numRef>
          </c:val>
        </c:ser>
        <c:ser>
          <c:idx val="7"/>
          <c:order val="2"/>
          <c:tx>
            <c:v>Hispanic</c:v>
          </c:tx>
          <c:spPr>
            <a:solidFill>
              <a:srgbClr val="2CB285"/>
            </a:solidFill>
            <a:ln>
              <a:solidFill>
                <a:srgbClr val="060606"/>
              </a:solidFill>
            </a:ln>
          </c:spPr>
          <c:invertIfNegative val="0"/>
          <c:cat>
            <c:numRef>
              <c:f>'RaceEth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'RaceEth Trend'!$D$18:$V$18</c:f>
              <c:numCache>
                <c:formatCode>General</c:formatCode>
                <c:ptCount val="19"/>
                <c:pt idx="0">
                  <c:v>257</c:v>
                </c:pt>
                <c:pt idx="1">
                  <c:v>291</c:v>
                </c:pt>
                <c:pt idx="2">
                  <c:v>248</c:v>
                </c:pt>
                <c:pt idx="3">
                  <c:v>214</c:v>
                </c:pt>
                <c:pt idx="4">
                  <c:v>214</c:v>
                </c:pt>
                <c:pt idx="5">
                  <c:v>225</c:v>
                </c:pt>
                <c:pt idx="6">
                  <c:v>165</c:v>
                </c:pt>
                <c:pt idx="7">
                  <c:v>181</c:v>
                </c:pt>
                <c:pt idx="8">
                  <c:v>178</c:v>
                </c:pt>
                <c:pt idx="9">
                  <c:v>162</c:v>
                </c:pt>
                <c:pt idx="10">
                  <c:v>202</c:v>
                </c:pt>
                <c:pt idx="11">
                  <c:v>208</c:v>
                </c:pt>
                <c:pt idx="12">
                  <c:v>232</c:v>
                </c:pt>
                <c:pt idx="13">
                  <c:v>233</c:v>
                </c:pt>
                <c:pt idx="14">
                  <c:v>248</c:v>
                </c:pt>
                <c:pt idx="15">
                  <c:v>284</c:v>
                </c:pt>
                <c:pt idx="16">
                  <c:v>255</c:v>
                </c:pt>
                <c:pt idx="17">
                  <c:v>268</c:v>
                </c:pt>
                <c:pt idx="18">
                  <c:v>229</c:v>
                </c:pt>
              </c:numCache>
            </c:numRef>
          </c:val>
        </c:ser>
        <c:ser>
          <c:idx val="2"/>
          <c:order val="3"/>
          <c:tx>
            <c:v>Black</c:v>
          </c:tx>
          <c:spPr>
            <a:solidFill>
              <a:srgbClr val="2592B9"/>
            </a:solidFill>
            <a:ln>
              <a:solidFill>
                <a:srgbClr val="060606"/>
              </a:solidFill>
            </a:ln>
          </c:spPr>
          <c:invertIfNegative val="0"/>
          <c:cat>
            <c:numRef>
              <c:f>'RaceEth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'RaceEth Trend'!$D$14:$V$14</c:f>
              <c:numCache>
                <c:formatCode>General</c:formatCode>
                <c:ptCount val="19"/>
                <c:pt idx="0">
                  <c:v>482</c:v>
                </c:pt>
                <c:pt idx="1">
                  <c:v>580</c:v>
                </c:pt>
                <c:pt idx="2">
                  <c:v>481</c:v>
                </c:pt>
                <c:pt idx="3">
                  <c:v>400</c:v>
                </c:pt>
                <c:pt idx="4">
                  <c:v>368</c:v>
                </c:pt>
                <c:pt idx="5">
                  <c:v>287</c:v>
                </c:pt>
                <c:pt idx="6">
                  <c:v>271</c:v>
                </c:pt>
                <c:pt idx="7">
                  <c:v>288</c:v>
                </c:pt>
                <c:pt idx="8">
                  <c:v>210</c:v>
                </c:pt>
                <c:pt idx="9">
                  <c:v>206</c:v>
                </c:pt>
                <c:pt idx="10">
                  <c:v>162</c:v>
                </c:pt>
                <c:pt idx="11">
                  <c:v>189</c:v>
                </c:pt>
                <c:pt idx="12">
                  <c:v>202</c:v>
                </c:pt>
                <c:pt idx="13">
                  <c:v>162</c:v>
                </c:pt>
                <c:pt idx="14">
                  <c:v>163</c:v>
                </c:pt>
                <c:pt idx="15">
                  <c:v>122</c:v>
                </c:pt>
                <c:pt idx="16">
                  <c:v>133</c:v>
                </c:pt>
                <c:pt idx="17">
                  <c:v>133</c:v>
                </c:pt>
                <c:pt idx="18">
                  <c:v>110</c:v>
                </c:pt>
              </c:numCache>
            </c:numRef>
          </c:val>
        </c:ser>
        <c:ser>
          <c:idx val="1"/>
          <c:order val="4"/>
          <c:tx>
            <c:v>Asian</c:v>
          </c:tx>
          <c:spPr>
            <a:solidFill>
              <a:srgbClr val="B94525"/>
            </a:solidFill>
            <a:ln>
              <a:solidFill>
                <a:srgbClr val="060606"/>
              </a:solidFill>
            </a:ln>
          </c:spPr>
          <c:invertIfNegative val="0"/>
          <c:cat>
            <c:numRef>
              <c:f>'RaceEth Trend'!$D$5:$V$5</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'RaceEth Trend'!$D$10:$V$10</c:f>
              <c:numCache>
                <c:formatCode>General</c:formatCode>
                <c:ptCount val="19"/>
                <c:pt idx="0">
                  <c:v>15</c:v>
                </c:pt>
                <c:pt idx="1">
                  <c:v>19</c:v>
                </c:pt>
                <c:pt idx="2">
                  <c:v>21</c:v>
                </c:pt>
                <c:pt idx="3">
                  <c:v>11</c:v>
                </c:pt>
                <c:pt idx="4">
                  <c:v>25</c:v>
                </c:pt>
                <c:pt idx="5">
                  <c:v>16</c:v>
                </c:pt>
                <c:pt idx="6">
                  <c:v>20</c:v>
                </c:pt>
                <c:pt idx="7">
                  <c:v>12</c:v>
                </c:pt>
                <c:pt idx="8">
                  <c:v>27</c:v>
                </c:pt>
                <c:pt idx="9">
                  <c:v>21</c:v>
                </c:pt>
                <c:pt idx="10">
                  <c:v>19</c:v>
                </c:pt>
                <c:pt idx="11">
                  <c:v>16</c:v>
                </c:pt>
                <c:pt idx="12">
                  <c:v>5</c:v>
                </c:pt>
                <c:pt idx="13">
                  <c:v>22</c:v>
                </c:pt>
                <c:pt idx="14">
                  <c:v>13</c:v>
                </c:pt>
                <c:pt idx="15">
                  <c:v>13</c:v>
                </c:pt>
                <c:pt idx="16">
                  <c:v>12</c:v>
                </c:pt>
                <c:pt idx="17">
                  <c:v>17</c:v>
                </c:pt>
                <c:pt idx="18">
                  <c:v>22</c:v>
                </c:pt>
              </c:numCache>
            </c:numRef>
          </c:val>
        </c:ser>
        <c:dLbls>
          <c:showLegendKey val="0"/>
          <c:showVal val="0"/>
          <c:showCatName val="0"/>
          <c:showSerName val="0"/>
          <c:showPercent val="0"/>
          <c:showBubbleSize val="0"/>
        </c:dLbls>
        <c:gapWidth val="55"/>
        <c:overlap val="100"/>
        <c:axId val="277523896"/>
        <c:axId val="277524288"/>
      </c:barChart>
      <c:catAx>
        <c:axId val="277523896"/>
        <c:scaling>
          <c:orientation val="minMax"/>
        </c:scaling>
        <c:delete val="0"/>
        <c:axPos val="b"/>
        <c:numFmt formatCode="General" sourceLinked="1"/>
        <c:majorTickMark val="out"/>
        <c:minorTickMark val="none"/>
        <c:tickLblPos val="nextTo"/>
        <c:txPr>
          <a:bodyPr rot="-1920000"/>
          <a:lstStyle/>
          <a:p>
            <a:pPr>
              <a:defRPr sz="1400"/>
            </a:pPr>
            <a:endParaRPr lang="en-US"/>
          </a:p>
        </c:txPr>
        <c:crossAx val="277524288"/>
        <c:crosses val="autoZero"/>
        <c:auto val="1"/>
        <c:lblAlgn val="ctr"/>
        <c:lblOffset val="100"/>
        <c:tickLblSkip val="2"/>
        <c:noMultiLvlLbl val="0"/>
      </c:catAx>
      <c:valAx>
        <c:axId val="277524288"/>
        <c:scaling>
          <c:orientation val="minMax"/>
        </c:scaling>
        <c:delete val="0"/>
        <c:axPos val="l"/>
        <c:numFmt formatCode="#,##0" sourceLinked="0"/>
        <c:majorTickMark val="out"/>
        <c:minorTickMark val="none"/>
        <c:tickLblPos val="nextTo"/>
        <c:txPr>
          <a:bodyPr/>
          <a:lstStyle/>
          <a:p>
            <a:pPr>
              <a:defRPr sz="1400"/>
            </a:pPr>
            <a:endParaRPr lang="en-US"/>
          </a:p>
        </c:txPr>
        <c:crossAx val="27752389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HIVSTATKNOWN</c:v>
          </c:tx>
          <c:spPr>
            <a:solidFill>
              <a:srgbClr val="FFC000"/>
            </a:solidFill>
          </c:spPr>
          <c:dPt>
            <c:idx val="0"/>
            <c:bubble3D val="0"/>
            <c:spPr>
              <a:solidFill>
                <a:srgbClr val="5D93FF"/>
              </a:solidFill>
              <a:ln>
                <a:solidFill>
                  <a:srgbClr val="060606"/>
                </a:solidFill>
              </a:ln>
            </c:spPr>
          </c:dPt>
          <c:dPt>
            <c:idx val="1"/>
            <c:bubble3D val="0"/>
            <c:spPr>
              <a:solidFill>
                <a:srgbClr val="FFC000"/>
              </a:solidFill>
              <a:ln>
                <a:solidFill>
                  <a:srgbClr val="060606"/>
                </a:solidFill>
              </a:ln>
            </c:spPr>
          </c:dPt>
          <c:dLbls>
            <c:spPr>
              <a:noFill/>
              <a:ln>
                <a:noFill/>
              </a:ln>
              <a:effectLst/>
            </c:spPr>
            <c:txPr>
              <a:bodyPr/>
              <a:lstStyle/>
              <a:p>
                <a:pPr>
                  <a:defRPr sz="2400" b="0">
                    <a:solidFill>
                      <a:schemeClr val="tx1">
                        <a:lumMod val="75000"/>
                      </a:schemeClr>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(HIVSTATKNOWN!$D$7,HIVSTATKNOWN!$E$7)</c:f>
              <c:strCache>
                <c:ptCount val="2"/>
                <c:pt idx="0">
                  <c:v>HIV Status Known</c:v>
                </c:pt>
                <c:pt idx="1">
                  <c:v>HIV Status Unknown</c:v>
                </c:pt>
              </c:strCache>
            </c:strRef>
          </c:cat>
          <c:val>
            <c:numRef>
              <c:f>(HIVSTATKNOWN!$D$16,HIVSTATKNOWN!$E$16)</c:f>
              <c:numCache>
                <c:formatCode>General</c:formatCode>
                <c:ptCount val="2"/>
                <c:pt idx="0">
                  <c:v>7684</c:v>
                </c:pt>
                <c:pt idx="1">
                  <c:v>4050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7681787564165083"/>
          <c:y val="0.47134945631796032"/>
          <c:w val="0.20105823055303929"/>
          <c:h val="0.20030108736407948"/>
        </c:manualLayout>
      </c:layout>
      <c:overlay val="0"/>
      <c:txPr>
        <a:bodyPr/>
        <a:lstStyle/>
        <a:p>
          <a:pPr>
            <a:defRPr sz="1400"/>
          </a:pPr>
          <a:endParaRPr lang="en-US"/>
        </a:p>
      </c:txPr>
    </c:legend>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80966268105396E-2"/>
          <c:y val="0.18200000000000002"/>
          <c:w val="0.91964372508991932"/>
          <c:h val="0.68128251014077801"/>
        </c:manualLayout>
      </c:layout>
      <c:lineChart>
        <c:grouping val="standard"/>
        <c:varyColors val="0"/>
        <c:ser>
          <c:idx val="1"/>
          <c:order val="0"/>
          <c:tx>
            <c:v>TB Cases in CI, percent of all TB cases</c:v>
          </c:tx>
          <c:spPr>
            <a:ln w="50800">
              <a:solidFill>
                <a:srgbClr val="B94525"/>
              </a:solidFill>
            </a:ln>
          </c:spPr>
          <c:marker>
            <c:symbol val="none"/>
          </c:marker>
          <c:cat>
            <c:numRef>
              <c:f>VERCRIT!$B$25:$B$43</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VERCRIT!$E$25:$E$43</c:f>
              <c:numCache>
                <c:formatCode>General</c:formatCode>
                <c:ptCount val="19"/>
                <c:pt idx="0">
                  <c:v>7.98</c:v>
                </c:pt>
                <c:pt idx="1">
                  <c:v>7.72</c:v>
                </c:pt>
                <c:pt idx="2">
                  <c:v>7.2700000000000005</c:v>
                </c:pt>
                <c:pt idx="3">
                  <c:v>6.78</c:v>
                </c:pt>
                <c:pt idx="4">
                  <c:v>6.33</c:v>
                </c:pt>
                <c:pt idx="5">
                  <c:v>5.87</c:v>
                </c:pt>
                <c:pt idx="6">
                  <c:v>5.6</c:v>
                </c:pt>
                <c:pt idx="7">
                  <c:v>5.22</c:v>
                </c:pt>
                <c:pt idx="8">
                  <c:v>5.0999999999999996</c:v>
                </c:pt>
                <c:pt idx="9">
                  <c:v>4.8199999999999994</c:v>
                </c:pt>
                <c:pt idx="10">
                  <c:v>4.75</c:v>
                </c:pt>
                <c:pt idx="11">
                  <c:v>4.6599999999999993</c:v>
                </c:pt>
                <c:pt idx="12">
                  <c:v>4.53</c:v>
                </c:pt>
                <c:pt idx="13">
                  <c:v>4.41</c:v>
                </c:pt>
                <c:pt idx="14">
                  <c:v>4.29</c:v>
                </c:pt>
                <c:pt idx="15">
                  <c:v>4.17</c:v>
                </c:pt>
                <c:pt idx="16">
                  <c:v>3.5</c:v>
                </c:pt>
                <c:pt idx="17">
                  <c:v>3.61</c:v>
                </c:pt>
                <c:pt idx="18">
                  <c:v>3.4099999999999997</c:v>
                </c:pt>
              </c:numCache>
            </c:numRef>
          </c:val>
          <c:smooth val="0"/>
        </c:ser>
        <c:dLbls>
          <c:showLegendKey val="0"/>
          <c:showVal val="0"/>
          <c:showCatName val="0"/>
          <c:showSerName val="0"/>
          <c:showPercent val="0"/>
          <c:showBubbleSize val="0"/>
        </c:dLbls>
        <c:smooth val="0"/>
        <c:axId val="277515664"/>
        <c:axId val="277511352"/>
      </c:lineChart>
      <c:catAx>
        <c:axId val="277515664"/>
        <c:scaling>
          <c:orientation val="minMax"/>
        </c:scaling>
        <c:delete val="0"/>
        <c:axPos val="b"/>
        <c:numFmt formatCode="General" sourceLinked="1"/>
        <c:majorTickMark val="out"/>
        <c:minorTickMark val="none"/>
        <c:tickLblPos val="nextTo"/>
        <c:txPr>
          <a:bodyPr/>
          <a:lstStyle/>
          <a:p>
            <a:pPr>
              <a:defRPr sz="1600"/>
            </a:pPr>
            <a:endParaRPr lang="en-US"/>
          </a:p>
        </c:txPr>
        <c:crossAx val="277511352"/>
        <c:crosses val="autoZero"/>
        <c:auto val="1"/>
        <c:lblAlgn val="ctr"/>
        <c:lblOffset val="100"/>
        <c:noMultiLvlLbl val="0"/>
      </c:catAx>
      <c:valAx>
        <c:axId val="277511352"/>
        <c:scaling>
          <c:orientation val="minMax"/>
        </c:scaling>
        <c:delete val="0"/>
        <c:axPos val="l"/>
        <c:numFmt formatCode="General" sourceLinked="1"/>
        <c:majorTickMark val="out"/>
        <c:minorTickMark val="none"/>
        <c:tickLblPos val="nextTo"/>
        <c:txPr>
          <a:bodyPr/>
          <a:lstStyle/>
          <a:p>
            <a:pPr>
              <a:defRPr sz="1400"/>
            </a:pPr>
            <a:endParaRPr lang="en-US"/>
          </a:p>
        </c:txPr>
        <c:crossAx val="277515664"/>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47645514898872E-2"/>
          <c:y val="3.6094355200673812E-2"/>
          <c:w val="0.88610995316761854"/>
          <c:h val="0.88332113012762448"/>
        </c:manualLayout>
      </c:layout>
      <c:barChart>
        <c:barDir val="col"/>
        <c:grouping val="clustered"/>
        <c:varyColors val="0"/>
        <c:ser>
          <c:idx val="0"/>
          <c:order val="0"/>
          <c:tx>
            <c:v>TB Cases not in Correctional Facilities</c:v>
          </c:tx>
          <c:spPr>
            <a:solidFill>
              <a:srgbClr val="5D93FF"/>
            </a:solidFill>
            <a:ln>
              <a:solidFill>
                <a:srgbClr val="060606"/>
              </a:solidFill>
            </a:ln>
          </c:spPr>
          <c:invertIfNegative val="0"/>
          <c:cat>
            <c:strRef>
              <c:f>'HIV results'!$M$7:$M$12</c:f>
              <c:strCache>
                <c:ptCount val="6"/>
                <c:pt idx="0">
                  <c:v>Positive</c:v>
                </c:pt>
                <c:pt idx="1">
                  <c:v>Negative</c:v>
                </c:pt>
                <c:pt idx="2">
                  <c:v>Indeterminate</c:v>
                </c:pt>
                <c:pt idx="3">
                  <c:v>Refused</c:v>
                </c:pt>
                <c:pt idx="4">
                  <c:v>Not offered</c:v>
                </c:pt>
                <c:pt idx="5">
                  <c:v>Unknown</c:v>
                </c:pt>
              </c:strCache>
            </c:strRef>
          </c:cat>
          <c:val>
            <c:numRef>
              <c:f>'HIV results'!$P$7:$P$12</c:f>
              <c:numCache>
                <c:formatCode>General</c:formatCode>
                <c:ptCount val="6"/>
                <c:pt idx="0">
                  <c:v>9.5</c:v>
                </c:pt>
                <c:pt idx="1">
                  <c:v>39.700000000000003</c:v>
                </c:pt>
                <c:pt idx="2">
                  <c:v>0.1</c:v>
                </c:pt>
                <c:pt idx="3">
                  <c:v>5.2</c:v>
                </c:pt>
                <c:pt idx="4">
                  <c:v>13.5</c:v>
                </c:pt>
                <c:pt idx="5">
                  <c:v>32.1</c:v>
                </c:pt>
              </c:numCache>
            </c:numRef>
          </c:val>
        </c:ser>
        <c:ser>
          <c:idx val="1"/>
          <c:order val="1"/>
          <c:tx>
            <c:v>TB Cases in Correctional Facilities</c:v>
          </c:tx>
          <c:spPr>
            <a:solidFill>
              <a:srgbClr val="FFC000"/>
            </a:solidFill>
            <a:ln>
              <a:solidFill>
                <a:srgbClr val="060606"/>
              </a:solidFill>
            </a:ln>
          </c:spPr>
          <c:invertIfNegative val="0"/>
          <c:cat>
            <c:strRef>
              <c:f>'HIV results'!$M$7:$M$12</c:f>
              <c:strCache>
                <c:ptCount val="6"/>
                <c:pt idx="0">
                  <c:v>Positive</c:v>
                </c:pt>
                <c:pt idx="1">
                  <c:v>Negative</c:v>
                </c:pt>
                <c:pt idx="2">
                  <c:v>Indeterminate</c:v>
                </c:pt>
                <c:pt idx="3">
                  <c:v>Refused</c:v>
                </c:pt>
                <c:pt idx="4">
                  <c:v>Not offered</c:v>
                </c:pt>
                <c:pt idx="5">
                  <c:v>Unknown</c:v>
                </c:pt>
              </c:strCache>
            </c:strRef>
          </c:cat>
          <c:val>
            <c:numRef>
              <c:f>'HIV results'!$O$7:$O$12</c:f>
              <c:numCache>
                <c:formatCode>General</c:formatCode>
                <c:ptCount val="6"/>
                <c:pt idx="0">
                  <c:v>20.9</c:v>
                </c:pt>
                <c:pt idx="1">
                  <c:v>44.6</c:v>
                </c:pt>
                <c:pt idx="2">
                  <c:v>0.1</c:v>
                </c:pt>
                <c:pt idx="3">
                  <c:v>2.6</c:v>
                </c:pt>
                <c:pt idx="4">
                  <c:v>5.7</c:v>
                </c:pt>
                <c:pt idx="5">
                  <c:v>26.1</c:v>
                </c:pt>
              </c:numCache>
            </c:numRef>
          </c:val>
        </c:ser>
        <c:dLbls>
          <c:showLegendKey val="0"/>
          <c:showVal val="0"/>
          <c:showCatName val="0"/>
          <c:showSerName val="0"/>
          <c:showPercent val="0"/>
          <c:showBubbleSize val="0"/>
        </c:dLbls>
        <c:gapWidth val="150"/>
        <c:axId val="277525464"/>
        <c:axId val="277523504"/>
      </c:barChart>
      <c:catAx>
        <c:axId val="277525464"/>
        <c:scaling>
          <c:orientation val="minMax"/>
        </c:scaling>
        <c:delete val="0"/>
        <c:axPos val="b"/>
        <c:numFmt formatCode="General" sourceLinked="0"/>
        <c:majorTickMark val="out"/>
        <c:minorTickMark val="none"/>
        <c:tickLblPos val="nextTo"/>
        <c:txPr>
          <a:bodyPr rot="0" vert="horz"/>
          <a:lstStyle/>
          <a:p>
            <a:pPr>
              <a:defRPr sz="1200" baseline="0"/>
            </a:pPr>
            <a:endParaRPr lang="en-US"/>
          </a:p>
        </c:txPr>
        <c:crossAx val="277523504"/>
        <c:crosses val="autoZero"/>
        <c:auto val="1"/>
        <c:lblAlgn val="ctr"/>
        <c:lblOffset val="100"/>
        <c:noMultiLvlLbl val="0"/>
      </c:catAx>
      <c:valAx>
        <c:axId val="277523504"/>
        <c:scaling>
          <c:orientation val="minMax"/>
        </c:scaling>
        <c:delete val="0"/>
        <c:axPos val="l"/>
        <c:majorGridlines>
          <c:spPr>
            <a:ln>
              <a:noFill/>
            </a:ln>
          </c:spPr>
        </c:majorGridlines>
        <c:numFmt formatCode="General" sourceLinked="0"/>
        <c:majorTickMark val="out"/>
        <c:minorTickMark val="none"/>
        <c:tickLblPos val="nextTo"/>
        <c:crossAx val="277525464"/>
        <c:crosses val="autoZero"/>
        <c:crossBetween val="between"/>
      </c:valAx>
    </c:plotArea>
    <c:legend>
      <c:legendPos val="r"/>
      <c:layout>
        <c:manualLayout>
          <c:xMode val="edge"/>
          <c:yMode val="edge"/>
          <c:x val="0.56039884720292321"/>
          <c:y val="7.2196911346672832E-2"/>
          <c:w val="0.41835932273171744"/>
          <c:h val="0.1918369666010945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315541720075688"/>
          <c:y val="0.24917507381889764"/>
          <c:w val="0.28981603650894988"/>
          <c:h val="0.48631646044244486"/>
        </c:manualLayout>
      </c:layout>
      <c:overlay val="0"/>
      <c:txPr>
        <a:bodyPr/>
        <a:lstStyle/>
        <a:p>
          <a:pPr rtl="0">
            <a:defRPr sz="1400"/>
          </a:pPr>
          <a:endParaRPr lang="en-US"/>
        </a:p>
      </c:txPr>
    </c:legend>
    <c:plotVisOnly val="1"/>
    <c:dispBlanksAs val="zero"/>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TB Cases in CI, by use of Directly Observed Therapy, 1993-2011</c:v>
          </c:tx>
          <c:spPr>
            <a:solidFill>
              <a:srgbClr val="92D050"/>
            </a:solidFill>
            <a:ln>
              <a:solidFill>
                <a:sysClr val="windowText" lastClr="000000"/>
              </a:solidFill>
            </a:ln>
          </c:spPr>
          <c:dPt>
            <c:idx val="0"/>
            <c:bubble3D val="0"/>
            <c:spPr>
              <a:solidFill>
                <a:srgbClr val="00B0F0"/>
              </a:solidFill>
              <a:ln>
                <a:solidFill>
                  <a:sysClr val="windowText" lastClr="000000"/>
                </a:solidFill>
              </a:ln>
            </c:spPr>
          </c:dPt>
          <c:dPt>
            <c:idx val="1"/>
            <c:bubble3D val="0"/>
            <c:spPr>
              <a:solidFill>
                <a:srgbClr val="92D050"/>
              </a:solidFill>
              <a:ln>
                <a:solidFill>
                  <a:srgbClr val="060606"/>
                </a:solidFill>
              </a:ln>
            </c:spPr>
          </c:dPt>
          <c:dPt>
            <c:idx val="2"/>
            <c:bubble3D val="0"/>
            <c:spPr>
              <a:solidFill>
                <a:srgbClr val="C00000"/>
              </a:solidFill>
              <a:ln>
                <a:solidFill>
                  <a:sysClr val="windowText" lastClr="000000"/>
                </a:solidFill>
              </a:ln>
            </c:spPr>
          </c:dPt>
          <c:dPt>
            <c:idx val="3"/>
            <c:bubble3D val="0"/>
            <c:spPr>
              <a:solidFill>
                <a:srgbClr val="FFC000"/>
              </a:solidFill>
              <a:ln>
                <a:solidFill>
                  <a:sysClr val="windowText" lastClr="000000"/>
                </a:solidFill>
              </a:ln>
            </c:spPr>
          </c:dPt>
          <c:dLbls>
            <c:spPr>
              <a:noFill/>
              <a:ln>
                <a:noFill/>
              </a:ln>
              <a:effectLst/>
            </c:spPr>
            <c:txPr>
              <a:bodyPr/>
              <a:lstStyle/>
              <a:p>
                <a:pPr>
                  <a:defRPr sz="2800">
                    <a:solidFill>
                      <a:srgbClr val="060606"/>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DOT!$A$4:$A$7</c:f>
              <c:strCache>
                <c:ptCount val="4"/>
                <c:pt idx="0">
                  <c:v>Both Directly Observed and Self Administered </c:v>
                </c:pt>
                <c:pt idx="1">
                  <c:v>Totally Directly Observed</c:v>
                </c:pt>
                <c:pt idx="2">
                  <c:v>Totally Self Administered</c:v>
                </c:pt>
                <c:pt idx="3">
                  <c:v>Unknown</c:v>
                </c:pt>
              </c:strCache>
            </c:strRef>
          </c:cat>
          <c:val>
            <c:numRef>
              <c:f>DOT!$B$4:$B$7</c:f>
              <c:numCache>
                <c:formatCode>General</c:formatCode>
                <c:ptCount val="4"/>
                <c:pt idx="0">
                  <c:v>1861</c:v>
                </c:pt>
                <c:pt idx="1">
                  <c:v>7356</c:v>
                </c:pt>
                <c:pt idx="2">
                  <c:v>949</c:v>
                </c:pt>
                <c:pt idx="3">
                  <c:v>219</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sz="1200"/>
          </a:pPr>
          <a:endParaRPr lang="en-US"/>
        </a:p>
      </c:txPr>
    </c:legend>
    <c:plotVisOnly val="1"/>
    <c:dispBlanksAs val="zero"/>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2CB285"/>
              </a:solidFill>
              <a:ln>
                <a:solidFill>
                  <a:srgbClr val="060606"/>
                </a:solidFill>
              </a:ln>
            </c:spPr>
          </c:dPt>
          <c:dPt>
            <c:idx val="1"/>
            <c:bubble3D val="0"/>
            <c:spPr>
              <a:solidFill>
                <a:srgbClr val="B94525"/>
              </a:solidFill>
              <a:ln>
                <a:solidFill>
                  <a:srgbClr val="060606"/>
                </a:solidFill>
              </a:ln>
            </c:spPr>
          </c:dPt>
          <c:dPt>
            <c:idx val="2"/>
            <c:bubble3D val="0"/>
            <c:spPr>
              <a:solidFill>
                <a:srgbClr val="92D050"/>
              </a:solidFill>
              <a:ln>
                <a:solidFill>
                  <a:srgbClr val="060606"/>
                </a:solidFill>
              </a:ln>
            </c:spPr>
          </c:dPt>
          <c:dPt>
            <c:idx val="3"/>
            <c:bubble3D val="0"/>
            <c:spPr>
              <a:solidFill>
                <a:srgbClr val="5D93FF"/>
              </a:solidFill>
              <a:ln>
                <a:solidFill>
                  <a:srgbClr val="060606"/>
                </a:solidFill>
              </a:ln>
            </c:spPr>
          </c:dPt>
          <c:dPt>
            <c:idx val="4"/>
            <c:bubble3D val="0"/>
            <c:spPr>
              <a:solidFill>
                <a:srgbClr val="FFC000"/>
              </a:solidFill>
              <a:ln>
                <a:solidFill>
                  <a:srgbClr val="060606"/>
                </a:solidFill>
              </a:ln>
            </c:spPr>
          </c:dPt>
          <c:dPt>
            <c:idx val="5"/>
            <c:bubble3D val="0"/>
            <c:spPr>
              <a:solidFill>
                <a:srgbClr val="9999FF"/>
              </a:solidFill>
              <a:ln>
                <a:solidFill>
                  <a:srgbClr val="060606"/>
                </a:solidFill>
              </a:ln>
            </c:spPr>
          </c:dPt>
          <c:dLbls>
            <c:dLbl>
              <c:idx val="4"/>
              <c:layout>
                <c:manualLayout>
                  <c:x val="0"/>
                  <c:y val="-1.9846154968084683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4.3134971264352076E-2"/>
                  <c:y val="-4.41025665957437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400">
                    <a:solidFill>
                      <a:srgbClr val="060606"/>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'Treat Complete'!$A$5:$A$10</c:f>
              <c:strCache>
                <c:ptCount val="6"/>
                <c:pt idx="0">
                  <c:v>Completed Therapy</c:v>
                </c:pt>
                <c:pt idx="1">
                  <c:v>Died</c:v>
                </c:pt>
                <c:pt idx="2">
                  <c:v>Lost</c:v>
                </c:pt>
                <c:pt idx="3">
                  <c:v>Moved</c:v>
                </c:pt>
                <c:pt idx="4">
                  <c:v>Other</c:v>
                </c:pt>
                <c:pt idx="5">
                  <c:v>Refused</c:v>
                </c:pt>
              </c:strCache>
            </c:strRef>
          </c:cat>
          <c:val>
            <c:numRef>
              <c:f>'Treat Complete'!$B$5:$B$10</c:f>
              <c:numCache>
                <c:formatCode>General</c:formatCode>
                <c:ptCount val="6"/>
                <c:pt idx="0">
                  <c:v>7545</c:v>
                </c:pt>
                <c:pt idx="1">
                  <c:v>580</c:v>
                </c:pt>
                <c:pt idx="2">
                  <c:v>1100</c:v>
                </c:pt>
                <c:pt idx="3">
                  <c:v>839</c:v>
                </c:pt>
                <c:pt idx="4">
                  <c:v>235</c:v>
                </c:pt>
                <c:pt idx="5">
                  <c:v>86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5963254593175844"/>
          <c:y val="0.25628766875424513"/>
          <c:w val="0.23218892887257872"/>
          <c:h val="0.34438638242381697"/>
        </c:manualLayout>
      </c:layout>
      <c:overlay val="0"/>
      <c:txPr>
        <a:bodyPr/>
        <a:lstStyle/>
        <a:p>
          <a:pPr rtl="0">
            <a:defRPr sz="1400"/>
          </a:pPr>
          <a:endParaRPr lang="en-US"/>
        </a:p>
      </c:txPr>
    </c:legend>
    <c:plotVisOnly val="1"/>
    <c:dispBlanksAs val="zero"/>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010222406409722E-2"/>
          <c:y val="3.3245171358987406E-2"/>
          <c:w val="0.77546788230418573"/>
          <c:h val="0.87544602550049821"/>
        </c:manualLayout>
      </c:layout>
      <c:barChart>
        <c:barDir val="col"/>
        <c:grouping val="clustered"/>
        <c:varyColors val="0"/>
        <c:ser>
          <c:idx val="0"/>
          <c:order val="0"/>
          <c:tx>
            <c:v>All TB Cases</c:v>
          </c:tx>
          <c:spPr>
            <a:solidFill>
              <a:srgbClr val="00B0F0"/>
            </a:solidFill>
            <a:ln>
              <a:solidFill>
                <a:srgbClr val="060606"/>
              </a:solidFill>
            </a:ln>
          </c:spPr>
          <c:invertIfNegative val="0"/>
          <c:cat>
            <c:strRef>
              <c:f>'Treat Complete'!$A$5:$A$10</c:f>
              <c:strCache>
                <c:ptCount val="6"/>
                <c:pt idx="0">
                  <c:v>Completed Therapy</c:v>
                </c:pt>
                <c:pt idx="1">
                  <c:v>Died</c:v>
                </c:pt>
                <c:pt idx="2">
                  <c:v>Lost</c:v>
                </c:pt>
                <c:pt idx="3">
                  <c:v>Moved</c:v>
                </c:pt>
                <c:pt idx="4">
                  <c:v>Other</c:v>
                </c:pt>
                <c:pt idx="5">
                  <c:v>Refused</c:v>
                </c:pt>
              </c:strCache>
            </c:strRef>
          </c:cat>
          <c:val>
            <c:numRef>
              <c:f>'Treat Complete'!$C$23:$C$28</c:f>
              <c:numCache>
                <c:formatCode>General</c:formatCode>
                <c:ptCount val="6"/>
                <c:pt idx="0">
                  <c:v>83.8</c:v>
                </c:pt>
                <c:pt idx="1">
                  <c:v>8.8600000000000012</c:v>
                </c:pt>
                <c:pt idx="2">
                  <c:v>2.7600000000000002</c:v>
                </c:pt>
                <c:pt idx="3">
                  <c:v>3.18</c:v>
                </c:pt>
                <c:pt idx="4">
                  <c:v>0.65000000000000013</c:v>
                </c:pt>
                <c:pt idx="5">
                  <c:v>0.69000000000000006</c:v>
                </c:pt>
              </c:numCache>
            </c:numRef>
          </c:val>
        </c:ser>
        <c:ser>
          <c:idx val="1"/>
          <c:order val="1"/>
          <c:tx>
            <c:v>All TB Cases in Correctional Facilities</c:v>
          </c:tx>
          <c:spPr>
            <a:solidFill>
              <a:srgbClr val="FFC000"/>
            </a:solidFill>
            <a:ln>
              <a:solidFill>
                <a:srgbClr val="060606"/>
              </a:solidFill>
            </a:ln>
          </c:spPr>
          <c:invertIfNegative val="0"/>
          <c:cat>
            <c:strRef>
              <c:f>'Treat Complete'!$A$5:$A$10</c:f>
              <c:strCache>
                <c:ptCount val="6"/>
                <c:pt idx="0">
                  <c:v>Completed Therapy</c:v>
                </c:pt>
                <c:pt idx="1">
                  <c:v>Died</c:v>
                </c:pt>
                <c:pt idx="2">
                  <c:v>Lost</c:v>
                </c:pt>
                <c:pt idx="3">
                  <c:v>Moved</c:v>
                </c:pt>
                <c:pt idx="4">
                  <c:v>Other</c:v>
                </c:pt>
                <c:pt idx="5">
                  <c:v>Refused</c:v>
                </c:pt>
              </c:strCache>
            </c:strRef>
          </c:cat>
          <c:val>
            <c:numRef>
              <c:f>'Treat Complete'!$C$5:$C$10</c:f>
              <c:numCache>
                <c:formatCode>General</c:formatCode>
                <c:ptCount val="6"/>
                <c:pt idx="0">
                  <c:v>72.58</c:v>
                </c:pt>
                <c:pt idx="1">
                  <c:v>5.58</c:v>
                </c:pt>
                <c:pt idx="2">
                  <c:v>10.58</c:v>
                </c:pt>
                <c:pt idx="3">
                  <c:v>8.07</c:v>
                </c:pt>
                <c:pt idx="4">
                  <c:v>2.2599999999999998</c:v>
                </c:pt>
                <c:pt idx="5">
                  <c:v>0.83000000000000007</c:v>
                </c:pt>
              </c:numCache>
            </c:numRef>
          </c:val>
        </c:ser>
        <c:dLbls>
          <c:showLegendKey val="0"/>
          <c:showVal val="0"/>
          <c:showCatName val="0"/>
          <c:showSerName val="0"/>
          <c:showPercent val="0"/>
          <c:showBubbleSize val="0"/>
        </c:dLbls>
        <c:gapWidth val="150"/>
        <c:axId val="279014696"/>
        <c:axId val="279017048"/>
      </c:barChart>
      <c:catAx>
        <c:axId val="279014696"/>
        <c:scaling>
          <c:orientation val="minMax"/>
        </c:scaling>
        <c:delete val="0"/>
        <c:axPos val="b"/>
        <c:numFmt formatCode="General" sourceLinked="0"/>
        <c:majorTickMark val="out"/>
        <c:minorTickMark val="none"/>
        <c:tickLblPos val="nextTo"/>
        <c:txPr>
          <a:bodyPr/>
          <a:lstStyle/>
          <a:p>
            <a:pPr>
              <a:defRPr sz="1400"/>
            </a:pPr>
            <a:endParaRPr lang="en-US"/>
          </a:p>
        </c:txPr>
        <c:crossAx val="279017048"/>
        <c:crosses val="autoZero"/>
        <c:auto val="1"/>
        <c:lblAlgn val="ctr"/>
        <c:lblOffset val="100"/>
        <c:noMultiLvlLbl val="0"/>
      </c:catAx>
      <c:valAx>
        <c:axId val="279017048"/>
        <c:scaling>
          <c:orientation val="minMax"/>
        </c:scaling>
        <c:delete val="0"/>
        <c:axPos val="l"/>
        <c:majorGridlines>
          <c:spPr>
            <a:ln>
              <a:noFill/>
            </a:ln>
          </c:spPr>
        </c:majorGridlines>
        <c:numFmt formatCode="General" sourceLinked="1"/>
        <c:majorTickMark val="out"/>
        <c:minorTickMark val="none"/>
        <c:tickLblPos val="nextTo"/>
        <c:crossAx val="27901469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7366744697453371"/>
          <c:y val="0.34200787401574811"/>
          <c:w val="0.15876498545789894"/>
          <c:h val="0.23785273999840928"/>
        </c:manualLayout>
      </c:layout>
      <c:overlay val="0"/>
      <c:txPr>
        <a:bodyPr/>
        <a:lstStyle/>
        <a:p>
          <a:pPr rtl="0">
            <a:defRPr sz="1400"/>
          </a:pPr>
          <a:endParaRPr lang="en-US"/>
        </a:p>
      </c:txPr>
    </c:legend>
    <c:plotVisOnly val="1"/>
    <c:dispBlanksAs val="zero"/>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8278056152073"/>
          <c:y val="9.3573335112771952E-2"/>
          <c:w val="0.52651528407433912"/>
          <c:h val="0.88347479870100987"/>
        </c:manualLayout>
      </c:layout>
      <c:pieChart>
        <c:varyColors val="1"/>
        <c:ser>
          <c:idx val="0"/>
          <c:order val="0"/>
          <c:spPr>
            <a:ln>
              <a:solidFill>
                <a:srgbClr val="060606"/>
              </a:solidFill>
            </a:ln>
          </c:spPr>
          <c:dPt>
            <c:idx val="0"/>
            <c:bubble3D val="0"/>
            <c:spPr>
              <a:solidFill>
                <a:srgbClr val="5D93FF"/>
              </a:solidFill>
              <a:ln>
                <a:solidFill>
                  <a:srgbClr val="060606"/>
                </a:solidFill>
              </a:ln>
            </c:spPr>
          </c:dPt>
          <c:dPt>
            <c:idx val="1"/>
            <c:bubble3D val="0"/>
            <c:spPr>
              <a:solidFill>
                <a:srgbClr val="FFC000"/>
              </a:solidFill>
              <a:ln>
                <a:solidFill>
                  <a:srgbClr val="060606"/>
                </a:solidFill>
              </a:ln>
            </c:spPr>
          </c:dPt>
          <c:dPt>
            <c:idx val="2"/>
            <c:bubble3D val="0"/>
            <c:spPr>
              <a:solidFill>
                <a:srgbClr val="C00000"/>
              </a:solidFill>
              <a:ln>
                <a:solidFill>
                  <a:srgbClr val="060606"/>
                </a:solidFill>
              </a:ln>
            </c:spPr>
          </c:dPt>
          <c:dLbls>
            <c:spPr>
              <a:noFill/>
              <a:ln>
                <a:noFill/>
              </a:ln>
              <a:effectLst/>
            </c:spPr>
            <c:txPr>
              <a:bodyPr/>
              <a:lstStyle/>
              <a:p>
                <a:pPr>
                  <a:defRPr sz="2400">
                    <a:solidFill>
                      <a:srgbClr val="060606"/>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'drug use'!$A$6:$A$8</c:f>
              <c:strCache>
                <c:ptCount val="3"/>
                <c:pt idx="0">
                  <c:v>No History of Excess Alcohol Use</c:v>
                </c:pt>
                <c:pt idx="1">
                  <c:v>History of Excess Alcohol Use</c:v>
                </c:pt>
                <c:pt idx="2">
                  <c:v>Unknown History of Alcohol Use</c:v>
                </c:pt>
              </c:strCache>
            </c:strRef>
          </c:cat>
          <c:val>
            <c:numRef>
              <c:f>'drug use'!$B$6:$B$8</c:f>
              <c:numCache>
                <c:formatCode>General</c:formatCode>
                <c:ptCount val="3"/>
                <c:pt idx="0">
                  <c:v>6648</c:v>
                </c:pt>
                <c:pt idx="1">
                  <c:v>3215</c:v>
                </c:pt>
                <c:pt idx="2">
                  <c:v>1821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695339218961279"/>
          <c:y val="0.18668401619289121"/>
          <c:w val="0.33126209602587564"/>
          <c:h val="0.16335513145602568"/>
        </c:manualLayout>
      </c:layout>
      <c:overlay val="0"/>
      <c:txPr>
        <a:bodyPr/>
        <a:lstStyle/>
        <a:p>
          <a:pPr rtl="0">
            <a:defRPr sz="1200"/>
          </a:pPr>
          <a:endParaRPr lang="en-US"/>
        </a:p>
      </c:txPr>
    </c:legend>
    <c:plotVisOnly val="1"/>
    <c:dispBlanksAs val="zero"/>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6504643650319"/>
          <c:y val="8.9460784313725478E-2"/>
          <c:w val="0.53685897435897445"/>
          <c:h val="0.8210784313725491"/>
        </c:manualLayout>
      </c:layout>
      <c:pieChart>
        <c:varyColors val="1"/>
        <c:dLbls>
          <c:showLegendKey val="0"/>
          <c:showVal val="0"/>
          <c:showCatName val="0"/>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5468228971378573"/>
          <c:y val="0.27928635992324174"/>
          <c:w val="0.32666688538932642"/>
          <c:h val="0.31122460521164147"/>
        </c:manualLayout>
      </c:layout>
      <c:overlay val="0"/>
      <c:txPr>
        <a:bodyPr/>
        <a:lstStyle/>
        <a:p>
          <a:pPr rtl="0">
            <a:defRPr/>
          </a:pPr>
          <a:endParaRPr lang="en-US"/>
        </a:p>
      </c:txPr>
    </c:legend>
    <c:plotVisOnly val="1"/>
    <c:dispBlanksAs val="zero"/>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48781402324653E-2"/>
          <c:y val="9.3496812563277812E-2"/>
          <c:w val="0.50938038995125579"/>
          <c:h val="0.84400320130430762"/>
        </c:manualLayout>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634566661310195"/>
          <c:y val="0.18667921923498415"/>
          <c:w val="0.32123721142000106"/>
          <c:h val="0.23777206260693295"/>
        </c:manualLayout>
      </c:layout>
      <c:overlay val="0"/>
      <c:txPr>
        <a:bodyPr/>
        <a:lstStyle/>
        <a:p>
          <a:pPr rtl="0">
            <a:defRPr sz="1200"/>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557305336833"/>
          <c:y val="9.895833333333337E-2"/>
          <c:w val="0.49841269841269847"/>
          <c:h val="0.81770833333333359"/>
        </c:manualLayout>
      </c:layout>
      <c:pieChart>
        <c:varyColors val="1"/>
        <c:dLbls>
          <c:showLegendKey val="0"/>
          <c:showVal val="0"/>
          <c:showCatName val="0"/>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'drug use'!$A$21:$A$23</c:f>
              <c:strCache>
                <c:ptCount val="1"/>
                <c:pt idx="0">
                  <c:v>No History of Injection Drug Use History of Injection Drug Use Unknown History of Injection Drug Use</c:v>
                </c:pt>
              </c:strCache>
            </c:strRef>
          </c:tx>
          <c:spPr>
            <a:ln>
              <a:solidFill>
                <a:srgbClr val="060606"/>
              </a:solidFill>
            </a:ln>
          </c:spPr>
          <c:dPt>
            <c:idx val="0"/>
            <c:bubble3D val="0"/>
            <c:spPr>
              <a:solidFill>
                <a:srgbClr val="5D93FF"/>
              </a:solidFill>
              <a:ln>
                <a:solidFill>
                  <a:srgbClr val="060606"/>
                </a:solidFill>
              </a:ln>
            </c:spPr>
          </c:dPt>
          <c:dPt>
            <c:idx val="1"/>
            <c:bubble3D val="0"/>
            <c:spPr>
              <a:solidFill>
                <a:srgbClr val="FFC000"/>
              </a:solidFill>
              <a:ln>
                <a:solidFill>
                  <a:srgbClr val="060606"/>
                </a:solidFill>
              </a:ln>
            </c:spPr>
          </c:dPt>
          <c:dPt>
            <c:idx val="2"/>
            <c:bubble3D val="0"/>
            <c:spPr>
              <a:solidFill>
                <a:srgbClr val="C00000"/>
              </a:solidFill>
              <a:ln>
                <a:solidFill>
                  <a:srgbClr val="060606"/>
                </a:solidFill>
              </a:ln>
            </c:spPr>
          </c:dPt>
          <c:dLbls>
            <c:spPr>
              <a:noFill/>
              <a:ln>
                <a:noFill/>
              </a:ln>
              <a:effectLst/>
            </c:spPr>
            <c:txPr>
              <a:bodyPr/>
              <a:lstStyle/>
              <a:p>
                <a:pPr>
                  <a:defRPr sz="2800">
                    <a:solidFill>
                      <a:srgbClr val="060606"/>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'drug use'!$A$21:$A$23</c:f>
              <c:strCache>
                <c:ptCount val="3"/>
                <c:pt idx="0">
                  <c:v>No History of Injection Drug Use</c:v>
                </c:pt>
                <c:pt idx="1">
                  <c:v>History of Injection Drug Use</c:v>
                </c:pt>
                <c:pt idx="2">
                  <c:v>Unknown History of Injection Drug Use</c:v>
                </c:pt>
              </c:strCache>
            </c:strRef>
          </c:cat>
          <c:val>
            <c:numRef>
              <c:f>'drug use'!$B$21:$B$23</c:f>
              <c:numCache>
                <c:formatCode>General</c:formatCode>
                <c:ptCount val="3"/>
                <c:pt idx="0">
                  <c:v>8572</c:v>
                </c:pt>
                <c:pt idx="1">
                  <c:v>1248</c:v>
                </c:pt>
                <c:pt idx="2">
                  <c:v>1866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030585462531485"/>
          <c:y val="0.11813751971232285"/>
          <c:w val="0.32666688538932642"/>
          <c:h val="0.31122460521164147"/>
        </c:manualLayout>
      </c:layout>
      <c:overlay val="0"/>
      <c:txPr>
        <a:bodyPr/>
        <a:lstStyle/>
        <a:p>
          <a:pPr rtl="0">
            <a:defRPr sz="1200"/>
          </a:pPr>
          <a:endParaRPr lang="en-US"/>
        </a:p>
      </c:txPr>
    </c:legend>
    <c:plotVisOnly val="1"/>
    <c:dispBlanksAs val="zero"/>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7480247081183828"/>
          <c:y val="0.31451521917969227"/>
          <c:w val="0.14473775907321929"/>
          <c:h val="0.23927782348102011"/>
        </c:manualLayout>
      </c:layout>
      <c:overlay val="0"/>
      <c:txPr>
        <a:bodyPr/>
        <a:lstStyle/>
        <a:p>
          <a:pPr rtl="0">
            <a:defRPr sz="1400"/>
          </a:pPr>
          <a:endParaRPr lang="en-US"/>
        </a:p>
      </c:txPr>
    </c:legend>
    <c:plotVisOnly val="1"/>
    <c:dispBlanksAs val="zero"/>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rgbClr val="060606"/>
              </a:solidFill>
            </a:ln>
          </c:spPr>
          <c:dPt>
            <c:idx val="0"/>
            <c:bubble3D val="0"/>
            <c:spPr>
              <a:solidFill>
                <a:srgbClr val="5D93FF"/>
              </a:solidFill>
              <a:ln>
                <a:solidFill>
                  <a:srgbClr val="060606"/>
                </a:solidFill>
              </a:ln>
            </c:spPr>
          </c:dPt>
          <c:dPt>
            <c:idx val="1"/>
            <c:bubble3D val="0"/>
            <c:spPr>
              <a:solidFill>
                <a:srgbClr val="FFC000"/>
              </a:solidFill>
              <a:ln>
                <a:solidFill>
                  <a:srgbClr val="060606"/>
                </a:solidFill>
              </a:ln>
            </c:spPr>
          </c:dPt>
          <c:dPt>
            <c:idx val="2"/>
            <c:bubble3D val="0"/>
            <c:spPr>
              <a:solidFill>
                <a:srgbClr val="C00000"/>
              </a:solidFill>
              <a:ln>
                <a:solidFill>
                  <a:srgbClr val="060606"/>
                </a:solidFill>
              </a:ln>
            </c:spPr>
          </c:dPt>
          <c:dLbls>
            <c:spPr>
              <a:noFill/>
              <a:ln>
                <a:noFill/>
              </a:ln>
              <a:effectLst/>
            </c:spPr>
            <c:txPr>
              <a:bodyPr/>
              <a:lstStyle/>
              <a:p>
                <a:pPr>
                  <a:defRPr sz="2800">
                    <a:solidFill>
                      <a:srgbClr val="060606"/>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'drug use'!$A$35:$A$37</c:f>
              <c:strCache>
                <c:ptCount val="3"/>
                <c:pt idx="0">
                  <c:v>No History of Non-Injection Drug Use</c:v>
                </c:pt>
                <c:pt idx="1">
                  <c:v>History of Non-Injection Drug Use</c:v>
                </c:pt>
                <c:pt idx="2">
                  <c:v>Unknown History of Non-Injection Drug Use</c:v>
                </c:pt>
              </c:strCache>
            </c:strRef>
          </c:cat>
          <c:val>
            <c:numRef>
              <c:f>'drug use'!$B$35:$B$37</c:f>
              <c:numCache>
                <c:formatCode>General</c:formatCode>
                <c:ptCount val="3"/>
                <c:pt idx="0">
                  <c:v>6645</c:v>
                </c:pt>
                <c:pt idx="1">
                  <c:v>3054</c:v>
                </c:pt>
                <c:pt idx="2">
                  <c:v>1983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7345300278059328"/>
          <c:y val="0.1944756537539831"/>
          <c:w val="0.31169551207089219"/>
          <c:h val="0.22576420087957236"/>
        </c:manualLayout>
      </c:layout>
      <c:overlay val="0"/>
      <c:txPr>
        <a:bodyPr/>
        <a:lstStyle/>
        <a:p>
          <a:pPr rtl="0">
            <a:defRPr sz="11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rgbClr val="060606"/>
              </a:solidFill>
            </a:ln>
          </c:spPr>
          <c:dPt>
            <c:idx val="0"/>
            <c:bubble3D val="0"/>
            <c:spPr>
              <a:solidFill>
                <a:srgbClr val="9999FF"/>
              </a:solidFill>
              <a:ln>
                <a:solidFill>
                  <a:srgbClr val="060606"/>
                </a:solidFill>
              </a:ln>
            </c:spPr>
          </c:dPt>
          <c:dPt>
            <c:idx val="1"/>
            <c:bubble3D val="0"/>
            <c:spPr>
              <a:solidFill>
                <a:srgbClr val="00B0F0"/>
              </a:solidFill>
              <a:ln>
                <a:solidFill>
                  <a:srgbClr val="060606"/>
                </a:solidFill>
              </a:ln>
            </c:spPr>
          </c:dPt>
          <c:dPt>
            <c:idx val="2"/>
            <c:bubble3D val="0"/>
            <c:spPr>
              <a:solidFill>
                <a:srgbClr val="92D050"/>
              </a:solidFill>
              <a:ln>
                <a:solidFill>
                  <a:srgbClr val="060606"/>
                </a:solidFill>
              </a:ln>
            </c:spPr>
          </c:dPt>
          <c:dPt>
            <c:idx val="3"/>
            <c:bubble3D val="0"/>
            <c:spPr>
              <a:solidFill>
                <a:srgbClr val="FFC000"/>
              </a:solidFill>
              <a:ln>
                <a:solidFill>
                  <a:srgbClr val="060606"/>
                </a:solidFill>
              </a:ln>
            </c:spPr>
          </c:dPt>
          <c:dPt>
            <c:idx val="4"/>
            <c:bubble3D val="0"/>
            <c:spPr>
              <a:solidFill>
                <a:srgbClr val="C00000"/>
              </a:solidFill>
              <a:ln>
                <a:solidFill>
                  <a:srgbClr val="060606"/>
                </a:solidFill>
              </a:ln>
            </c:spPr>
          </c:dPt>
          <c:dPt>
            <c:idx val="5"/>
            <c:bubble3D val="0"/>
            <c:spPr>
              <a:solidFill>
                <a:schemeClr val="tx1">
                  <a:lumMod val="75000"/>
                </a:schemeClr>
              </a:solidFill>
              <a:ln>
                <a:solidFill>
                  <a:srgbClr val="060606"/>
                </a:solidFill>
              </a:ln>
            </c:spPr>
          </c:dPt>
          <c:dLbls>
            <c:dLbl>
              <c:idx val="0"/>
              <c:layout>
                <c:manualLayout>
                  <c:x val="7.312925170068027E-2"/>
                  <c:y val="0"/>
                </c:manualLayout>
              </c:layout>
              <c:tx>
                <c:rich>
                  <a:bodyPr/>
                  <a:lstStyle/>
                  <a:p>
                    <a:r>
                      <a:rPr lang="en-US" sz="1500" dirty="0"/>
                      <a:t>Juvenile </a:t>
                    </a:r>
                    <a:r>
                      <a:rPr lang="en-US" sz="1500" dirty="0" smtClean="0"/>
                      <a:t>Facility </a:t>
                    </a:r>
                    <a:r>
                      <a:rPr lang="en-US" sz="1500" dirty="0"/>
                      <a:t>
1%</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7.9589961969039599E-2"/>
                  <c:y val="5.927378543787309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3.2312925170068035E-2"/>
                  <c:y val="5.641026779936761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9.6938775510204078E-2"/>
                  <c:y val="0"/>
                </c:manualLayout>
              </c:layout>
              <c:tx>
                <c:rich>
                  <a:bodyPr/>
                  <a:lstStyle/>
                  <a:p>
                    <a:r>
                      <a:rPr lang="en-US" dirty="0" smtClean="0"/>
                      <a:t>Unknown</a:t>
                    </a:r>
                    <a:r>
                      <a:rPr lang="en-US" dirty="0"/>
                      <a:t>
</a:t>
                    </a:r>
                    <a:r>
                      <a:rPr lang="en-US" dirty="0" smtClean="0"/>
                      <a:t>0.4%</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5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'CI Type'!$A$6:$A$11</c:f>
              <c:strCache>
                <c:ptCount val="6"/>
                <c:pt idx="0">
                  <c:v>Juvenile Correction Facility</c:v>
                </c:pt>
                <c:pt idx="1">
                  <c:v>Federal Prison</c:v>
                </c:pt>
                <c:pt idx="2">
                  <c:v>Local Jail</c:v>
                </c:pt>
                <c:pt idx="3">
                  <c:v>Other</c:v>
                </c:pt>
                <c:pt idx="4">
                  <c:v>State Prison</c:v>
                </c:pt>
                <c:pt idx="5">
                  <c:v>Unknown</c:v>
                </c:pt>
              </c:strCache>
            </c:strRef>
          </c:cat>
          <c:val>
            <c:numRef>
              <c:f>'CI Type'!$C$6:$C$11</c:f>
              <c:numCache>
                <c:formatCode>General</c:formatCode>
                <c:ptCount val="6"/>
                <c:pt idx="0">
                  <c:v>0.89</c:v>
                </c:pt>
                <c:pt idx="1">
                  <c:v>6.89</c:v>
                </c:pt>
                <c:pt idx="2">
                  <c:v>51.39</c:v>
                </c:pt>
                <c:pt idx="3">
                  <c:v>9.7199999999999989</c:v>
                </c:pt>
                <c:pt idx="4">
                  <c:v>30.7</c:v>
                </c:pt>
                <c:pt idx="5">
                  <c:v>0.41000000000000003</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4880258210966888"/>
          <c:y val="0.39363954505686788"/>
          <c:w val="0.24068690737982076"/>
          <c:h val="0.28049868766404212"/>
        </c:manualLayout>
      </c:layout>
      <c:overlay val="0"/>
      <c:txPr>
        <a:bodyPr/>
        <a:lstStyle/>
        <a:p>
          <a:pPr rtl="0">
            <a:defRPr sz="2000"/>
          </a:pPr>
          <a:endParaRPr lang="en-US"/>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rgbClr val="060606"/>
              </a:solidFill>
            </a:ln>
          </c:spPr>
          <c:dPt>
            <c:idx val="0"/>
            <c:bubble3D val="0"/>
            <c:spPr>
              <a:solidFill>
                <a:srgbClr val="5D93FF"/>
              </a:solidFill>
              <a:ln>
                <a:solidFill>
                  <a:srgbClr val="060606"/>
                </a:solidFill>
              </a:ln>
            </c:spPr>
          </c:dPt>
          <c:dPt>
            <c:idx val="1"/>
            <c:bubble3D val="0"/>
            <c:spPr>
              <a:solidFill>
                <a:srgbClr val="FFC000"/>
              </a:solidFill>
              <a:ln>
                <a:solidFill>
                  <a:srgbClr val="060606"/>
                </a:solidFill>
              </a:ln>
            </c:spPr>
          </c:dPt>
          <c:dPt>
            <c:idx val="2"/>
            <c:bubble3D val="0"/>
            <c:spPr>
              <a:solidFill>
                <a:srgbClr val="C00000"/>
              </a:solidFill>
              <a:ln>
                <a:solidFill>
                  <a:srgbClr val="060606"/>
                </a:solidFill>
              </a:ln>
            </c:spPr>
          </c:dPt>
          <c:dLbls>
            <c:spPr>
              <a:ln>
                <a:noFill/>
              </a:ln>
            </c:spPr>
            <c:txPr>
              <a:bodyPr/>
              <a:lstStyle/>
              <a:p>
                <a:pPr>
                  <a:defRPr sz="2400">
                    <a:solidFill>
                      <a:srgbClr val="060606"/>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USBORN!$T$10:$V$10</c:f>
              <c:strCache>
                <c:ptCount val="3"/>
                <c:pt idx="0">
                  <c:v>Foreign Born</c:v>
                </c:pt>
                <c:pt idx="1">
                  <c:v>Unknown Origin of Birth</c:v>
                </c:pt>
                <c:pt idx="2">
                  <c:v>U.S. Born</c:v>
                </c:pt>
              </c:strCache>
            </c:strRef>
          </c:cat>
          <c:val>
            <c:numRef>
              <c:f>USBORN!$T$25:$V$25</c:f>
              <c:numCache>
                <c:formatCode>General</c:formatCode>
                <c:ptCount val="3"/>
                <c:pt idx="0">
                  <c:v>30.39</c:v>
                </c:pt>
                <c:pt idx="1">
                  <c:v>0.58000000000000007</c:v>
                </c:pt>
                <c:pt idx="2">
                  <c:v>69.03</c:v>
                </c:pt>
              </c:numCache>
            </c:numRef>
          </c:val>
        </c:ser>
        <c:dLbls>
          <c:showLegendKey val="0"/>
          <c:showVal val="0"/>
          <c:showCatName val="0"/>
          <c:showSerName val="0"/>
          <c:showPercent val="0"/>
          <c:showBubbleSize val="0"/>
          <c:showLeaderLines val="1"/>
        </c:dLbls>
        <c:firstSliceAng val="0"/>
      </c:pieChart>
    </c:plotArea>
    <c:legend>
      <c:legendPos val="r"/>
      <c:overlay val="0"/>
      <c:spPr>
        <a:ln>
          <a:noFill/>
        </a:ln>
      </c:spPr>
      <c:txPr>
        <a:bodyPr/>
        <a:lstStyle/>
        <a:p>
          <a:pPr rtl="0">
            <a:defRPr sz="1400"/>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277516448"/>
        <c:axId val="277513312"/>
      </c:lineChart>
      <c:catAx>
        <c:axId val="277516448"/>
        <c:scaling>
          <c:orientation val="minMax"/>
        </c:scaling>
        <c:delete val="1"/>
        <c:axPos val="b"/>
        <c:numFmt formatCode="General" sourceLinked="1"/>
        <c:majorTickMark val="out"/>
        <c:minorTickMark val="none"/>
        <c:tickLblPos val="none"/>
        <c:crossAx val="277513312"/>
        <c:crosses val="autoZero"/>
        <c:auto val="1"/>
        <c:lblAlgn val="ctr"/>
        <c:lblOffset val="100"/>
        <c:noMultiLvlLbl val="0"/>
      </c:catAx>
      <c:valAx>
        <c:axId val="277513312"/>
        <c:scaling>
          <c:orientation val="minMax"/>
        </c:scaling>
        <c:delete val="1"/>
        <c:axPos val="l"/>
        <c:numFmt formatCode="General" sourceLinked="1"/>
        <c:majorTickMark val="out"/>
        <c:minorTickMark val="none"/>
        <c:tickLblPos val="none"/>
        <c:crossAx val="277516448"/>
        <c:crosses val="autoZero"/>
        <c:crossBetween val="between"/>
      </c:valAx>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0929990975721E-2"/>
          <c:y val="4.6783625730994156E-2"/>
          <c:w val="0.75957644481711173"/>
          <c:h val="0.89850370677349545"/>
        </c:manualLayout>
      </c:layout>
      <c:lineChart>
        <c:grouping val="standard"/>
        <c:varyColors val="0"/>
        <c:ser>
          <c:idx val="0"/>
          <c:order val="0"/>
          <c:tx>
            <c:v>U.S. Born</c:v>
          </c:tx>
          <c:marker>
            <c:symbol val="none"/>
          </c:marker>
          <c:cat>
            <c:numRef>
              <c:f>'USBORN Trend (2)'!$B$3:$T$3</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'USBORN Trend (2)'!$B$8:$T$8</c:f>
              <c:numCache>
                <c:formatCode>General</c:formatCode>
                <c:ptCount val="19"/>
                <c:pt idx="0">
                  <c:v>768</c:v>
                </c:pt>
                <c:pt idx="1">
                  <c:v>918</c:v>
                </c:pt>
                <c:pt idx="2">
                  <c:v>748</c:v>
                </c:pt>
                <c:pt idx="3">
                  <c:v>626</c:v>
                </c:pt>
                <c:pt idx="4">
                  <c:v>566</c:v>
                </c:pt>
                <c:pt idx="5">
                  <c:v>483</c:v>
                </c:pt>
                <c:pt idx="6">
                  <c:v>427</c:v>
                </c:pt>
                <c:pt idx="7">
                  <c:v>415</c:v>
                </c:pt>
                <c:pt idx="8">
                  <c:v>341</c:v>
                </c:pt>
                <c:pt idx="9">
                  <c:v>295</c:v>
                </c:pt>
                <c:pt idx="10">
                  <c:v>280</c:v>
                </c:pt>
                <c:pt idx="11">
                  <c:v>294</c:v>
                </c:pt>
                <c:pt idx="12">
                  <c:v>340</c:v>
                </c:pt>
                <c:pt idx="13">
                  <c:v>290</c:v>
                </c:pt>
                <c:pt idx="14">
                  <c:v>253</c:v>
                </c:pt>
                <c:pt idx="15">
                  <c:v>233</c:v>
                </c:pt>
                <c:pt idx="16">
                  <c:v>219</c:v>
                </c:pt>
                <c:pt idx="17">
                  <c:v>213</c:v>
                </c:pt>
                <c:pt idx="18">
                  <c:v>191</c:v>
                </c:pt>
              </c:numCache>
            </c:numRef>
          </c:val>
          <c:smooth val="0"/>
        </c:ser>
        <c:ser>
          <c:idx val="1"/>
          <c:order val="1"/>
          <c:tx>
            <c:v>Foreign Born</c:v>
          </c:tx>
          <c:marker>
            <c:symbol val="none"/>
          </c:marker>
          <c:cat>
            <c:numRef>
              <c:f>'USBORN Trend (2)'!$B$3:$T$3</c:f>
              <c:numCache>
                <c:formatCode>General</c:formatCode>
                <c:ptCount val="1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numCache>
            </c:numRef>
          </c:cat>
          <c:val>
            <c:numRef>
              <c:f>'USBORN Trend (2)'!$B$4:$T$4</c:f>
              <c:numCache>
                <c:formatCode>General</c:formatCode>
                <c:ptCount val="19"/>
                <c:pt idx="0">
                  <c:v>177</c:v>
                </c:pt>
                <c:pt idx="1">
                  <c:v>189</c:v>
                </c:pt>
                <c:pt idx="2">
                  <c:v>186</c:v>
                </c:pt>
                <c:pt idx="3">
                  <c:v>156</c:v>
                </c:pt>
                <c:pt idx="4">
                  <c:v>178</c:v>
                </c:pt>
                <c:pt idx="5">
                  <c:v>173</c:v>
                </c:pt>
                <c:pt idx="6">
                  <c:v>150</c:v>
                </c:pt>
                <c:pt idx="7">
                  <c:v>167</c:v>
                </c:pt>
                <c:pt idx="8">
                  <c:v>178</c:v>
                </c:pt>
                <c:pt idx="9">
                  <c:v>160</c:v>
                </c:pt>
                <c:pt idx="10">
                  <c:v>197</c:v>
                </c:pt>
                <c:pt idx="11">
                  <c:v>196</c:v>
                </c:pt>
                <c:pt idx="12">
                  <c:v>196</c:v>
                </c:pt>
                <c:pt idx="13">
                  <c:v>216</c:v>
                </c:pt>
                <c:pt idx="14">
                  <c:v>227</c:v>
                </c:pt>
                <c:pt idx="15">
                  <c:v>263</c:v>
                </c:pt>
                <c:pt idx="16">
                  <c:v>242</c:v>
                </c:pt>
                <c:pt idx="17">
                  <c:v>274</c:v>
                </c:pt>
                <c:pt idx="18">
                  <c:v>228</c:v>
                </c:pt>
              </c:numCache>
            </c:numRef>
          </c:val>
          <c:smooth val="0"/>
        </c:ser>
        <c:dLbls>
          <c:showLegendKey val="0"/>
          <c:showVal val="0"/>
          <c:showCatName val="0"/>
          <c:showSerName val="0"/>
          <c:showPercent val="0"/>
          <c:showBubbleSize val="0"/>
        </c:dLbls>
        <c:smooth val="0"/>
        <c:axId val="277518408"/>
        <c:axId val="277521152"/>
      </c:lineChart>
      <c:catAx>
        <c:axId val="277518408"/>
        <c:scaling>
          <c:orientation val="minMax"/>
        </c:scaling>
        <c:delete val="0"/>
        <c:axPos val="b"/>
        <c:numFmt formatCode="General" sourceLinked="1"/>
        <c:majorTickMark val="none"/>
        <c:minorTickMark val="none"/>
        <c:tickLblPos val="nextTo"/>
        <c:txPr>
          <a:bodyPr/>
          <a:lstStyle/>
          <a:p>
            <a:pPr>
              <a:defRPr sz="1200"/>
            </a:pPr>
            <a:endParaRPr lang="en-US"/>
          </a:p>
        </c:txPr>
        <c:crossAx val="277521152"/>
        <c:crosses val="autoZero"/>
        <c:auto val="1"/>
        <c:lblAlgn val="ctr"/>
        <c:lblOffset val="100"/>
        <c:noMultiLvlLbl val="0"/>
      </c:catAx>
      <c:valAx>
        <c:axId val="277521152"/>
        <c:scaling>
          <c:orientation val="minMax"/>
        </c:scaling>
        <c:delete val="0"/>
        <c:axPos val="l"/>
        <c:majorGridlines>
          <c:spPr>
            <a:ln>
              <a:noFill/>
            </a:ln>
          </c:spPr>
        </c:majorGridlines>
        <c:numFmt formatCode="General" sourceLinked="1"/>
        <c:majorTickMark val="none"/>
        <c:minorTickMark val="none"/>
        <c:tickLblPos val="nextTo"/>
        <c:txPr>
          <a:bodyPr/>
          <a:lstStyle/>
          <a:p>
            <a:pPr>
              <a:defRPr sz="1200"/>
            </a:pPr>
            <a:endParaRPr lang="en-US"/>
          </a:p>
        </c:txPr>
        <c:crossAx val="27751840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'RaceHisp x Origin of Birth'!$AE$12</c:f>
              <c:strCache>
                <c:ptCount val="1"/>
                <c:pt idx="0">
                  <c:v>Foreign Born</c:v>
                </c:pt>
              </c:strCache>
            </c:strRef>
          </c:tx>
          <c:spPr>
            <a:solidFill>
              <a:srgbClr val="B94525"/>
            </a:solidFill>
            <a:ln>
              <a:solidFill>
                <a:schemeClr val="tx1"/>
              </a:solidFill>
            </a:ln>
          </c:spPr>
          <c:invertIfNegative val="0"/>
          <c:cat>
            <c:strRef>
              <c:f>'RaceHisp x Origin of Birth'!$AD$13:$AD$17</c:f>
              <c:strCache>
                <c:ptCount val="5"/>
                <c:pt idx="0">
                  <c:v>Black</c:v>
                </c:pt>
                <c:pt idx="1">
                  <c:v>Hispanic</c:v>
                </c:pt>
                <c:pt idx="2">
                  <c:v>White</c:v>
                </c:pt>
                <c:pt idx="3">
                  <c:v>Asian</c:v>
                </c:pt>
                <c:pt idx="4">
                  <c:v>Other*</c:v>
                </c:pt>
              </c:strCache>
            </c:strRef>
          </c:cat>
          <c:val>
            <c:numRef>
              <c:f>'RaceHisp x Origin of Birth'!$AE$13:$AE$17</c:f>
              <c:numCache>
                <c:formatCode>General</c:formatCode>
                <c:ptCount val="5"/>
                <c:pt idx="0">
                  <c:v>205</c:v>
                </c:pt>
                <c:pt idx="1">
                  <c:v>3136</c:v>
                </c:pt>
                <c:pt idx="2">
                  <c:v>87</c:v>
                </c:pt>
                <c:pt idx="3">
                  <c:v>307</c:v>
                </c:pt>
                <c:pt idx="4">
                  <c:v>22</c:v>
                </c:pt>
              </c:numCache>
            </c:numRef>
          </c:val>
        </c:ser>
        <c:ser>
          <c:idx val="1"/>
          <c:order val="1"/>
          <c:tx>
            <c:strRef>
              <c:f>'RaceHisp x Origin of Birth'!$AF$12</c:f>
              <c:strCache>
                <c:ptCount val="1"/>
                <c:pt idx="0">
                  <c:v>U.S. Born</c:v>
                </c:pt>
              </c:strCache>
            </c:strRef>
          </c:tx>
          <c:spPr>
            <a:solidFill>
              <a:srgbClr val="2592B9"/>
            </a:solidFill>
            <a:ln>
              <a:solidFill>
                <a:schemeClr val="tx1"/>
              </a:solidFill>
            </a:ln>
          </c:spPr>
          <c:invertIfNegative val="0"/>
          <c:cat>
            <c:strRef>
              <c:f>'RaceHisp x Origin of Birth'!$AD$13:$AD$17</c:f>
              <c:strCache>
                <c:ptCount val="5"/>
                <c:pt idx="0">
                  <c:v>Black</c:v>
                </c:pt>
                <c:pt idx="1">
                  <c:v>Hispanic</c:v>
                </c:pt>
                <c:pt idx="2">
                  <c:v>White</c:v>
                </c:pt>
                <c:pt idx="3">
                  <c:v>Asian</c:v>
                </c:pt>
                <c:pt idx="4">
                  <c:v>Other*</c:v>
                </c:pt>
              </c:strCache>
            </c:strRef>
          </c:cat>
          <c:val>
            <c:numRef>
              <c:f>'RaceHisp x Origin of Birth'!$AF$13:$AF$17</c:f>
              <c:numCache>
                <c:formatCode>General</c:formatCode>
                <c:ptCount val="5"/>
                <c:pt idx="0">
                  <c:v>4728</c:v>
                </c:pt>
                <c:pt idx="1">
                  <c:v>1115</c:v>
                </c:pt>
                <c:pt idx="2">
                  <c:v>1879</c:v>
                </c:pt>
                <c:pt idx="3">
                  <c:v>18</c:v>
                </c:pt>
                <c:pt idx="4">
                  <c:v>169</c:v>
                </c:pt>
              </c:numCache>
            </c:numRef>
          </c:val>
        </c:ser>
        <c:dLbls>
          <c:showLegendKey val="0"/>
          <c:showVal val="0"/>
          <c:showCatName val="0"/>
          <c:showSerName val="0"/>
          <c:showPercent val="0"/>
          <c:showBubbleSize val="0"/>
        </c:dLbls>
        <c:gapWidth val="79"/>
        <c:overlap val="100"/>
        <c:axId val="277516840"/>
        <c:axId val="277521544"/>
      </c:barChart>
      <c:catAx>
        <c:axId val="277516840"/>
        <c:scaling>
          <c:orientation val="minMax"/>
        </c:scaling>
        <c:delete val="0"/>
        <c:axPos val="b"/>
        <c:numFmt formatCode="General" sourceLinked="0"/>
        <c:majorTickMark val="out"/>
        <c:minorTickMark val="none"/>
        <c:tickLblPos val="nextTo"/>
        <c:txPr>
          <a:bodyPr/>
          <a:lstStyle/>
          <a:p>
            <a:pPr>
              <a:defRPr sz="1400">
                <a:latin typeface="+mn-lt"/>
              </a:defRPr>
            </a:pPr>
            <a:endParaRPr lang="en-US"/>
          </a:p>
        </c:txPr>
        <c:crossAx val="277521544"/>
        <c:crosses val="autoZero"/>
        <c:auto val="1"/>
        <c:lblAlgn val="ctr"/>
        <c:lblOffset val="100"/>
        <c:noMultiLvlLbl val="0"/>
      </c:catAx>
      <c:valAx>
        <c:axId val="277521544"/>
        <c:scaling>
          <c:orientation val="minMax"/>
          <c:max val="5000"/>
        </c:scaling>
        <c:delete val="0"/>
        <c:axPos val="l"/>
        <c:majorGridlines>
          <c:spPr>
            <a:ln>
              <a:noFill/>
            </a:ln>
          </c:spPr>
        </c:majorGridlines>
        <c:numFmt formatCode="General" sourceLinked="1"/>
        <c:majorTickMark val="out"/>
        <c:minorTickMark val="none"/>
        <c:tickLblPos val="nextTo"/>
        <c:txPr>
          <a:bodyPr/>
          <a:lstStyle/>
          <a:p>
            <a:pPr>
              <a:defRPr sz="1400"/>
            </a:pPr>
            <a:endParaRPr lang="en-US"/>
          </a:p>
        </c:txPr>
        <c:crossAx val="277516840"/>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0.125</cdr:x>
      <cdr:y>0.76346</cdr:y>
    </cdr:from>
    <cdr:to>
      <cdr:x>0.19366</cdr:x>
      <cdr:y>0.85043</cdr:y>
    </cdr:to>
    <cdr:sp macro="" textlink="">
      <cdr:nvSpPr>
        <cdr:cNvPr id="2" name="TextBox 1"/>
        <cdr:cNvSpPr txBox="1"/>
      </cdr:nvSpPr>
      <cdr:spPr>
        <a:xfrm xmlns:a="http://schemas.openxmlformats.org/drawingml/2006/main">
          <a:off x="838200" y="2971800"/>
          <a:ext cx="460382" cy="3385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600" b="0" dirty="0" smtClean="0">
              <a:solidFill>
                <a:srgbClr val="060606"/>
              </a:solidFill>
            </a:rPr>
            <a:t>4%</a:t>
          </a:r>
        </a:p>
      </cdr:txBody>
    </cdr:sp>
  </cdr:relSizeAnchor>
  <cdr:relSizeAnchor xmlns:cdr="http://schemas.openxmlformats.org/drawingml/2006/chartDrawing">
    <cdr:from>
      <cdr:x>0.26136</cdr:x>
      <cdr:y>0.76346</cdr:y>
    </cdr:from>
    <cdr:to>
      <cdr:x>0.34628</cdr:x>
      <cdr:y>0.85043</cdr:y>
    </cdr:to>
    <cdr:sp macro="" textlink="">
      <cdr:nvSpPr>
        <cdr:cNvPr id="3" name="TextBox 2"/>
        <cdr:cNvSpPr txBox="1"/>
      </cdr:nvSpPr>
      <cdr:spPr>
        <a:xfrm xmlns:a="http://schemas.openxmlformats.org/drawingml/2006/main">
          <a:off x="1752600" y="2971800"/>
          <a:ext cx="569387" cy="3385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600" b="0" dirty="0" smtClean="0">
              <a:solidFill>
                <a:srgbClr val="060606"/>
              </a:solidFill>
            </a:rPr>
            <a:t>74%</a:t>
          </a:r>
        </a:p>
      </cdr:txBody>
    </cdr:sp>
  </cdr:relSizeAnchor>
  <cdr:relSizeAnchor xmlns:cdr="http://schemas.openxmlformats.org/drawingml/2006/chartDrawing">
    <cdr:from>
      <cdr:x>0.39773</cdr:x>
      <cdr:y>0.76346</cdr:y>
    </cdr:from>
    <cdr:to>
      <cdr:x>0.46638</cdr:x>
      <cdr:y>0.85043</cdr:y>
    </cdr:to>
    <cdr:sp macro="" textlink="">
      <cdr:nvSpPr>
        <cdr:cNvPr id="4" name="TextBox 3"/>
        <cdr:cNvSpPr txBox="1"/>
      </cdr:nvSpPr>
      <cdr:spPr>
        <a:xfrm xmlns:a="http://schemas.openxmlformats.org/drawingml/2006/main">
          <a:off x="2667000" y="2971800"/>
          <a:ext cx="460382" cy="3385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600" b="0" dirty="0" smtClean="0">
              <a:solidFill>
                <a:srgbClr val="060606"/>
              </a:solidFill>
            </a:rPr>
            <a:t>4%</a:t>
          </a:r>
        </a:p>
      </cdr:txBody>
    </cdr:sp>
  </cdr:relSizeAnchor>
  <cdr:relSizeAnchor xmlns:cdr="http://schemas.openxmlformats.org/drawingml/2006/chartDrawing">
    <cdr:from>
      <cdr:x>0.5278</cdr:x>
      <cdr:y>0.76346</cdr:y>
    </cdr:from>
    <cdr:to>
      <cdr:x>0.61271</cdr:x>
      <cdr:y>0.85043</cdr:y>
    </cdr:to>
    <cdr:sp macro="" textlink="">
      <cdr:nvSpPr>
        <cdr:cNvPr id="5" name="TextBox 1"/>
        <cdr:cNvSpPr txBox="1"/>
      </cdr:nvSpPr>
      <cdr:spPr>
        <a:xfrm xmlns:a="http://schemas.openxmlformats.org/drawingml/2006/main">
          <a:off x="3539196" y="2971800"/>
          <a:ext cx="56938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solidFill>
                <a:srgbClr val="060606"/>
              </a:solidFill>
            </a:rPr>
            <a:t>95%</a:t>
          </a:r>
        </a:p>
      </cdr:txBody>
    </cdr:sp>
  </cdr:relSizeAnchor>
  <cdr:relSizeAnchor xmlns:cdr="http://schemas.openxmlformats.org/drawingml/2006/chartDrawing">
    <cdr:from>
      <cdr:x>0.65909</cdr:x>
      <cdr:y>0.76346</cdr:y>
    </cdr:from>
    <cdr:to>
      <cdr:x>0.744</cdr:x>
      <cdr:y>0.85043</cdr:y>
    </cdr:to>
    <cdr:sp macro="" textlink="">
      <cdr:nvSpPr>
        <cdr:cNvPr id="6" name="TextBox 1"/>
        <cdr:cNvSpPr txBox="1"/>
      </cdr:nvSpPr>
      <cdr:spPr>
        <a:xfrm xmlns:a="http://schemas.openxmlformats.org/drawingml/2006/main">
          <a:off x="4419600" y="2971800"/>
          <a:ext cx="56938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solidFill>
                <a:srgbClr val="060606"/>
              </a:solidFill>
            </a:rPr>
            <a:t>12%</a:t>
          </a:r>
        </a:p>
      </cdr:txBody>
    </cdr:sp>
  </cdr:relSizeAnchor>
  <cdr:relSizeAnchor xmlns:cdr="http://schemas.openxmlformats.org/drawingml/2006/chartDrawing">
    <cdr:from>
      <cdr:x>0.77273</cdr:x>
      <cdr:y>0.80261</cdr:y>
    </cdr:from>
    <cdr:to>
      <cdr:x>0.81818</cdr:x>
      <cdr:y>0.80261</cdr:y>
    </cdr:to>
    <cdr:cxnSp macro="">
      <cdr:nvCxnSpPr>
        <cdr:cNvPr id="8" name="Straight Arrow Connector 7"/>
        <cdr:cNvCxnSpPr/>
      </cdr:nvCxnSpPr>
      <cdr:spPr>
        <a:xfrm xmlns:a="http://schemas.openxmlformats.org/drawingml/2006/main" flipH="1">
          <a:off x="5181600" y="3124200"/>
          <a:ext cx="304800"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0.0708</cdr:x>
      <cdr:y>0.82857</cdr:y>
    </cdr:from>
    <cdr:to>
      <cdr:x>0.17699</cdr:x>
      <cdr:y>1</cdr:y>
    </cdr:to>
    <cdr:sp macro="" textlink="">
      <cdr:nvSpPr>
        <cdr:cNvPr id="2" name="TextBox 1"/>
        <cdr:cNvSpPr txBox="1"/>
      </cdr:nvSpPr>
      <cdr:spPr>
        <a:xfrm xmlns:a="http://schemas.openxmlformats.org/drawingml/2006/main">
          <a:off x="609600" y="441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0.92857</cdr:y>
    </cdr:from>
    <cdr:to>
      <cdr:x>0.62832</cdr:x>
      <cdr:y>1</cdr:y>
    </cdr:to>
    <cdr:sp macro="" textlink="">
      <cdr:nvSpPr>
        <cdr:cNvPr id="3" name="TextBox 2"/>
        <cdr:cNvSpPr txBox="1"/>
      </cdr:nvSpPr>
      <cdr:spPr>
        <a:xfrm xmlns:a="http://schemas.openxmlformats.org/drawingml/2006/main">
          <a:off x="0" y="4952992"/>
          <a:ext cx="5410212" cy="3810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smtClean="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DRAFT</a:t>
            </a: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B4E8849-BCDE-4B0F-AC79-DDD2BEED3E3F}" type="datetimeFigureOut">
              <a:rPr lang="en-US" smtClean="0"/>
              <a:pPr/>
              <a:t>5/20/2013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CECC75C-2827-44BF-829F-1A1B83319D42}" type="slidenum">
              <a:rPr lang="en-US" smtClean="0"/>
              <a:pPr/>
              <a:t>‹#›</a:t>
            </a:fld>
            <a:endParaRPr lang="en-US"/>
          </a:p>
        </p:txBody>
      </p:sp>
    </p:spTree>
    <p:extLst>
      <p:ext uri="{BB962C8B-B14F-4D97-AF65-F5344CB8AC3E}">
        <p14:creationId xmlns:p14="http://schemas.microsoft.com/office/powerpoint/2010/main" val="4708474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r>
              <a:rPr lang="en-US" smtClean="0"/>
              <a:t>DRAFT</a:t>
            </a: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2A5ACF07-32C3-4CFB-828C-A6E74D0CDB4A}" type="datetimeFigureOut">
              <a:rPr lang="en-US" smtClean="0"/>
              <a:pPr/>
              <a:t>5/20/2013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0B57A21-B70E-4281-97EF-1DA5274E58DE}" type="slidenum">
              <a:rPr lang="en-US" smtClean="0"/>
              <a:pPr/>
              <a:t>‹#›</a:t>
            </a:fld>
            <a:endParaRPr lang="en-US"/>
          </a:p>
        </p:txBody>
      </p:sp>
    </p:spTree>
    <p:extLst>
      <p:ext uri="{BB962C8B-B14F-4D97-AF65-F5344CB8AC3E}">
        <p14:creationId xmlns:p14="http://schemas.microsoft.com/office/powerpoint/2010/main" val="34999796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397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largest</a:t>
            </a:r>
            <a:r>
              <a:rPr lang="en-US" baseline="0" dirty="0" smtClean="0"/>
              <a:t> number of cases reported in a correctional facility at the time of TB diagnosis are blacks (4933), followed by Hispanics (4251), whites (1966), Asians (325) and persons of other race/ethnicities or unknown race (191).  Among those the highest proportion of foreign-born were among Asians (95%) followed by Hispanics (74%).  The highest proportions of U.S.-born were among whites and blacks, both reporting 96% U.S.-born.</a:t>
            </a:r>
            <a:endParaRPr lang="en-US" dirty="0"/>
          </a:p>
        </p:txBody>
      </p:sp>
    </p:spTree>
    <p:extLst>
      <p:ext uri="{BB962C8B-B14F-4D97-AF65-F5344CB8AC3E}">
        <p14:creationId xmlns:p14="http://schemas.microsoft.com/office/powerpoint/2010/main" val="262934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Ninety-five</a:t>
            </a:r>
            <a:r>
              <a:rPr lang="en-US" baseline="0" dirty="0" smtClean="0"/>
              <a:t> percent of all TB cases in correctional facilities had information reported on whether or not they were in Immigrations and Customs Enforcement (ICE) custody.  Among those, 37% were in ICE custody.</a:t>
            </a:r>
            <a:endParaRPr lang="en-US" dirty="0" smtClean="0"/>
          </a:p>
          <a:p>
            <a:endParaRPr lang="en-US" dirty="0"/>
          </a:p>
        </p:txBody>
      </p:sp>
    </p:spTree>
    <p:extLst>
      <p:ext uri="{BB962C8B-B14F-4D97-AF65-F5344CB8AC3E}">
        <p14:creationId xmlns:p14="http://schemas.microsoft.com/office/powerpoint/2010/main" val="191786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a:t>
            </a:r>
            <a:r>
              <a:rPr lang="en-US" baseline="0" dirty="0" smtClean="0"/>
              <a:t> cases reported to be in ICE custody in 2011 can be a resident of any facility type.  The category of other facility* housed the highest number (84 of 98 cases, 86%) of the TB cases in ICE custody, which include ICE detention centers.</a:t>
            </a:r>
          </a:p>
          <a:p>
            <a:endParaRPr lang="en-US" baseline="0" dirty="0" smtClean="0"/>
          </a:p>
          <a:p>
            <a:r>
              <a:rPr lang="en-US" baseline="0" dirty="0" smtClean="0"/>
              <a:t>*Other facilities include ICE detention centers, tribal jails operated by an Indian reservations, police lockups (temporary holding facilities for person who have not been formally charged in court), military stockades and jails, or federal park facilities.</a:t>
            </a:r>
            <a:endParaRPr lang="en-US" dirty="0"/>
          </a:p>
        </p:txBody>
      </p:sp>
    </p:spTree>
    <p:extLst>
      <p:ext uri="{BB962C8B-B14F-4D97-AF65-F5344CB8AC3E}">
        <p14:creationId xmlns:p14="http://schemas.microsoft.com/office/powerpoint/2010/main" val="21860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 cases are also reported by age at time of diagnosis.  The age</a:t>
            </a:r>
            <a:r>
              <a:rPr lang="en-US" baseline="0" dirty="0" smtClean="0"/>
              <a:t> group with the </a:t>
            </a:r>
            <a:r>
              <a:rPr lang="en-US" dirty="0" smtClean="0"/>
              <a:t>majority</a:t>
            </a:r>
            <a:r>
              <a:rPr lang="en-US" baseline="0" dirty="0" smtClean="0"/>
              <a:t> of cases in ICE custody were among those 15 to 24 years of age (59% of cases in ICE custody).  This was followed by 47% in ICE custody among 25 to 44 year olds and  and 16% among 45 to 64 year olds.  There were no reported cases in ICE custody among those TB cases aged 65 years and older.</a:t>
            </a:r>
            <a:endParaRPr lang="en-US" dirty="0"/>
          </a:p>
        </p:txBody>
      </p:sp>
    </p:spTree>
    <p:extLst>
      <p:ext uri="{BB962C8B-B14F-4D97-AF65-F5344CB8AC3E}">
        <p14:creationId xmlns:p14="http://schemas.microsoft.com/office/powerpoint/2010/main" val="242563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all TB cases reported</a:t>
            </a:r>
            <a:r>
              <a:rPr lang="en-US" baseline="0" dirty="0" smtClean="0"/>
              <a:t> in correctional facilities from 1993 to 2011 those 25 to 44 years old formed the largest proportion of cases (62.7%) followed by those 45 to 64 years of age (23.2%) and 15 to 24 years of age (12.5%).  Only 0.1% of all TB cases in correctional facilities were under age 15 and 1.5% age 65 years and older.</a:t>
            </a:r>
            <a:endParaRPr lang="en-US" dirty="0"/>
          </a:p>
        </p:txBody>
      </p:sp>
    </p:spTree>
    <p:extLst>
      <p:ext uri="{BB962C8B-B14F-4D97-AF65-F5344CB8AC3E}">
        <p14:creationId xmlns:p14="http://schemas.microsoft.com/office/powerpoint/2010/main" val="66021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proportion of age</a:t>
            </a:r>
            <a:r>
              <a:rPr lang="en-US" baseline="0" dirty="0" smtClean="0"/>
              <a:t> groups reported in correctional facilities over the 19 years of data collection has remained relatively stable.  One exception is the 25 to 44 age group. In the early years, 1993 to 1996, proportions for this age group ranged from 70% to 72% of all TB cases reported in correctional facilities.  By 2011, the 25 to 44 age group still reported more TB cases (230 out of 424) than other age groups but the percentage had dropped to 54%.</a:t>
            </a:r>
            <a:endParaRPr lang="en-US" dirty="0"/>
          </a:p>
        </p:txBody>
      </p:sp>
    </p:spTree>
    <p:extLst>
      <p:ext uri="{BB962C8B-B14F-4D97-AF65-F5344CB8AC3E}">
        <p14:creationId xmlns:p14="http://schemas.microsoft.com/office/powerpoint/2010/main" val="66021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few</a:t>
            </a:r>
            <a:r>
              <a:rPr lang="en-US" baseline="0" dirty="0" smtClean="0"/>
              <a:t> TB cases reported in correctional facilities are under age 15.  From 1993 to 2011, only 11 TB cases were reported as residents of correctional facilities.  Of these, 9 (82%) were in a juvenile correctional facility.</a:t>
            </a:r>
            <a:endParaRPr lang="en-US" dirty="0"/>
          </a:p>
        </p:txBody>
      </p:sp>
    </p:spTree>
    <p:extLst>
      <p:ext uri="{BB962C8B-B14F-4D97-AF65-F5344CB8AC3E}">
        <p14:creationId xmlns:p14="http://schemas.microsoft.com/office/powerpoint/2010/main" val="2873611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Ninety</a:t>
            </a:r>
            <a:r>
              <a:rPr lang="en-US" baseline="0" dirty="0" smtClean="0"/>
              <a:t> percent of </a:t>
            </a:r>
            <a:r>
              <a:rPr lang="en-US" dirty="0" smtClean="0"/>
              <a:t>TB cases reported to reside</a:t>
            </a:r>
            <a:r>
              <a:rPr lang="en-US" baseline="0" dirty="0" smtClean="0"/>
              <a:t> in a correctional facility are male.  From 1993 to 2011, the number of males ranged from 1013 in 1997, to 390 in 2011.</a:t>
            </a:r>
            <a:endParaRPr lang="en-US" dirty="0"/>
          </a:p>
        </p:txBody>
      </p:sp>
    </p:spTree>
    <p:extLst>
      <p:ext uri="{BB962C8B-B14F-4D97-AF65-F5344CB8AC3E}">
        <p14:creationId xmlns:p14="http://schemas.microsoft.com/office/powerpoint/2010/main" val="66021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a:t>
            </a:r>
            <a:r>
              <a:rPr lang="en-US" baseline="0" dirty="0" smtClean="0"/>
              <a:t> racial/ethnic groups of TB cases residing in correctional facilities, n</a:t>
            </a:r>
            <a:r>
              <a:rPr lang="en-US" dirty="0" smtClean="0"/>
              <a:t>on-Hispanic</a:t>
            </a:r>
            <a:r>
              <a:rPr lang="en-US" baseline="0" dirty="0" smtClean="0"/>
              <a:t> blacks form the highest percentage (42.2%), followed by Hispanics (36.6%), whites (16.8%), and Asians (2.8%).  </a:t>
            </a:r>
            <a:endParaRPr lang="en-US" dirty="0"/>
          </a:p>
        </p:txBody>
      </p:sp>
    </p:spTree>
    <p:extLst>
      <p:ext uri="{BB962C8B-B14F-4D97-AF65-F5344CB8AC3E}">
        <p14:creationId xmlns:p14="http://schemas.microsoft.com/office/powerpoint/2010/main" val="66021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overall number of TB cases reported</a:t>
            </a:r>
            <a:r>
              <a:rPr lang="en-US" baseline="0" dirty="0" smtClean="0"/>
              <a:t> in the United States has dropped from 1993 to 2011 so has the </a:t>
            </a:r>
            <a:r>
              <a:rPr lang="en-US" dirty="0" smtClean="0"/>
              <a:t>number of TB cases</a:t>
            </a:r>
            <a:r>
              <a:rPr lang="en-US" baseline="0" dirty="0" smtClean="0"/>
              <a:t> in correctional facilities dropped.  With this decline the number of cases in each race/ethnic group has also declined each year with the exception of Hispanics, whose numbers of TB cases over the years has fluctuated slightly (161 to 291 cases) but the percentage of Hispanics among all TB cases in correctional facilities has risen from 29% in 1993 to 54% in 2011.</a:t>
            </a:r>
            <a:endParaRPr lang="en-US" dirty="0"/>
          </a:p>
        </p:txBody>
      </p:sp>
    </p:spTree>
    <p:extLst>
      <p:ext uri="{BB962C8B-B14F-4D97-AF65-F5344CB8AC3E}">
        <p14:creationId xmlns:p14="http://schemas.microsoft.com/office/powerpoint/2010/main" val="1342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Tuberculosis (TB) is a reportable condition in all United States jurisdictions and TB cases are reported to CDC in a standard format by public health authorities throughout the United States. D</a:t>
            </a:r>
            <a:r>
              <a:rPr lang="en-US" baseline="0" dirty="0" smtClean="0"/>
              <a:t>ata are collected by CDC into the National TB Surveillance System (NTSS). </a:t>
            </a:r>
            <a:r>
              <a:rPr lang="en-US" dirty="0" smtClean="0"/>
              <a:t>These reports are summarized for TB</a:t>
            </a:r>
            <a:r>
              <a:rPr lang="en-US" baseline="0" dirty="0" smtClean="0"/>
              <a:t> cases residing in a correctional facility at the time of diagnosis </a:t>
            </a:r>
            <a:r>
              <a:rPr lang="en-US" dirty="0" smtClean="0"/>
              <a:t>in this slide set, for the years 1993 through 2011.</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Reports of TB are counted according to a set of criteria (the “case definition”) which is specific to the United States. Only incident cases that are diagnosed in the United States are included</a:t>
            </a:r>
            <a:r>
              <a:rPr lang="en-US" baseline="0" dirty="0" smtClean="0"/>
              <a:t> </a:t>
            </a:r>
            <a:r>
              <a:rPr lang="en-US" dirty="0" smtClean="0"/>
              <a:t>and cases are verified by three levels of certainty, depending on the types of information that are available to healthcare practitioners and public health authorities. Standardized</a:t>
            </a:r>
            <a:r>
              <a:rPr lang="en-US" baseline="0" dirty="0" smtClean="0"/>
              <a:t> data are collected for each case such as, demographic, clinical, and laboratory information.  </a:t>
            </a:r>
            <a:r>
              <a:rPr lang="en-US" dirty="0" smtClean="0"/>
              <a:t>Information</a:t>
            </a:r>
            <a:r>
              <a:rPr lang="en-US" baseline="0" dirty="0" smtClean="0"/>
              <a:t> on TB cases residing in correctional facilities at the time of their TB diagnosis was first collected in 1993.  In 2009, the NTSS began gathering information on Immigrations and Customs Enforcement (ICE) custody.  </a:t>
            </a:r>
            <a:endParaRPr lang="en-US" dirty="0" smtClean="0"/>
          </a:p>
          <a:p>
            <a:endParaRPr lang="en-US" baseline="0" dirty="0" smtClean="0"/>
          </a:p>
        </p:txBody>
      </p:sp>
    </p:spTree>
    <p:extLst>
      <p:ext uri="{BB962C8B-B14F-4D97-AF65-F5344CB8AC3E}">
        <p14:creationId xmlns:p14="http://schemas.microsoft.com/office/powerpoint/2010/main" val="1077190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Sixty</a:t>
            </a:r>
            <a:r>
              <a:rPr lang="en-US" baseline="0" dirty="0" smtClean="0"/>
              <a:t>-five percent of TB cases reported in correctional facilities have known HIV status c</a:t>
            </a:r>
            <a:r>
              <a:rPr lang="en-US" dirty="0" smtClean="0"/>
              <a:t>ompared</a:t>
            </a:r>
            <a:r>
              <a:rPr lang="en-US" baseline="0" dirty="0" smtClean="0"/>
              <a:t> to 50% for all TB cases reported from 1993 to 2011.  The HIV infection status reported for TB cases has improved over the years.  In 1993, less than 30% (29.7%) of all reported TB cases had known HIV status and in 2011, 82.5% had known HIV status. </a:t>
            </a:r>
          </a:p>
          <a:p>
            <a:endParaRPr lang="en-US" baseline="0" dirty="0" smtClean="0"/>
          </a:p>
          <a:p>
            <a:r>
              <a:rPr lang="en-US" baseline="0" dirty="0" smtClean="0"/>
              <a:t> </a:t>
            </a:r>
            <a:endParaRPr lang="en-US" dirty="0"/>
          </a:p>
        </p:txBody>
      </p:sp>
    </p:spTree>
    <p:extLst>
      <p:ext uri="{BB962C8B-B14F-4D97-AF65-F5344CB8AC3E}">
        <p14:creationId xmlns:p14="http://schemas.microsoft.com/office/powerpoint/2010/main" val="279569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TB cases in correctional facilities had over twice the percentage of HIV positive cases (20.9%) than among all TB cases in the United States (9.5%).  Yet, there was a higher percentage of TB patients with a negative HIV status and fewer with unknown categories for HIV status (indeterminate, refused, not offered, and unknown and missing) among the TB cases in correctional facilities than for all TB cases reported in the United States.</a:t>
            </a:r>
          </a:p>
        </p:txBody>
      </p:sp>
    </p:spTree>
    <p:extLst>
      <p:ext uri="{BB962C8B-B14F-4D97-AF65-F5344CB8AC3E}">
        <p14:creationId xmlns:p14="http://schemas.microsoft.com/office/powerpoint/2010/main" val="4023326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Thoracic Society</a:t>
            </a:r>
            <a:r>
              <a:rPr lang="en-US" baseline="0" dirty="0" smtClean="0"/>
              <a:t> </a:t>
            </a:r>
            <a:r>
              <a:rPr lang="en-US" dirty="0" smtClean="0"/>
              <a:t>and CDC strongly recommend directly observed therapy (DOT) for all TB patients. DOT means that the ingestion of each dose of medication is observed by a trained health worker. </a:t>
            </a:r>
            <a:r>
              <a:rPr lang="en-US" baseline="0" dirty="0" smtClean="0"/>
              <a:t>The majority (71%) of TB cases residing in a correctional facility at the time of diagnosis are completely on DOT (totally directly observed), compared to 47% of total DOT used for all TB cases reported in the United States. </a:t>
            </a:r>
            <a:r>
              <a:rPr lang="en-US" dirty="0" smtClean="0"/>
              <a:t>Some TB</a:t>
            </a:r>
            <a:r>
              <a:rPr lang="en-US" baseline="0" dirty="0" smtClean="0"/>
              <a:t> patients in correctional facilities may continue therapy using DOT or self-administered therapy or a combination of both after they are released from a corrections facility.   </a:t>
            </a:r>
          </a:p>
          <a:p>
            <a:endParaRPr lang="en-US" dirty="0"/>
          </a:p>
          <a:p>
            <a:endParaRPr lang="en-US" baseline="0" dirty="0" smtClean="0"/>
          </a:p>
          <a:p>
            <a:endParaRPr lang="en-US" baseline="0" dirty="0" smtClean="0"/>
          </a:p>
        </p:txBody>
      </p:sp>
    </p:spTree>
    <p:extLst>
      <p:ext uri="{BB962C8B-B14F-4D97-AF65-F5344CB8AC3E}">
        <p14:creationId xmlns:p14="http://schemas.microsoft.com/office/powerpoint/2010/main" val="297639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TB cases in correctional facilities</a:t>
            </a:r>
            <a:r>
              <a:rPr lang="en-US" baseline="0" dirty="0" smtClean="0"/>
              <a:t> complete treatment for TB (73%) either during their stay in the correctional facility or after they are released.  Most TB patients complete treatment within a year, but for some, treatment can take years.  The data shown here are based on TB patients having ever completed treatment.  Five percent die during treatment from any cause and a total of 22% are reported as lost, having moved, other outcome, or refused treatment.  Those who are lost or moved during treatment were most likely released from a correctional facility before treatment was completed.</a:t>
            </a:r>
            <a:endParaRPr lang="en-US" dirty="0"/>
          </a:p>
        </p:txBody>
      </p:sp>
    </p:spTree>
    <p:extLst>
      <p:ext uri="{BB962C8B-B14F-4D97-AF65-F5344CB8AC3E}">
        <p14:creationId xmlns:p14="http://schemas.microsoft.com/office/powerpoint/2010/main" val="2552017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 cases in correctional facilities are a little less</a:t>
            </a:r>
            <a:r>
              <a:rPr lang="en-US" baseline="0" dirty="0" smtClean="0"/>
              <a:t> likely to complete therapy.  It is believed that this is due to patients not reporting to their local health department after discharge from a correctional facility.  More TB cases who are living in a correctional facility at the time of diagnosis are reported as lost or having moved during treatment.</a:t>
            </a:r>
            <a:endParaRPr lang="en-US" dirty="0"/>
          </a:p>
        </p:txBody>
      </p:sp>
    </p:spTree>
    <p:extLst>
      <p:ext uri="{BB962C8B-B14F-4D97-AF65-F5344CB8AC3E}">
        <p14:creationId xmlns:p14="http://schemas.microsoft.com/office/powerpoint/2010/main" val="406167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a:t>
            </a:r>
            <a:r>
              <a:rPr lang="en-US" baseline="0" dirty="0" smtClean="0"/>
              <a:t> (57%) of TB cases in correctional facilities are reported as not having a history of excess alcohol use in the year prior to their TB diagnosis.  Twenty-seven percent do report excess alcohol use.</a:t>
            </a:r>
            <a:endParaRPr lang="en-US" dirty="0"/>
          </a:p>
        </p:txBody>
      </p:sp>
    </p:spTree>
    <p:extLst>
      <p:ext uri="{BB962C8B-B14F-4D97-AF65-F5344CB8AC3E}">
        <p14:creationId xmlns:p14="http://schemas.microsoft.com/office/powerpoint/2010/main" val="2138610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majority</a:t>
            </a:r>
            <a:r>
              <a:rPr lang="en-US" baseline="0" dirty="0" smtClean="0"/>
              <a:t> (73%) of TB cases in correctional facilities do not report a history of injection drug use in the year prior to their TB diagnosis. Eleven percent do report a history of injection drug use.</a:t>
            </a:r>
            <a:endParaRPr lang="en-US" dirty="0" smtClean="0"/>
          </a:p>
          <a:p>
            <a:endParaRPr lang="en-US" dirty="0"/>
          </a:p>
        </p:txBody>
      </p:sp>
    </p:spTree>
    <p:extLst>
      <p:ext uri="{BB962C8B-B14F-4D97-AF65-F5344CB8AC3E}">
        <p14:creationId xmlns:p14="http://schemas.microsoft.com/office/powerpoint/2010/main" val="2075766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majority</a:t>
            </a:r>
            <a:r>
              <a:rPr lang="en-US" baseline="0" dirty="0" smtClean="0"/>
              <a:t> (57%) of TB cases in correctional facilities do not report a history of non-injection drug use in the year prior to their TB diagnosis. Twenty-six percent do report a history of non-injection drug use.</a:t>
            </a:r>
            <a:endParaRPr lang="en-US" dirty="0" smtClean="0"/>
          </a:p>
          <a:p>
            <a:endParaRPr lang="en-US" dirty="0"/>
          </a:p>
        </p:txBody>
      </p:sp>
    </p:spTree>
    <p:extLst>
      <p:ext uri="{BB962C8B-B14F-4D97-AF65-F5344CB8AC3E}">
        <p14:creationId xmlns:p14="http://schemas.microsoft.com/office/powerpoint/2010/main" val="3388581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866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be classified</a:t>
            </a:r>
            <a:r>
              <a:rPr lang="en-US" baseline="0" dirty="0" smtClean="0"/>
              <a:t> as a TB case in a correctional facilities, the case must be a resident of a correctional facility at the time of diagnosis.  </a:t>
            </a:r>
            <a:r>
              <a:rPr lang="en-US" dirty="0" smtClean="0"/>
              <a:t>The correctional facilities variable has six possible</a:t>
            </a:r>
            <a:r>
              <a:rPr lang="en-US" baseline="0" dirty="0" smtClean="0"/>
              <a:t> values</a:t>
            </a:r>
            <a:r>
              <a:rPr lang="en-US" dirty="0" smtClean="0"/>
              <a:t>.  The definitions of these facilities for TB-reporting purposes are</a:t>
            </a:r>
            <a:r>
              <a:rPr lang="en-US" baseline="0" dirty="0" smtClean="0"/>
              <a:t> as follows:</a:t>
            </a:r>
            <a:endParaRPr lang="en-US" dirty="0" smtClean="0"/>
          </a:p>
          <a:p>
            <a:endParaRPr lang="en-US" dirty="0" smtClean="0"/>
          </a:p>
          <a:p>
            <a:r>
              <a:rPr lang="en-US" dirty="0" smtClean="0"/>
              <a:t>Federal prison:  Confinement facility administered by a federal agency; includes privately operated federal correctional facilities.</a:t>
            </a:r>
          </a:p>
          <a:p>
            <a:r>
              <a:rPr lang="en-US" dirty="0" smtClean="0"/>
              <a:t>State prison:</a:t>
            </a:r>
            <a:r>
              <a:rPr lang="en-US" baseline="0" dirty="0" smtClean="0"/>
              <a:t>  Confinement facility administered by a state agency; includes privately operated state correctional facilities.</a:t>
            </a:r>
          </a:p>
          <a:p>
            <a:r>
              <a:rPr lang="en-US" baseline="0" dirty="0" smtClean="0"/>
              <a:t>Local jail:  Confinement facility usually administered by a local law enforcement agency, intended for adults but sometimes also containing juveniles; holds persons detained pending adjudication and/or persons committed after adjudication, typically for sentences of 1 year or less.</a:t>
            </a:r>
          </a:p>
          <a:p>
            <a:r>
              <a:rPr lang="en-US" baseline="0" dirty="0" smtClean="0"/>
              <a:t>Juvenile correction facility:  Public or private residential facility; includes juvenile detention centers, reception and diagnostic centers, ranches, camps, farms, boot camps, residential treatment centers, and halfway houses or group homes designated specifically for juveniles.</a:t>
            </a:r>
          </a:p>
          <a:p>
            <a:r>
              <a:rPr lang="en-US" baseline="0" dirty="0" smtClean="0"/>
              <a:t>Other correctional facility:  Includes ICE detention centers, Indian reservation facilities (e.g. tribal jails), military stockades and jails, federal park police facilities, police lockups (temporary holding facilities for persons who have NOT been formally charged in court), or other correctional facilities that are NOT included in the other specific choices.</a:t>
            </a:r>
          </a:p>
          <a:p>
            <a:r>
              <a:rPr lang="en-US" baseline="0" dirty="0" smtClean="0"/>
              <a:t>Unknown:  Inmate when the TB diagnostic evaluation was performed, but the type of correctional facility is NOT known.</a:t>
            </a:r>
          </a:p>
          <a:p>
            <a:pPr defTabSz="881390">
              <a:defRPr/>
            </a:pPr>
            <a:endParaRPr lang="en-US" dirty="0" smtClean="0"/>
          </a:p>
          <a:p>
            <a:pPr defTabSz="881390">
              <a:defRPr/>
            </a:pPr>
            <a:r>
              <a:rPr lang="en-US" dirty="0" smtClean="0"/>
              <a:t>The Immigration and Customs Enforcement (ICE)</a:t>
            </a:r>
            <a:r>
              <a:rPr lang="en-US" baseline="0" dirty="0" smtClean="0"/>
              <a:t> status was phased into the national TB surveillance system starting in 2009 and is recorded (yes/no) separately from the type of correctional facility.</a:t>
            </a:r>
            <a:endParaRPr lang="en-US" dirty="0" smtClean="0"/>
          </a:p>
          <a:p>
            <a:endParaRPr lang="en-US" dirty="0" smtClean="0"/>
          </a:p>
          <a:p>
            <a:r>
              <a:rPr lang="en-US" dirty="0" smtClean="0"/>
              <a:t>Completeness of the ICE status information is calculated as the percent of</a:t>
            </a:r>
            <a:r>
              <a:rPr lang="en-US" baseline="0" dirty="0" smtClean="0"/>
              <a:t> non-missing (“Yes” or “No”) responses among all TB patients in correctional facilities.  In 2009, the first year that the ICE information was collected, the data were 80% complete for information on ICE status.  By 2011, ICE status data were available for 95% of all cases residing in a correctional facility.</a:t>
            </a:r>
            <a:endParaRPr lang="en-US" dirty="0" smtClean="0"/>
          </a:p>
          <a:p>
            <a:endParaRPr lang="en-US" dirty="0"/>
          </a:p>
        </p:txBody>
      </p:sp>
    </p:spTree>
    <p:extLst>
      <p:ext uri="{BB962C8B-B14F-4D97-AF65-F5344CB8AC3E}">
        <p14:creationId xmlns:p14="http://schemas.microsoft.com/office/powerpoint/2010/main" val="293759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a:t>
            </a:r>
            <a:r>
              <a:rPr lang="en-US" baseline="0" dirty="0" smtClean="0"/>
              <a:t> </a:t>
            </a:r>
            <a:r>
              <a:rPr lang="en-US" sz="1200" dirty="0" smtClean="0"/>
              <a:t>9,946 total TB cases ≥ 15 years old were reported in the U.S.  Among those,</a:t>
            </a:r>
            <a:r>
              <a:rPr lang="en-US" sz="1200" baseline="0" dirty="0" smtClean="0"/>
              <a:t> over 99% had information on whether or not they were a resident of a correctional facility at the time of diagnosis.  There were 424 cases who were residing in a correctional facility at diagnosis of their TB disease, 4.3% of all the TB cases reported that year.</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Between 1993 and 2011, </a:t>
            </a:r>
            <a:r>
              <a:rPr lang="en-US" sz="1200" dirty="0" smtClean="0"/>
              <a:t>3.8% (n=11,721) of TB cases reported in the U.S. were residents of correctional facilities at the time of diagnosis.</a:t>
            </a:r>
          </a:p>
          <a:p>
            <a:endParaRPr lang="en-US" dirty="0"/>
          </a:p>
        </p:txBody>
      </p:sp>
    </p:spTree>
    <p:extLst>
      <p:ext uri="{BB962C8B-B14F-4D97-AF65-F5344CB8AC3E}">
        <p14:creationId xmlns:p14="http://schemas.microsoft.com/office/powerpoint/2010/main" val="107719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graphs shows the number of cases of TB decreasing since 1993 to 2011.  Except for an unexpected decline in cases in 2009, the number of cases starting in 1953 with, 25,103 cases, has fallen steadily to a total of 10,528 cases reported in 2011.  The number of cases reported as residents of correctional facilities has also declined since 1993 when 953 cases were reported to a total of 424 in 2011.</a:t>
            </a:r>
          </a:p>
          <a:p>
            <a:endParaRPr lang="en-US" baseline="0" dirty="0" smtClean="0"/>
          </a:p>
          <a:p>
            <a:endParaRPr lang="en-US" dirty="0"/>
          </a:p>
        </p:txBody>
      </p:sp>
    </p:spTree>
    <p:extLst>
      <p:ext uri="{BB962C8B-B14F-4D97-AF65-F5344CB8AC3E}">
        <p14:creationId xmlns:p14="http://schemas.microsoft.com/office/powerpoint/2010/main" val="26169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1993 to</a:t>
            </a:r>
            <a:r>
              <a:rPr lang="en-US" baseline="0" dirty="0" smtClean="0"/>
              <a:t> 2011 there were a total of 11,721 TB cases reported in correctional facilities at the time of their diagnosis.</a:t>
            </a:r>
          </a:p>
          <a:p>
            <a:r>
              <a:rPr lang="en-US" dirty="0" smtClean="0"/>
              <a:t>The</a:t>
            </a:r>
            <a:r>
              <a:rPr lang="en-US" baseline="0" dirty="0" smtClean="0"/>
              <a:t> percentage of confirmed TB cases in correctional facilities has always been under 10% of total cases reported.  The highest reported proportion occurred in 1993, with 8% (953) of all TB cases reported as residents of correctional facilities.  In 2011, this percentage had dropped to 4% (424).</a:t>
            </a:r>
            <a:endParaRPr lang="en-US" dirty="0"/>
          </a:p>
        </p:txBody>
      </p:sp>
    </p:spTree>
    <p:extLst>
      <p:ext uri="{BB962C8B-B14F-4D97-AF65-F5344CB8AC3E}">
        <p14:creationId xmlns:p14="http://schemas.microsoft.com/office/powerpoint/2010/main" val="66021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Persons</a:t>
            </a:r>
            <a:r>
              <a:rPr lang="en-US" baseline="0" dirty="0" smtClean="0"/>
              <a:t> in correctional facilities at the time of diagnosis can reside in federal or state prisons, local jails, juvenile correction centers or other facilities.  Other facilities include Immigration and Customs Enforcement (ICE) detention centers, tribal jails operated by an Indian reservations, police lockups (temporary holding facilities for person who have not been formally charged in court), military stockades and jails, or federal park facilities.  </a:t>
            </a:r>
            <a:r>
              <a:rPr lang="en-US" dirty="0" smtClean="0"/>
              <a:t>Just over 50% of all TB cases</a:t>
            </a:r>
            <a:r>
              <a:rPr lang="en-US" baseline="0" dirty="0" smtClean="0"/>
              <a:t> reported as residents of correctional facilities were from local jails.  About 30% reside in state prisons, about 10% reside in other facilities (e.g. ICE), and under 1% were in facilities housing juveniles.</a:t>
            </a:r>
            <a:endParaRPr lang="en-US" dirty="0"/>
          </a:p>
        </p:txBody>
      </p:sp>
    </p:spTree>
    <p:extLst>
      <p:ext uri="{BB962C8B-B14F-4D97-AF65-F5344CB8AC3E}">
        <p14:creationId xmlns:p14="http://schemas.microsoft.com/office/powerpoint/2010/main" val="66021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proportion of foreign-born</a:t>
            </a:r>
            <a:r>
              <a:rPr lang="en-US" baseline="0" dirty="0" smtClean="0"/>
              <a:t> TB cases in correctional facilities is 30% compared to 46% of foreign-born among all TB cases reported from 1993 to 2011.  </a:t>
            </a:r>
          </a:p>
        </p:txBody>
      </p:sp>
    </p:spTree>
    <p:extLst>
      <p:ext uri="{BB962C8B-B14F-4D97-AF65-F5344CB8AC3E}">
        <p14:creationId xmlns:p14="http://schemas.microsoft.com/office/powerpoint/2010/main" val="66021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a:t>
            </a:r>
            <a:r>
              <a:rPr lang="en-US" baseline="0" dirty="0" smtClean="0"/>
              <a:t> the proportion of foreign-born cases among all reported TB cases has risen over the years, the proportion of foreign-born TB cases in correctional facilities has surpassed those that are U.S.-born.  The number of U.S.-born cases has dropped sharply over the years from a high of 918 reported in 1993, to just 191 reported in 2011. The number of foreign-born has risen gradually from 177 in 1993 to 228 in 2011.  The highest number for any year was in 2010 when 274 foreign-born cases were reported.  The number of foreign-born exceeded the number of U.S.-born among all cases of TB in 2001.  For those in correctional facilities this cross-over occurred in 2008.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slides on U.S.-born and foreign-born in the United States see the Surveillance Slide Set “Tuberculosis in the United States, </a:t>
            </a:r>
            <a:r>
              <a:rPr lang="en-US" b="0" dirty="0" smtClean="0">
                <a:effectLst/>
              </a:rPr>
              <a:t>National Tuberculosis Surveillance System Highlights from 2011”,</a:t>
            </a:r>
            <a:r>
              <a:rPr lang="en-US" b="0" baseline="0" dirty="0" smtClean="0">
                <a:effectLst/>
              </a:rPr>
              <a:t> </a:t>
            </a:r>
            <a:r>
              <a:rPr lang="en-US" baseline="0" dirty="0" smtClean="0"/>
              <a:t>http://www.cdc.gov/tb/statistics/surv/surv2011/default.htm.</a:t>
            </a:r>
            <a:endParaRPr lang="en-US" dirty="0"/>
          </a:p>
        </p:txBody>
      </p:sp>
    </p:spTree>
    <p:extLst>
      <p:ext uri="{BB962C8B-B14F-4D97-AF65-F5344CB8AC3E}">
        <p14:creationId xmlns:p14="http://schemas.microsoft.com/office/powerpoint/2010/main" val="3611112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chart" Target="../charts/chart26.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chart" Target="../charts/chart30.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442" y="2362200"/>
            <a:ext cx="8229600" cy="1676400"/>
          </a:xfrm>
        </p:spPr>
        <p:txBody>
          <a:bodyPr/>
          <a:lstStyle/>
          <a:p>
            <a:r>
              <a:rPr lang="en-US" dirty="0" smtClean="0"/>
              <a:t>Epidemiology of Tuberculosis in Correctional Facilities, United States, 1993-2011</a:t>
            </a:r>
            <a:endParaRPr lang="en-US" dirty="0"/>
          </a:p>
        </p:txBody>
      </p:sp>
      <p:sp>
        <p:nvSpPr>
          <p:cNvPr id="3" name="Text Placeholder 2"/>
          <p:cNvSpPr>
            <a:spLocks noGrp="1"/>
          </p:cNvSpPr>
          <p:nvPr>
            <p:ph type="body" sz="quarter" idx="10"/>
          </p:nvPr>
        </p:nvSpPr>
        <p:spPr/>
        <p:txBody>
          <a:bodyPr/>
          <a:lstStyle/>
          <a:p>
            <a:r>
              <a:rPr lang="en-US" dirty="0"/>
              <a:t>Surveillance, </a:t>
            </a:r>
            <a:r>
              <a:rPr lang="en-US" dirty="0" smtClean="0"/>
              <a:t>Epidemiology </a:t>
            </a:r>
          </a:p>
          <a:p>
            <a:r>
              <a:rPr lang="en-US" dirty="0" smtClean="0"/>
              <a:t>and Outbreak </a:t>
            </a:r>
            <a:r>
              <a:rPr lang="en-US" dirty="0"/>
              <a:t>Investigations Branch</a:t>
            </a:r>
          </a:p>
          <a:p>
            <a:r>
              <a:rPr lang="en-US" dirty="0"/>
              <a:t>Division of Tuberculosis Elimination</a:t>
            </a:r>
          </a:p>
          <a:p>
            <a:r>
              <a:rPr lang="en-US" dirty="0"/>
              <a:t>Centers for Disease Control and Prevention (CDC)</a:t>
            </a:r>
          </a:p>
        </p:txBody>
      </p:sp>
      <p:sp>
        <p:nvSpPr>
          <p:cNvPr id="8" name="Text Placeholder 7"/>
          <p:cNvSpPr>
            <a:spLocks noGrp="1"/>
          </p:cNvSpPr>
          <p:nvPr>
            <p:ph type="body" sz="quarter" idx="11"/>
          </p:nvPr>
        </p:nvSpPr>
        <p:spPr/>
        <p:txBody>
          <a:bodyPr/>
          <a:lstStyle/>
          <a:p>
            <a:r>
              <a:rPr lang="en-US" dirty="0" smtClean="0"/>
              <a:t>National Center for HIV/AIDS, Viral Hepatitis, STD, and TB Prevention</a:t>
            </a:r>
            <a:endParaRPr lang="en-US" dirty="0"/>
          </a:p>
        </p:txBody>
      </p:sp>
      <p:sp>
        <p:nvSpPr>
          <p:cNvPr id="7" name="Text Placeholder 6"/>
          <p:cNvSpPr>
            <a:spLocks noGrp="1"/>
          </p:cNvSpPr>
          <p:nvPr>
            <p:ph type="body" sz="quarter" idx="12"/>
          </p:nvPr>
        </p:nvSpPr>
        <p:spPr/>
        <p:txBody>
          <a:bodyPr/>
          <a:lstStyle/>
          <a:p>
            <a:r>
              <a:rPr lang="en-US" dirty="0" smtClean="0"/>
              <a:t>Division of Tuberculosis Elimination</a:t>
            </a:r>
            <a:endParaRPr lang="en-US" dirty="0"/>
          </a:p>
        </p:txBody>
      </p:sp>
      <p:pic>
        <p:nvPicPr>
          <p:cNvPr id="9" name="Picture 8" descr="Logos of the United States Department of Health and Human Services and Centers for Disease Control and Prevention&#10;"/>
          <p:cNvPicPr>
            <a:picLocks noChangeAspect="1"/>
          </p:cNvPicPr>
          <p:nvPr/>
        </p:nvPicPr>
        <p:blipFill>
          <a:blip r:embed="rId4" cstate="print"/>
          <a:stretch>
            <a:fillRect/>
          </a:stretch>
        </p:blipFill>
        <p:spPr>
          <a:xfrm>
            <a:off x="8763000" y="6477000"/>
            <a:ext cx="190500" cy="1905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57200" y="555864"/>
            <a:ext cx="8229600" cy="861774"/>
          </a:xfrm>
          <a:prstGeom prst="rect">
            <a:avLst/>
          </a:prstGeom>
          <a:noFill/>
        </p:spPr>
        <p:txBody>
          <a:bodyPr wrap="square" rtlCol="0">
            <a:spAutoFit/>
          </a:bodyPr>
          <a:lstStyle/>
          <a:p>
            <a:pPr algn="ctr"/>
            <a:r>
              <a:rPr lang="en-US" sz="2400" b="1" dirty="0"/>
              <a:t>TB Cases in Correctional </a:t>
            </a:r>
            <a:r>
              <a:rPr lang="en-US" sz="2400" b="1" dirty="0" smtClean="0"/>
              <a:t>Facilities </a:t>
            </a:r>
            <a:r>
              <a:rPr lang="en-US" sz="2400" b="1" dirty="0"/>
              <a:t>by Race/Ethnicity </a:t>
            </a:r>
            <a:r>
              <a:rPr lang="en-US" sz="2400" b="1" dirty="0" smtClean="0"/>
              <a:t>and Percent of Foreign Born, 1993–2011</a:t>
            </a:r>
            <a:endParaRPr lang="en-US" sz="2400" b="1" dirty="0"/>
          </a:p>
        </p:txBody>
      </p:sp>
      <p:sp>
        <p:nvSpPr>
          <p:cNvPr id="6" name="TextBox 5"/>
          <p:cNvSpPr txBox="1"/>
          <p:nvPr/>
        </p:nvSpPr>
        <p:spPr>
          <a:xfrm>
            <a:off x="2971800" y="5552698"/>
            <a:ext cx="3200400" cy="368314"/>
          </a:xfrm>
          <a:prstGeom prst="rect">
            <a:avLst/>
          </a:prstGeom>
          <a:noFill/>
        </p:spPr>
        <p:txBody>
          <a:bodyPr wrap="square" rtlCol="0">
            <a:spAutoFit/>
          </a:bodyPr>
          <a:lstStyle/>
          <a:p>
            <a:pPr algn="ctr"/>
            <a:r>
              <a:rPr lang="en-US" dirty="0" smtClean="0"/>
              <a:t>Race/Ethnicity</a:t>
            </a:r>
            <a:endParaRPr lang="en-US" dirty="0"/>
          </a:p>
        </p:txBody>
      </p:sp>
      <p:sp>
        <p:nvSpPr>
          <p:cNvPr id="7" name="TextBox 6"/>
          <p:cNvSpPr txBox="1"/>
          <p:nvPr/>
        </p:nvSpPr>
        <p:spPr>
          <a:xfrm>
            <a:off x="609600" y="838200"/>
            <a:ext cx="461665" cy="5355312"/>
          </a:xfrm>
          <a:prstGeom prst="rect">
            <a:avLst/>
          </a:prstGeom>
          <a:noFill/>
        </p:spPr>
        <p:txBody>
          <a:bodyPr vert="vert270" wrap="square" rtlCol="0">
            <a:spAutoFit/>
          </a:bodyPr>
          <a:lstStyle/>
          <a:p>
            <a:pPr algn="ctr"/>
            <a:r>
              <a:rPr lang="en-US" dirty="0" smtClean="0"/>
              <a:t>Number of </a:t>
            </a:r>
            <a:r>
              <a:rPr lang="en-US" dirty="0"/>
              <a:t>TB </a:t>
            </a:r>
            <a:r>
              <a:rPr lang="en-US" dirty="0" smtClean="0"/>
              <a:t>Cases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479516869"/>
              </p:ext>
            </p:extLst>
          </p:nvPr>
        </p:nvGraphicFramePr>
        <p:xfrm>
          <a:off x="1066800" y="1600200"/>
          <a:ext cx="6705600" cy="38925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64941" y="5808791"/>
            <a:ext cx="8614117" cy="769441"/>
          </a:xfrm>
          <a:prstGeom prst="rect">
            <a:avLst/>
          </a:prstGeom>
        </p:spPr>
        <p:txBody>
          <a:bodyPr wrap="square">
            <a:spAutoFit/>
          </a:bodyPr>
          <a:lstStyle/>
          <a:p>
            <a:pPr>
              <a:lnSpc>
                <a:spcPct val="110000"/>
              </a:lnSpc>
            </a:pPr>
            <a:r>
              <a:rPr lang="en-US" sz="1000" dirty="0" smtClean="0">
                <a:solidFill>
                  <a:schemeClr val="bg2"/>
                </a:solidFill>
                <a:cs typeface="Arial" charset="0"/>
              </a:rPr>
              <a:t>Note: Percentage indicates the proportion of foreign-born TB cases.  Persons </a:t>
            </a:r>
            <a:r>
              <a:rPr lang="en-US" sz="1000" dirty="0">
                <a:solidFill>
                  <a:schemeClr val="bg2"/>
                </a:solidFill>
                <a:cs typeface="Arial" charset="0"/>
              </a:rPr>
              <a:t>identified as white, black, Asian, or of other race are all non-Hispanic.  Persons identified as Hispanic might be of any race.</a:t>
            </a:r>
          </a:p>
          <a:p>
            <a:pPr>
              <a:lnSpc>
                <a:spcPct val="110000"/>
              </a:lnSpc>
            </a:pPr>
            <a:r>
              <a:rPr lang="en-US" sz="1000" dirty="0" smtClean="0">
                <a:solidFill>
                  <a:schemeClr val="bg2"/>
                </a:solidFill>
                <a:cs typeface="Arial" charset="0"/>
              </a:rPr>
              <a:t>* Persons </a:t>
            </a:r>
            <a:r>
              <a:rPr lang="en-US" sz="1000" dirty="0">
                <a:solidFill>
                  <a:schemeClr val="bg2"/>
                </a:solidFill>
                <a:cs typeface="Arial" charset="0"/>
              </a:rPr>
              <a:t>included in this category are American Indian/Alaska Native, Native Hawaiian or other Pacific Islander, </a:t>
            </a:r>
            <a:r>
              <a:rPr lang="en-US" sz="1000" dirty="0" smtClean="0">
                <a:solidFill>
                  <a:schemeClr val="bg2"/>
                </a:solidFill>
                <a:cs typeface="Arial" charset="0"/>
              </a:rPr>
              <a:t>multiple race, or unknown race and comprise &lt;2% of all incarcerated TB cases.</a:t>
            </a:r>
          </a:p>
        </p:txBody>
      </p:sp>
      <p:sp>
        <p:nvSpPr>
          <p:cNvPr id="10" name="TextBox 1"/>
          <p:cNvSpPr txBox="1"/>
          <p:nvPr/>
        </p:nvSpPr>
        <p:spPr>
          <a:xfrm>
            <a:off x="6481129" y="4572000"/>
            <a:ext cx="18067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2649B8"/>
                </a:solidFill>
              </a:rPr>
              <a:t>Percent </a:t>
            </a:r>
            <a:r>
              <a:rPr lang="en-US" sz="1400" dirty="0">
                <a:solidFill>
                  <a:srgbClr val="2649B8"/>
                </a:solidFill>
              </a:rPr>
              <a:t>F</a:t>
            </a:r>
            <a:r>
              <a:rPr lang="en-US" sz="1400" dirty="0" smtClean="0">
                <a:solidFill>
                  <a:srgbClr val="2649B8"/>
                </a:solidFill>
              </a:rPr>
              <a:t>oreign Born</a:t>
            </a:r>
          </a:p>
        </p:txBody>
      </p:sp>
    </p:spTree>
    <p:custDataLst>
      <p:tags r:id="rId1"/>
    </p:custDataLst>
    <p:extLst>
      <p:ext uri="{BB962C8B-B14F-4D97-AF65-F5344CB8AC3E}">
        <p14:creationId xmlns:p14="http://schemas.microsoft.com/office/powerpoint/2010/main" val="6827914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Percent of TB Cases in Correctional </a:t>
            </a:r>
            <a:r>
              <a:rPr lang="en-US" dirty="0" smtClean="0"/>
              <a:t>Facilities </a:t>
            </a:r>
            <a:br>
              <a:rPr lang="en-US" dirty="0" smtClean="0"/>
            </a:br>
            <a:r>
              <a:rPr lang="en-US" dirty="0" smtClean="0"/>
              <a:t>by </a:t>
            </a:r>
            <a:r>
              <a:rPr lang="en-US" dirty="0"/>
              <a:t>Immigration and Customs Enforcement (ICE) Status, </a:t>
            </a:r>
            <a:r>
              <a:rPr lang="en-US" dirty="0" smtClean="0"/>
              <a:t>2011</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50699315"/>
              </p:ext>
            </p:extLst>
          </p:nvPr>
        </p:nvGraphicFramePr>
        <p:xfrm>
          <a:off x="1752600" y="1905000"/>
          <a:ext cx="6324600" cy="3886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501425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71475"/>
            <a:ext cx="7543800" cy="707886"/>
          </a:xfrm>
          <a:prstGeom prst="rect">
            <a:avLst/>
          </a:prstGeom>
          <a:noFill/>
        </p:spPr>
        <p:txBody>
          <a:bodyPr wrap="square" rtlCol="0">
            <a:spAutoFit/>
          </a:bodyPr>
          <a:lstStyle/>
          <a:p>
            <a:pPr algn="ctr"/>
            <a:r>
              <a:rPr lang="en-US" sz="2000" b="1" dirty="0"/>
              <a:t>TB Cases in Correctional </a:t>
            </a:r>
            <a:r>
              <a:rPr lang="en-US" sz="2000" b="1" dirty="0" smtClean="0"/>
              <a:t>Facilities </a:t>
            </a:r>
            <a:r>
              <a:rPr lang="en-US" sz="2000" b="1" dirty="0"/>
              <a:t>by Type of </a:t>
            </a:r>
            <a:r>
              <a:rPr lang="en-US" sz="2000" b="1" dirty="0" smtClean="0"/>
              <a:t>Facility and </a:t>
            </a:r>
            <a:r>
              <a:rPr lang="en-US" sz="2000" b="1" dirty="0"/>
              <a:t>Immigration and Customs Enforcement (ICE) Status, </a:t>
            </a:r>
            <a:r>
              <a:rPr lang="en-US" sz="2000" b="1" dirty="0" smtClean="0"/>
              <a:t>2011</a:t>
            </a:r>
            <a:endParaRPr lang="en-US" sz="2000" dirty="0"/>
          </a:p>
        </p:txBody>
      </p:sp>
      <p:sp>
        <p:nvSpPr>
          <p:cNvPr id="4" name="TextBox 3"/>
          <p:cNvSpPr txBox="1"/>
          <p:nvPr/>
        </p:nvSpPr>
        <p:spPr>
          <a:xfrm>
            <a:off x="759767" y="714867"/>
            <a:ext cx="461665" cy="5159157"/>
          </a:xfrm>
          <a:prstGeom prst="rect">
            <a:avLst/>
          </a:prstGeom>
          <a:noFill/>
        </p:spPr>
        <p:txBody>
          <a:bodyPr vert="vert270" wrap="square" rtlCol="0">
            <a:spAutoFit/>
          </a:bodyPr>
          <a:lstStyle/>
          <a:p>
            <a:pPr algn="ctr"/>
            <a:r>
              <a:rPr lang="en-US" dirty="0"/>
              <a:t>Count of Cases by ICE </a:t>
            </a:r>
            <a:r>
              <a:rPr lang="en-US" dirty="0" smtClean="0"/>
              <a:t>Status</a:t>
            </a:r>
            <a:endParaRPr lang="en-US" dirty="0"/>
          </a:p>
        </p:txBody>
      </p:sp>
      <p:sp>
        <p:nvSpPr>
          <p:cNvPr id="5" name="TextBox 4"/>
          <p:cNvSpPr txBox="1"/>
          <p:nvPr/>
        </p:nvSpPr>
        <p:spPr>
          <a:xfrm>
            <a:off x="1676400" y="5638800"/>
            <a:ext cx="4953000" cy="369332"/>
          </a:xfrm>
          <a:prstGeom prst="rect">
            <a:avLst/>
          </a:prstGeom>
          <a:noFill/>
        </p:spPr>
        <p:txBody>
          <a:bodyPr wrap="square" rtlCol="0">
            <a:spAutoFit/>
          </a:bodyPr>
          <a:lstStyle/>
          <a:p>
            <a:pPr algn="ctr"/>
            <a:r>
              <a:rPr lang="en-US" dirty="0"/>
              <a:t>Type of Correctional </a:t>
            </a:r>
            <a:r>
              <a:rPr lang="en-US" dirty="0" smtClean="0"/>
              <a:t>Facility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81354820"/>
              </p:ext>
            </p:extLst>
          </p:nvPr>
        </p:nvGraphicFramePr>
        <p:xfrm>
          <a:off x="1371600" y="1447800"/>
          <a:ext cx="6629400" cy="4114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7623940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0721600"/>
              </p:ext>
            </p:extLst>
          </p:nvPr>
        </p:nvGraphicFramePr>
        <p:xfrm>
          <a:off x="609600" y="1178273"/>
          <a:ext cx="8077200" cy="499761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200275" y="6096000"/>
            <a:ext cx="4724400" cy="369332"/>
          </a:xfrm>
          <a:prstGeom prst="rect">
            <a:avLst/>
          </a:prstGeom>
          <a:noFill/>
        </p:spPr>
        <p:txBody>
          <a:bodyPr wrap="square" rtlCol="0">
            <a:spAutoFit/>
          </a:bodyPr>
          <a:lstStyle/>
          <a:p>
            <a:pPr algn="ctr"/>
            <a:r>
              <a:rPr lang="en-US" dirty="0" smtClean="0"/>
              <a:t>Age Group (years)</a:t>
            </a:r>
            <a:endParaRPr lang="en-US" dirty="0"/>
          </a:p>
        </p:txBody>
      </p:sp>
      <p:sp>
        <p:nvSpPr>
          <p:cNvPr id="3" name="TextBox 2"/>
          <p:cNvSpPr txBox="1"/>
          <p:nvPr/>
        </p:nvSpPr>
        <p:spPr>
          <a:xfrm>
            <a:off x="914400" y="282714"/>
            <a:ext cx="7467600" cy="707886"/>
          </a:xfrm>
          <a:prstGeom prst="rect">
            <a:avLst/>
          </a:prstGeom>
          <a:noFill/>
        </p:spPr>
        <p:txBody>
          <a:bodyPr wrap="square" rtlCol="0">
            <a:spAutoFit/>
          </a:bodyPr>
          <a:lstStyle/>
          <a:p>
            <a:pPr algn="ctr"/>
            <a:r>
              <a:rPr lang="en-US" sz="2000" b="1" dirty="0"/>
              <a:t>TB Cases in Correctional </a:t>
            </a:r>
            <a:r>
              <a:rPr lang="en-US" sz="2000" b="1" dirty="0" smtClean="0"/>
              <a:t>Facilities </a:t>
            </a:r>
            <a:r>
              <a:rPr lang="en-US" sz="2000" b="1" dirty="0"/>
              <a:t>by Age Group and Percent in Immigration and Customs Enforcement (ICE), </a:t>
            </a:r>
            <a:r>
              <a:rPr lang="en-US" sz="2000" b="1" dirty="0" smtClean="0"/>
              <a:t>2011</a:t>
            </a:r>
            <a:endParaRPr lang="en-US" sz="2000" b="1" dirty="0"/>
          </a:p>
        </p:txBody>
      </p:sp>
      <p:sp>
        <p:nvSpPr>
          <p:cNvPr id="4" name="TextBox 3"/>
          <p:cNvSpPr txBox="1"/>
          <p:nvPr/>
        </p:nvSpPr>
        <p:spPr>
          <a:xfrm>
            <a:off x="304800" y="2209800"/>
            <a:ext cx="461665" cy="2438400"/>
          </a:xfrm>
          <a:prstGeom prst="rect">
            <a:avLst/>
          </a:prstGeom>
          <a:noFill/>
        </p:spPr>
        <p:txBody>
          <a:bodyPr vert="vert270" wrap="square" rtlCol="0">
            <a:spAutoFit/>
          </a:bodyPr>
          <a:lstStyle/>
          <a:p>
            <a:pPr algn="ctr"/>
            <a:r>
              <a:rPr lang="en-US" dirty="0" smtClean="0"/>
              <a:t>ICE Status</a:t>
            </a:r>
            <a:endParaRPr lang="en-US" dirty="0"/>
          </a:p>
        </p:txBody>
      </p:sp>
    </p:spTree>
    <p:custDataLst>
      <p:tags r:id="rId1"/>
    </p:custDataLst>
    <p:extLst>
      <p:ext uri="{BB962C8B-B14F-4D97-AF65-F5344CB8AC3E}">
        <p14:creationId xmlns:p14="http://schemas.microsoft.com/office/powerpoint/2010/main" val="38582780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830997"/>
          </a:xfrm>
          <a:prstGeom prst="rect">
            <a:avLst/>
          </a:prstGeom>
          <a:noFill/>
        </p:spPr>
        <p:txBody>
          <a:bodyPr wrap="square" rtlCol="0">
            <a:spAutoFit/>
          </a:bodyPr>
          <a:lstStyle/>
          <a:p>
            <a:pPr algn="ctr"/>
            <a:r>
              <a:rPr lang="en-US" sz="2400" b="1" dirty="0"/>
              <a:t>TB Cases in Correctional </a:t>
            </a:r>
            <a:r>
              <a:rPr lang="en-US" sz="2400" b="1" dirty="0" smtClean="0"/>
              <a:t>Facilities </a:t>
            </a:r>
            <a:r>
              <a:rPr lang="en-US" sz="2400" b="1" dirty="0"/>
              <a:t>by </a:t>
            </a:r>
            <a:endParaRPr lang="en-US" sz="2400" b="1" dirty="0" smtClean="0"/>
          </a:p>
          <a:p>
            <a:pPr algn="ctr"/>
            <a:r>
              <a:rPr lang="en-US" sz="2400" b="1" dirty="0" smtClean="0"/>
              <a:t>Age </a:t>
            </a:r>
            <a:r>
              <a:rPr lang="en-US" sz="2400" b="1" dirty="0"/>
              <a:t>Group, </a:t>
            </a:r>
            <a:r>
              <a:rPr lang="en-US" sz="2400" b="1" dirty="0" smtClean="0"/>
              <a:t>1993-2011</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2906968028"/>
              </p:ext>
            </p:extLst>
          </p:nvPr>
        </p:nvGraphicFramePr>
        <p:xfrm>
          <a:off x="571500" y="1424169"/>
          <a:ext cx="8077200" cy="486959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6230779"/>
            <a:ext cx="7467600" cy="246221"/>
          </a:xfrm>
          <a:prstGeom prst="rect">
            <a:avLst/>
          </a:prstGeom>
          <a:noFill/>
        </p:spPr>
        <p:txBody>
          <a:bodyPr wrap="square" rtlCol="0">
            <a:spAutoFit/>
          </a:bodyPr>
          <a:lstStyle/>
          <a:p>
            <a:r>
              <a:rPr lang="en-US" sz="1000" dirty="0" smtClean="0"/>
              <a:t>NOTE: Data for ages </a:t>
            </a:r>
            <a:r>
              <a:rPr lang="en-US" sz="1000" dirty="0"/>
              <a:t>missing/unknown each accounted for &lt;0.1% of outcomes. </a:t>
            </a:r>
          </a:p>
        </p:txBody>
      </p:sp>
    </p:spTree>
    <p:custDataLst>
      <p:tags r:id="rId1"/>
    </p:custDataLst>
    <p:extLst>
      <p:ext uri="{BB962C8B-B14F-4D97-AF65-F5344CB8AC3E}">
        <p14:creationId xmlns:p14="http://schemas.microsoft.com/office/powerpoint/2010/main" val="40797740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6325" y="304800"/>
            <a:ext cx="7010400" cy="830997"/>
          </a:xfrm>
          <a:prstGeom prst="rect">
            <a:avLst/>
          </a:prstGeom>
          <a:noFill/>
        </p:spPr>
        <p:txBody>
          <a:bodyPr wrap="square" rtlCol="0">
            <a:spAutoFit/>
          </a:bodyPr>
          <a:lstStyle/>
          <a:p>
            <a:pPr algn="ctr"/>
            <a:r>
              <a:rPr lang="en-US" sz="2400" b="1" dirty="0"/>
              <a:t>TB Cases </a:t>
            </a:r>
            <a:r>
              <a:rPr lang="en-US" sz="2400" b="1" dirty="0" smtClean="0"/>
              <a:t>≥ Age 15 </a:t>
            </a:r>
            <a:r>
              <a:rPr lang="en-US" sz="2400" b="1" dirty="0"/>
              <a:t>in Correctional </a:t>
            </a:r>
            <a:r>
              <a:rPr lang="en-US" sz="2400" b="1" dirty="0" smtClean="0"/>
              <a:t>Facilities</a:t>
            </a:r>
          </a:p>
          <a:p>
            <a:pPr algn="ctr"/>
            <a:r>
              <a:rPr lang="en-US" sz="2400" b="1" dirty="0" smtClean="0"/>
              <a:t>by </a:t>
            </a:r>
            <a:r>
              <a:rPr lang="en-US" sz="2400" b="1" dirty="0"/>
              <a:t>Age Group, 1993-2011 </a:t>
            </a:r>
          </a:p>
        </p:txBody>
      </p:sp>
      <p:sp>
        <p:nvSpPr>
          <p:cNvPr id="4" name="TextBox 3"/>
          <p:cNvSpPr txBox="1"/>
          <p:nvPr/>
        </p:nvSpPr>
        <p:spPr>
          <a:xfrm>
            <a:off x="228600" y="838200"/>
            <a:ext cx="461665" cy="5355312"/>
          </a:xfrm>
          <a:prstGeom prst="rect">
            <a:avLst/>
          </a:prstGeom>
          <a:noFill/>
        </p:spPr>
        <p:txBody>
          <a:bodyPr vert="vert270" wrap="square" rtlCol="0">
            <a:spAutoFit/>
          </a:bodyPr>
          <a:lstStyle/>
          <a:p>
            <a:pPr algn="ctr"/>
            <a:r>
              <a:rPr lang="en-US" dirty="0"/>
              <a:t>Number of TB </a:t>
            </a:r>
            <a:r>
              <a:rPr lang="en-US" dirty="0" smtClean="0"/>
              <a:t>Cases</a:t>
            </a:r>
            <a:endParaRPr lang="en-US" dirty="0"/>
          </a:p>
        </p:txBody>
      </p:sp>
      <p:sp>
        <p:nvSpPr>
          <p:cNvPr id="5" name="TextBox 4"/>
          <p:cNvSpPr txBox="1"/>
          <p:nvPr/>
        </p:nvSpPr>
        <p:spPr>
          <a:xfrm>
            <a:off x="3886200" y="5867400"/>
            <a:ext cx="1591782" cy="369332"/>
          </a:xfrm>
          <a:prstGeom prst="rect">
            <a:avLst/>
          </a:prstGeom>
          <a:noFill/>
        </p:spPr>
        <p:txBody>
          <a:bodyPr wrap="none" rtlCol="0">
            <a:spAutoFit/>
          </a:bodyPr>
          <a:lstStyle/>
          <a:p>
            <a:r>
              <a:rPr lang="en-US" dirty="0" smtClean="0"/>
              <a:t>Year of Report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129710095"/>
              </p:ext>
            </p:extLst>
          </p:nvPr>
        </p:nvGraphicFramePr>
        <p:xfrm>
          <a:off x="609600" y="1295400"/>
          <a:ext cx="81534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96333" y="6258249"/>
            <a:ext cx="5560368" cy="400110"/>
          </a:xfrm>
          <a:prstGeom prst="rect">
            <a:avLst/>
          </a:prstGeom>
          <a:noFill/>
        </p:spPr>
        <p:txBody>
          <a:bodyPr wrap="square" rtlCol="0">
            <a:spAutoFit/>
          </a:bodyPr>
          <a:lstStyle/>
          <a:p>
            <a:r>
              <a:rPr lang="en-US" sz="1000" dirty="0" smtClean="0"/>
              <a:t>NOTE:  For any year depicted, missing/unknown data accounted </a:t>
            </a:r>
            <a:r>
              <a:rPr lang="en-US" sz="1000" dirty="0"/>
              <a:t>for &lt;0.1% of outcomes. </a:t>
            </a:r>
          </a:p>
          <a:p>
            <a:endParaRPr lang="en-US" sz="1000" dirty="0"/>
          </a:p>
        </p:txBody>
      </p:sp>
    </p:spTree>
    <p:custDataLst>
      <p:tags r:id="rId1"/>
    </p:custDataLst>
    <p:extLst>
      <p:ext uri="{BB962C8B-B14F-4D97-AF65-F5344CB8AC3E}">
        <p14:creationId xmlns:p14="http://schemas.microsoft.com/office/powerpoint/2010/main" val="37739663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051578643"/>
              </p:ext>
            </p:extLst>
          </p:nvPr>
        </p:nvGraphicFramePr>
        <p:xfrm>
          <a:off x="990600" y="1322695"/>
          <a:ext cx="7696200" cy="507810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838200" y="381000"/>
            <a:ext cx="7467600" cy="830997"/>
          </a:xfrm>
          <a:prstGeom prst="rect">
            <a:avLst/>
          </a:prstGeom>
          <a:noFill/>
        </p:spPr>
        <p:txBody>
          <a:bodyPr wrap="square" rtlCol="0">
            <a:spAutoFit/>
          </a:bodyPr>
          <a:lstStyle/>
          <a:p>
            <a:pPr algn="ctr"/>
            <a:r>
              <a:rPr lang="en-US" sz="2400" b="1" dirty="0"/>
              <a:t>TB Cases &lt;</a:t>
            </a:r>
            <a:r>
              <a:rPr lang="en-US" sz="2400" b="1" dirty="0" smtClean="0"/>
              <a:t> </a:t>
            </a:r>
            <a:r>
              <a:rPr lang="en-US" sz="2400" b="1" dirty="0"/>
              <a:t>Age 15 in Correctional Facilities by Correctional Facility </a:t>
            </a:r>
            <a:r>
              <a:rPr lang="en-US" sz="2400" b="1" dirty="0" smtClean="0"/>
              <a:t>Type, 1993-2011</a:t>
            </a:r>
            <a:endParaRPr lang="en-US" sz="2400" b="1" dirty="0"/>
          </a:p>
        </p:txBody>
      </p:sp>
    </p:spTree>
    <p:custDataLst>
      <p:tags r:id="rId1"/>
    </p:custDataLst>
    <p:extLst>
      <p:ext uri="{BB962C8B-B14F-4D97-AF65-F5344CB8AC3E}">
        <p14:creationId xmlns:p14="http://schemas.microsoft.com/office/powerpoint/2010/main" val="26614718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6096000"/>
            <a:ext cx="1591782" cy="369332"/>
          </a:xfrm>
          <a:prstGeom prst="rect">
            <a:avLst/>
          </a:prstGeom>
          <a:noFill/>
        </p:spPr>
        <p:txBody>
          <a:bodyPr wrap="none" rtlCol="0">
            <a:spAutoFit/>
          </a:bodyPr>
          <a:lstStyle/>
          <a:p>
            <a:r>
              <a:rPr lang="en-US" dirty="0" smtClean="0"/>
              <a:t>Year of Report</a:t>
            </a:r>
            <a:endParaRPr lang="en-US" dirty="0"/>
          </a:p>
        </p:txBody>
      </p:sp>
      <p:sp>
        <p:nvSpPr>
          <p:cNvPr id="3" name="TextBox 2"/>
          <p:cNvSpPr txBox="1"/>
          <p:nvPr/>
        </p:nvSpPr>
        <p:spPr>
          <a:xfrm>
            <a:off x="1219200" y="381000"/>
            <a:ext cx="6934200" cy="830997"/>
          </a:xfrm>
          <a:prstGeom prst="rect">
            <a:avLst/>
          </a:prstGeom>
          <a:noFill/>
        </p:spPr>
        <p:txBody>
          <a:bodyPr wrap="square" rtlCol="0">
            <a:spAutoFit/>
          </a:bodyPr>
          <a:lstStyle/>
          <a:p>
            <a:pPr algn="ctr"/>
            <a:r>
              <a:rPr lang="en-US" sz="2400" b="1" dirty="0"/>
              <a:t>Number of TB Cases in Correctional Facilities </a:t>
            </a:r>
            <a:endParaRPr lang="en-US" sz="2400" b="1" dirty="0" smtClean="0"/>
          </a:p>
          <a:p>
            <a:pPr algn="ctr"/>
            <a:r>
              <a:rPr lang="en-US" sz="2400" b="1" dirty="0" smtClean="0"/>
              <a:t>by </a:t>
            </a:r>
            <a:r>
              <a:rPr lang="en-US" sz="2400" b="1" dirty="0"/>
              <a:t>Sex, </a:t>
            </a:r>
            <a:r>
              <a:rPr lang="en-US" sz="2400" b="1" dirty="0" smtClean="0"/>
              <a:t>1993-2011</a:t>
            </a:r>
            <a:endParaRPr lang="en-US" sz="2400" b="1" dirty="0"/>
          </a:p>
        </p:txBody>
      </p:sp>
      <p:sp>
        <p:nvSpPr>
          <p:cNvPr id="4" name="TextBox 3"/>
          <p:cNvSpPr txBox="1"/>
          <p:nvPr/>
        </p:nvSpPr>
        <p:spPr>
          <a:xfrm>
            <a:off x="228600" y="902613"/>
            <a:ext cx="461665" cy="5355312"/>
          </a:xfrm>
          <a:prstGeom prst="rect">
            <a:avLst/>
          </a:prstGeom>
          <a:noFill/>
        </p:spPr>
        <p:txBody>
          <a:bodyPr vert="vert270" wrap="square" rtlCol="0">
            <a:spAutoFit/>
          </a:bodyPr>
          <a:lstStyle/>
          <a:p>
            <a:pPr algn="ctr"/>
            <a:r>
              <a:rPr lang="en-US" dirty="0"/>
              <a:t>Number of TB </a:t>
            </a:r>
            <a:r>
              <a:rPr lang="en-US" dirty="0" smtClean="0"/>
              <a:t>Cases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084412760"/>
              </p:ext>
            </p:extLst>
          </p:nvPr>
        </p:nvGraphicFramePr>
        <p:xfrm>
          <a:off x="838200" y="1126272"/>
          <a:ext cx="7772400" cy="504592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292369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600950" cy="830997"/>
          </a:xfrm>
          <a:prstGeom prst="rect">
            <a:avLst/>
          </a:prstGeom>
          <a:noFill/>
        </p:spPr>
        <p:txBody>
          <a:bodyPr wrap="square" rtlCol="0">
            <a:spAutoFit/>
          </a:bodyPr>
          <a:lstStyle/>
          <a:p>
            <a:pPr algn="ctr">
              <a:defRPr sz="1800" b="1" i="0" u="none" strike="noStrike" kern="1200" baseline="0">
                <a:solidFill>
                  <a:srgbClr val="0039A6"/>
                </a:solidFill>
                <a:latin typeface="+mn-lt"/>
                <a:ea typeface="+mn-ea"/>
                <a:cs typeface="+mn-cs"/>
              </a:defRPr>
            </a:pPr>
            <a:r>
              <a:rPr lang="en-US" sz="2400" dirty="0"/>
              <a:t>TB Cases in </a:t>
            </a:r>
            <a:r>
              <a:rPr lang="en-US" sz="2400" dirty="0" smtClean="0"/>
              <a:t>Correction Facilities by Race/Ethnicity</a:t>
            </a:r>
            <a:r>
              <a:rPr lang="en-US" sz="2400" dirty="0"/>
              <a:t>, </a:t>
            </a:r>
            <a:r>
              <a:rPr lang="en-US" sz="2400" dirty="0" smtClean="0"/>
              <a:t>1993-2011</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899473801"/>
              </p:ext>
            </p:extLst>
          </p:nvPr>
        </p:nvGraphicFramePr>
        <p:xfrm>
          <a:off x="533400" y="1371600"/>
          <a:ext cx="8353425"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905750" y="3883223"/>
            <a:ext cx="381000" cy="307777"/>
          </a:xfrm>
          <a:prstGeom prst="rect">
            <a:avLst/>
          </a:prstGeom>
          <a:noFill/>
        </p:spPr>
        <p:txBody>
          <a:bodyPr wrap="square" rtlCol="0">
            <a:spAutoFit/>
          </a:bodyPr>
          <a:lstStyle/>
          <a:p>
            <a:r>
              <a:rPr lang="en-US" sz="1400" dirty="0" smtClean="0"/>
              <a:t>*</a:t>
            </a:r>
            <a:endParaRPr lang="en-US" sz="1400" dirty="0"/>
          </a:p>
        </p:txBody>
      </p:sp>
      <p:sp>
        <p:nvSpPr>
          <p:cNvPr id="7" name="TextBox 6"/>
          <p:cNvSpPr txBox="1"/>
          <p:nvPr/>
        </p:nvSpPr>
        <p:spPr>
          <a:xfrm>
            <a:off x="381000" y="6248400"/>
            <a:ext cx="8458200" cy="246221"/>
          </a:xfrm>
          <a:prstGeom prst="rect">
            <a:avLst/>
          </a:prstGeom>
          <a:noFill/>
        </p:spPr>
        <p:txBody>
          <a:bodyPr wrap="square" rtlCol="0">
            <a:spAutoFit/>
          </a:bodyPr>
          <a:lstStyle/>
          <a:p>
            <a:r>
              <a:rPr lang="en-US" sz="1000" dirty="0" smtClean="0"/>
              <a:t>* “Other” includes groups comprising &lt;2% of total incarcerated TB cases (American Indian, Native Hawaiian/Pacific Islander, or Multiple Races)</a:t>
            </a:r>
            <a:endParaRPr lang="en-US" sz="1000" dirty="0"/>
          </a:p>
        </p:txBody>
      </p:sp>
    </p:spTree>
    <p:custDataLst>
      <p:tags r:id="rId1"/>
    </p:custDataLst>
    <p:extLst>
      <p:ext uri="{BB962C8B-B14F-4D97-AF65-F5344CB8AC3E}">
        <p14:creationId xmlns:p14="http://schemas.microsoft.com/office/powerpoint/2010/main" val="14661642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400800" cy="830997"/>
          </a:xfrm>
          <a:prstGeom prst="rect">
            <a:avLst/>
          </a:prstGeom>
          <a:noFill/>
        </p:spPr>
        <p:txBody>
          <a:bodyPr wrap="square" rtlCol="0">
            <a:spAutoFit/>
          </a:bodyPr>
          <a:lstStyle/>
          <a:p>
            <a:pPr algn="ctr"/>
            <a:r>
              <a:rPr lang="en-US" sz="2400" b="1" dirty="0"/>
              <a:t>TB Cases in Correctional </a:t>
            </a:r>
            <a:r>
              <a:rPr lang="en-US" sz="2400" b="1" dirty="0" smtClean="0"/>
              <a:t>Facilities </a:t>
            </a:r>
            <a:r>
              <a:rPr lang="en-US" sz="2400" b="1" dirty="0"/>
              <a:t>by Race/Ethnicity, 1993-2011 </a:t>
            </a:r>
          </a:p>
        </p:txBody>
      </p:sp>
      <p:sp>
        <p:nvSpPr>
          <p:cNvPr id="4" name="TextBox 3"/>
          <p:cNvSpPr txBox="1"/>
          <p:nvPr/>
        </p:nvSpPr>
        <p:spPr>
          <a:xfrm>
            <a:off x="300335" y="685800"/>
            <a:ext cx="461665" cy="5355312"/>
          </a:xfrm>
          <a:prstGeom prst="rect">
            <a:avLst/>
          </a:prstGeom>
          <a:noFill/>
        </p:spPr>
        <p:txBody>
          <a:bodyPr vert="vert270" wrap="square" rtlCol="0">
            <a:spAutoFit/>
          </a:bodyPr>
          <a:lstStyle/>
          <a:p>
            <a:pPr algn="ctr"/>
            <a:r>
              <a:rPr lang="en-US" dirty="0"/>
              <a:t>Number of TB </a:t>
            </a:r>
            <a:r>
              <a:rPr lang="en-US" dirty="0" smtClean="0"/>
              <a:t>Cases</a:t>
            </a:r>
            <a:endParaRPr lang="en-US" dirty="0"/>
          </a:p>
        </p:txBody>
      </p:sp>
      <p:sp>
        <p:nvSpPr>
          <p:cNvPr id="5" name="TextBox 4"/>
          <p:cNvSpPr txBox="1"/>
          <p:nvPr/>
        </p:nvSpPr>
        <p:spPr>
          <a:xfrm>
            <a:off x="3623709" y="5715000"/>
            <a:ext cx="1591782" cy="369332"/>
          </a:xfrm>
          <a:prstGeom prst="rect">
            <a:avLst/>
          </a:prstGeom>
          <a:noFill/>
        </p:spPr>
        <p:txBody>
          <a:bodyPr wrap="none" rtlCol="0">
            <a:spAutoFit/>
          </a:bodyPr>
          <a:lstStyle/>
          <a:p>
            <a:r>
              <a:rPr lang="en-US" dirty="0" smtClean="0"/>
              <a:t>Year of Report</a:t>
            </a:r>
            <a:endParaRPr lang="en-US" dirty="0"/>
          </a:p>
        </p:txBody>
      </p:sp>
      <p:sp>
        <p:nvSpPr>
          <p:cNvPr id="8" name="Rectangle 7"/>
          <p:cNvSpPr/>
          <p:nvPr/>
        </p:nvSpPr>
        <p:spPr>
          <a:xfrm>
            <a:off x="359844" y="6096000"/>
            <a:ext cx="8631755" cy="400110"/>
          </a:xfrm>
          <a:prstGeom prst="rect">
            <a:avLst/>
          </a:prstGeom>
        </p:spPr>
        <p:txBody>
          <a:bodyPr wrap="square">
            <a:spAutoFit/>
          </a:bodyPr>
          <a:lstStyle/>
          <a:p>
            <a:r>
              <a:rPr lang="en-US" sz="1000" dirty="0" smtClean="0"/>
              <a:t>* “Other” </a:t>
            </a:r>
            <a:r>
              <a:rPr lang="en-US" sz="1000" dirty="0"/>
              <a:t>includes groups </a:t>
            </a:r>
            <a:r>
              <a:rPr lang="en-US" sz="1000" dirty="0" smtClean="0"/>
              <a:t>comprising &lt;2% of total incarcerated cases (</a:t>
            </a:r>
            <a:r>
              <a:rPr lang="en-US" sz="1000" dirty="0"/>
              <a:t>American Indian, Native Hawaiian/Pacific Islander, or Multiple Races</a:t>
            </a:r>
            <a:r>
              <a:rPr lang="en-US" sz="1000" dirty="0" smtClean="0"/>
              <a:t>).  Incarcerated TB cases of unknown race/ethnicity are 0.3% of total cases and are not shown.</a:t>
            </a:r>
            <a:endParaRPr lang="en-US" sz="1000" dirty="0"/>
          </a:p>
        </p:txBody>
      </p:sp>
      <p:graphicFrame>
        <p:nvGraphicFramePr>
          <p:cNvPr id="9" name="Chart 8"/>
          <p:cNvGraphicFramePr>
            <a:graphicFrameLocks/>
          </p:cNvGraphicFramePr>
          <p:nvPr>
            <p:extLst>
              <p:ext uri="{D42A27DB-BD31-4B8C-83A1-F6EECF244321}">
                <p14:modId xmlns:p14="http://schemas.microsoft.com/office/powerpoint/2010/main" val="3984554905"/>
              </p:ext>
            </p:extLst>
          </p:nvPr>
        </p:nvGraphicFramePr>
        <p:xfrm>
          <a:off x="507261" y="1186367"/>
          <a:ext cx="7977077" cy="465897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8077200" y="3886200"/>
            <a:ext cx="533400" cy="307777"/>
          </a:xfrm>
          <a:prstGeom prst="rect">
            <a:avLst/>
          </a:prstGeom>
          <a:noFill/>
        </p:spPr>
        <p:txBody>
          <a:bodyPr wrap="square" rtlCol="0">
            <a:spAutoFit/>
          </a:bodyPr>
          <a:lstStyle/>
          <a:p>
            <a:r>
              <a:rPr lang="en-US" sz="1400" dirty="0" smtClean="0"/>
              <a:t>*</a:t>
            </a:r>
            <a:endParaRPr lang="en-US" sz="1400" dirty="0"/>
          </a:p>
        </p:txBody>
      </p:sp>
    </p:spTree>
    <p:custDataLst>
      <p:tags r:id="rId1"/>
    </p:custDataLst>
    <p:extLst>
      <p:ext uri="{BB962C8B-B14F-4D97-AF65-F5344CB8AC3E}">
        <p14:creationId xmlns:p14="http://schemas.microsoft.com/office/powerpoint/2010/main" val="1722316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534400" cy="1143000"/>
          </a:xfrm>
        </p:spPr>
        <p:txBody>
          <a:bodyPr/>
          <a:lstStyle/>
          <a:p>
            <a:r>
              <a:rPr lang="en-US" dirty="0" smtClean="0"/>
              <a:t>The National Tuberculosis (TB) Surveillance  System</a:t>
            </a:r>
            <a:br>
              <a:rPr lang="en-US" dirty="0" smtClean="0"/>
            </a:br>
            <a:endParaRPr lang="en-US" dirty="0"/>
          </a:p>
        </p:txBody>
      </p:sp>
      <p:sp>
        <p:nvSpPr>
          <p:cNvPr id="5" name="Content Placeholder 4"/>
          <p:cNvSpPr>
            <a:spLocks noGrp="1"/>
          </p:cNvSpPr>
          <p:nvPr>
            <p:ph idx="1"/>
          </p:nvPr>
        </p:nvSpPr>
        <p:spPr>
          <a:xfrm>
            <a:off x="457200" y="1905000"/>
            <a:ext cx="8229600" cy="4191000"/>
          </a:xfrm>
        </p:spPr>
        <p:txBody>
          <a:bodyPr/>
          <a:lstStyle/>
          <a:p>
            <a:r>
              <a:rPr lang="en-US" b="0" dirty="0"/>
              <a:t>D</a:t>
            </a:r>
            <a:r>
              <a:rPr lang="en-US" b="0" dirty="0" smtClean="0"/>
              <a:t>atabase of all </a:t>
            </a:r>
            <a:r>
              <a:rPr lang="en-US" b="0" dirty="0"/>
              <a:t>confirmed cases of TB disease reported to </a:t>
            </a:r>
            <a:r>
              <a:rPr lang="en-US" b="0" dirty="0" smtClean="0"/>
              <a:t>CDC </a:t>
            </a:r>
          </a:p>
          <a:p>
            <a:pPr lvl="1"/>
            <a:r>
              <a:rPr lang="en-US" b="0" dirty="0" smtClean="0"/>
              <a:t>A confirmed case is one that </a:t>
            </a:r>
            <a:r>
              <a:rPr lang="en-US" b="0" dirty="0"/>
              <a:t>is laboratory </a:t>
            </a:r>
            <a:r>
              <a:rPr lang="en-US" b="0" dirty="0" smtClean="0"/>
              <a:t>confirmed, meets the clinical case definition, or is confirmed by the provider (in absence of adequate laboratory or clinical information)</a:t>
            </a:r>
          </a:p>
          <a:p>
            <a:pPr marL="457200" lvl="1" indent="0">
              <a:buNone/>
            </a:pPr>
            <a:endParaRPr lang="en-US" b="0" dirty="0" smtClean="0"/>
          </a:p>
          <a:p>
            <a:r>
              <a:rPr lang="en-US" b="0" dirty="0" smtClean="0"/>
              <a:t>Since 1993, collected demographic, risk factor, clinical, and laboratory information on TB cases residing in correctional facilities at the time of diagnosis</a:t>
            </a:r>
            <a:endParaRPr lang="en-US" dirty="0"/>
          </a:p>
        </p:txBody>
      </p:sp>
    </p:spTree>
    <p:custDataLst>
      <p:tags r:id="rId1"/>
    </p:custDataLst>
    <p:extLst>
      <p:ext uri="{BB962C8B-B14F-4D97-AF65-F5344CB8AC3E}">
        <p14:creationId xmlns:p14="http://schemas.microsoft.com/office/powerpoint/2010/main" val="10354372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05117734"/>
              </p:ext>
            </p:extLst>
          </p:nvPr>
        </p:nvGraphicFramePr>
        <p:xfrm>
          <a:off x="381000" y="1066800"/>
          <a:ext cx="8610600" cy="533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62000" y="304800"/>
            <a:ext cx="7620000" cy="830997"/>
          </a:xfrm>
          <a:prstGeom prst="rect">
            <a:avLst/>
          </a:prstGeom>
          <a:noFill/>
        </p:spPr>
        <p:txBody>
          <a:bodyPr wrap="square" rtlCol="0">
            <a:spAutoFit/>
          </a:bodyPr>
          <a:lstStyle/>
          <a:p>
            <a:pPr algn="ctr"/>
            <a:r>
              <a:rPr lang="en-US" sz="2400" b="1" dirty="0" smtClean="0"/>
              <a:t>Percent of TB </a:t>
            </a:r>
            <a:r>
              <a:rPr lang="en-US" sz="2400" b="1" dirty="0"/>
              <a:t>Cases in Correctional </a:t>
            </a:r>
            <a:r>
              <a:rPr lang="en-US" sz="2400" b="1" dirty="0" smtClean="0"/>
              <a:t>Facilities </a:t>
            </a:r>
            <a:r>
              <a:rPr lang="en-US" sz="2400" b="1" dirty="0"/>
              <a:t>by </a:t>
            </a:r>
            <a:r>
              <a:rPr lang="en-US" sz="2400" b="1" dirty="0" smtClean="0"/>
              <a:t>Whether </a:t>
            </a:r>
            <a:r>
              <a:rPr lang="en-US" sz="2400" b="1" dirty="0"/>
              <a:t>HIV Test Results Known*, </a:t>
            </a:r>
            <a:r>
              <a:rPr lang="en-US" sz="2400" b="1" dirty="0" smtClean="0"/>
              <a:t>1993-2011</a:t>
            </a:r>
            <a:endParaRPr lang="en-US" sz="2400" b="1" dirty="0"/>
          </a:p>
        </p:txBody>
      </p:sp>
      <p:sp>
        <p:nvSpPr>
          <p:cNvPr id="3" name="TextBox 2"/>
          <p:cNvSpPr txBox="1"/>
          <p:nvPr/>
        </p:nvSpPr>
        <p:spPr>
          <a:xfrm>
            <a:off x="8651358" y="3590258"/>
            <a:ext cx="482009" cy="307777"/>
          </a:xfrm>
          <a:prstGeom prst="rect">
            <a:avLst/>
          </a:prstGeom>
          <a:noFill/>
        </p:spPr>
        <p:txBody>
          <a:bodyPr wrap="square" rtlCol="0">
            <a:spAutoFit/>
          </a:bodyPr>
          <a:lstStyle/>
          <a:p>
            <a:r>
              <a:rPr lang="en-US" sz="1400" dirty="0" smtClean="0"/>
              <a:t>*</a:t>
            </a:r>
            <a:endParaRPr lang="en-US" sz="1400" dirty="0"/>
          </a:p>
        </p:txBody>
      </p:sp>
      <p:sp>
        <p:nvSpPr>
          <p:cNvPr id="4" name="TextBox 3"/>
          <p:cNvSpPr txBox="1"/>
          <p:nvPr/>
        </p:nvSpPr>
        <p:spPr>
          <a:xfrm>
            <a:off x="533400" y="6248400"/>
            <a:ext cx="8117958" cy="246221"/>
          </a:xfrm>
          <a:prstGeom prst="rect">
            <a:avLst/>
          </a:prstGeom>
          <a:noFill/>
        </p:spPr>
        <p:txBody>
          <a:bodyPr wrap="square" rtlCol="0">
            <a:spAutoFit/>
          </a:bodyPr>
          <a:lstStyle/>
          <a:p>
            <a:r>
              <a:rPr lang="en-US" sz="1000" dirty="0">
                <a:solidFill>
                  <a:srgbClr val="002060"/>
                </a:solidFill>
              </a:rPr>
              <a:t>*Known HIV status includes  positive, negative and indeterminate results</a:t>
            </a:r>
            <a:r>
              <a:rPr lang="en-US" sz="1000" dirty="0" smtClean="0">
                <a:solidFill>
                  <a:srgbClr val="002060"/>
                </a:solidFill>
              </a:rPr>
              <a:t>.</a:t>
            </a:r>
            <a:endParaRPr lang="en-US" sz="1000" dirty="0"/>
          </a:p>
        </p:txBody>
      </p:sp>
    </p:spTree>
    <p:custDataLst>
      <p:tags r:id="rId1"/>
    </p:custDataLst>
    <p:extLst>
      <p:ext uri="{BB962C8B-B14F-4D97-AF65-F5344CB8AC3E}">
        <p14:creationId xmlns:p14="http://schemas.microsoft.com/office/powerpoint/2010/main" val="25413531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8203"/>
            <a:ext cx="6781800" cy="830997"/>
          </a:xfrm>
          <a:prstGeom prst="rect">
            <a:avLst/>
          </a:prstGeom>
          <a:noFill/>
        </p:spPr>
        <p:txBody>
          <a:bodyPr wrap="square" rtlCol="0">
            <a:spAutoFit/>
          </a:bodyPr>
          <a:lstStyle/>
          <a:p>
            <a:pPr algn="ctr">
              <a:defRPr sz="1800" b="1" i="0" u="none" strike="noStrike" kern="1200" baseline="0">
                <a:solidFill>
                  <a:srgbClr val="0039A6"/>
                </a:solidFill>
                <a:latin typeface="+mn-lt"/>
                <a:ea typeface="+mn-ea"/>
                <a:cs typeface="+mn-cs"/>
              </a:defRPr>
            </a:pPr>
            <a:r>
              <a:rPr lang="en-US" sz="2400" dirty="0"/>
              <a:t>Percent of TB Cases by HIV Status and </a:t>
            </a:r>
            <a:r>
              <a:rPr lang="en-US" sz="2400" dirty="0" smtClean="0"/>
              <a:t>Correctional Facility </a:t>
            </a:r>
            <a:r>
              <a:rPr lang="en-US" sz="2400" dirty="0"/>
              <a:t>Status, </a:t>
            </a:r>
            <a:r>
              <a:rPr lang="en-US" sz="2400" dirty="0" smtClean="0"/>
              <a:t>1993–2011</a:t>
            </a:r>
            <a:endParaRPr lang="en-US" sz="2400" dirty="0"/>
          </a:p>
        </p:txBody>
      </p:sp>
      <p:sp>
        <p:nvSpPr>
          <p:cNvPr id="3" name="TextBox 2"/>
          <p:cNvSpPr txBox="1"/>
          <p:nvPr/>
        </p:nvSpPr>
        <p:spPr>
          <a:xfrm>
            <a:off x="4256482" y="5975866"/>
            <a:ext cx="1197764" cy="369332"/>
          </a:xfrm>
          <a:prstGeom prst="rect">
            <a:avLst/>
          </a:prstGeom>
          <a:noFill/>
        </p:spPr>
        <p:txBody>
          <a:bodyPr wrap="none" rtlCol="0">
            <a:spAutoFit/>
          </a:bodyPr>
          <a:lstStyle/>
          <a:p>
            <a:r>
              <a:rPr lang="en-US" dirty="0"/>
              <a:t>HIV </a:t>
            </a:r>
            <a:r>
              <a:rPr lang="en-US" dirty="0" smtClean="0"/>
              <a:t>Status</a:t>
            </a:r>
            <a:endParaRPr lang="en-US" dirty="0"/>
          </a:p>
        </p:txBody>
      </p:sp>
      <p:sp>
        <p:nvSpPr>
          <p:cNvPr id="4" name="TextBox 3"/>
          <p:cNvSpPr txBox="1"/>
          <p:nvPr/>
        </p:nvSpPr>
        <p:spPr>
          <a:xfrm rot="16200000">
            <a:off x="30652" y="3221949"/>
            <a:ext cx="940963" cy="369332"/>
          </a:xfrm>
          <a:prstGeom prst="rect">
            <a:avLst/>
          </a:prstGeom>
          <a:noFill/>
        </p:spPr>
        <p:txBody>
          <a:bodyPr wrap="none" rtlCol="0">
            <a:spAutoFit/>
          </a:bodyPr>
          <a:lstStyle/>
          <a:p>
            <a:r>
              <a:rPr lang="en-US" dirty="0" smtClean="0"/>
              <a:t>Percent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56677009"/>
              </p:ext>
            </p:extLst>
          </p:nvPr>
        </p:nvGraphicFramePr>
        <p:xfrm>
          <a:off x="685800" y="1279525"/>
          <a:ext cx="7772400" cy="466407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2041266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0907983"/>
              </p:ext>
            </p:extLst>
          </p:nvPr>
        </p:nvGraphicFramePr>
        <p:xfrm>
          <a:off x="533400" y="1524000"/>
          <a:ext cx="81915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33400" y="304799"/>
            <a:ext cx="8077200" cy="830997"/>
          </a:xfrm>
          <a:prstGeom prst="rect">
            <a:avLst/>
          </a:prstGeom>
          <a:noFill/>
        </p:spPr>
        <p:txBody>
          <a:bodyPr wrap="square" rtlCol="0">
            <a:spAutoFit/>
          </a:bodyPr>
          <a:lstStyle/>
          <a:p>
            <a:pPr algn="ctr"/>
            <a:r>
              <a:rPr lang="en-US" sz="2400" b="1" dirty="0" smtClean="0"/>
              <a:t>Treatment of TB </a:t>
            </a:r>
            <a:r>
              <a:rPr lang="en-US" sz="2400" b="1" dirty="0"/>
              <a:t>Cases in </a:t>
            </a:r>
            <a:r>
              <a:rPr lang="en-US" sz="2400" b="1" dirty="0" smtClean="0"/>
              <a:t>Correctional Facilities </a:t>
            </a:r>
            <a:r>
              <a:rPr lang="en-US" sz="2400" b="1" dirty="0"/>
              <a:t>by </a:t>
            </a:r>
            <a:r>
              <a:rPr lang="en-US" sz="2400" b="1" dirty="0" smtClean="0"/>
              <a:t>Use </a:t>
            </a:r>
            <a:r>
              <a:rPr lang="en-US" sz="2400" b="1" dirty="0"/>
              <a:t>of </a:t>
            </a:r>
            <a:endParaRPr lang="en-US" sz="2400" b="1" dirty="0" smtClean="0"/>
          </a:p>
          <a:p>
            <a:pPr algn="ctr"/>
            <a:r>
              <a:rPr lang="en-US" sz="2400" b="1" dirty="0" smtClean="0"/>
              <a:t>Directly </a:t>
            </a:r>
            <a:r>
              <a:rPr lang="en-US" sz="2400" b="1" dirty="0"/>
              <a:t>Observed </a:t>
            </a:r>
            <a:r>
              <a:rPr lang="en-US" sz="2400" b="1" dirty="0" smtClean="0"/>
              <a:t>Therapy (DOT), 1993-2009</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7575636"/>
              </p:ext>
            </p:extLst>
          </p:nvPr>
        </p:nvGraphicFramePr>
        <p:xfrm>
          <a:off x="914400" y="1447800"/>
          <a:ext cx="7696200" cy="496020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8910830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0999"/>
            <a:ext cx="8458200" cy="830997"/>
          </a:xfrm>
          <a:prstGeom prst="rect">
            <a:avLst/>
          </a:prstGeom>
          <a:noFill/>
        </p:spPr>
        <p:txBody>
          <a:bodyPr wrap="square" rtlCol="0">
            <a:spAutoFit/>
          </a:bodyPr>
          <a:lstStyle/>
          <a:p>
            <a:pPr algn="ctr"/>
            <a:r>
              <a:rPr lang="en-US" sz="2400" b="1" dirty="0" smtClean="0"/>
              <a:t>Percent of TB Cases </a:t>
            </a:r>
            <a:r>
              <a:rPr lang="en-US" sz="2400" b="1" dirty="0"/>
              <a:t>in Correctional </a:t>
            </a:r>
            <a:r>
              <a:rPr lang="en-US" sz="2400" b="1" dirty="0" smtClean="0"/>
              <a:t>Facilities at the Time of Diagnosis by </a:t>
            </a:r>
            <a:r>
              <a:rPr lang="en-US" sz="2400" b="1" dirty="0"/>
              <a:t>Treatment Completion, </a:t>
            </a:r>
            <a:r>
              <a:rPr lang="en-US" sz="2400" b="1" dirty="0" smtClean="0"/>
              <a:t>1993-2009</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2609075898"/>
              </p:ext>
            </p:extLst>
          </p:nvPr>
        </p:nvGraphicFramePr>
        <p:xfrm>
          <a:off x="359833" y="1371600"/>
          <a:ext cx="8420100" cy="507350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6229290"/>
            <a:ext cx="8382000" cy="400110"/>
          </a:xfrm>
          <a:prstGeom prst="rect">
            <a:avLst/>
          </a:prstGeom>
          <a:noFill/>
        </p:spPr>
        <p:txBody>
          <a:bodyPr wrap="square" rtlCol="0">
            <a:spAutoFit/>
          </a:bodyPr>
          <a:lstStyle/>
          <a:p>
            <a:r>
              <a:rPr lang="en-US" sz="1000" dirty="0" smtClean="0"/>
              <a:t>NOTE:  Data for  “Adverse Treatment Event” and “Unknown” each accounted for &lt;0.1% of outcomes</a:t>
            </a:r>
            <a:r>
              <a:rPr lang="en-US" sz="1000" dirty="0"/>
              <a:t>. </a:t>
            </a:r>
          </a:p>
          <a:p>
            <a:endParaRPr lang="en-US" sz="1000" dirty="0" smtClean="0"/>
          </a:p>
        </p:txBody>
      </p:sp>
    </p:spTree>
    <p:custDataLst>
      <p:tags r:id="rId1"/>
    </p:custDataLst>
    <p:extLst>
      <p:ext uri="{BB962C8B-B14F-4D97-AF65-F5344CB8AC3E}">
        <p14:creationId xmlns:p14="http://schemas.microsoft.com/office/powerpoint/2010/main" val="302468053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smtClean="0"/>
              <a:t>Percent of TB Cases by Treatment Completion Status and Correctional Facility Status, 1993-2009</a:t>
            </a:r>
            <a:endParaRPr lang="en-US" dirty="0"/>
          </a:p>
        </p:txBody>
      </p:sp>
      <p:sp>
        <p:nvSpPr>
          <p:cNvPr id="4" name="Text Placeholder 3"/>
          <p:cNvSpPr>
            <a:spLocks noGrp="1"/>
          </p:cNvSpPr>
          <p:nvPr>
            <p:ph type="body" sz="quarter" idx="11"/>
          </p:nvPr>
        </p:nvSpPr>
        <p:spPr>
          <a:xfrm>
            <a:off x="457200" y="6096000"/>
            <a:ext cx="8229600" cy="609600"/>
          </a:xfrm>
        </p:spPr>
        <p:txBody>
          <a:bodyPr/>
          <a:lstStyle/>
          <a:p>
            <a:r>
              <a:rPr lang="en-US" dirty="0"/>
              <a:t>NOTE:  Data for  “Adverse Treatment Event” and “Unknown” each accounted for &lt;0.1% of outcomes. </a:t>
            </a:r>
          </a:p>
          <a:p>
            <a:endParaRPr lang="en-US" dirty="0"/>
          </a:p>
        </p:txBody>
      </p:sp>
      <p:sp>
        <p:nvSpPr>
          <p:cNvPr id="7" name="TextBox 6"/>
          <p:cNvSpPr txBox="1"/>
          <p:nvPr/>
        </p:nvSpPr>
        <p:spPr>
          <a:xfrm>
            <a:off x="3276600" y="5638800"/>
            <a:ext cx="1905000" cy="369332"/>
          </a:xfrm>
          <a:prstGeom prst="rect">
            <a:avLst/>
          </a:prstGeom>
          <a:noFill/>
        </p:spPr>
        <p:txBody>
          <a:bodyPr wrap="square" rtlCol="0">
            <a:spAutoFit/>
          </a:bodyPr>
          <a:lstStyle/>
          <a:p>
            <a:pPr algn="ctr"/>
            <a:r>
              <a:rPr lang="en-US" dirty="0" smtClean="0">
                <a:solidFill>
                  <a:schemeClr val="tx2">
                    <a:lumMod val="50000"/>
                  </a:schemeClr>
                </a:solidFill>
              </a:rPr>
              <a:t>Treatment Status</a:t>
            </a:r>
          </a:p>
        </p:txBody>
      </p:sp>
      <p:sp>
        <p:nvSpPr>
          <p:cNvPr id="9" name="TextBox 8"/>
          <p:cNvSpPr txBox="1"/>
          <p:nvPr/>
        </p:nvSpPr>
        <p:spPr>
          <a:xfrm rot="16200000">
            <a:off x="-32267" y="3365205"/>
            <a:ext cx="1066800" cy="369332"/>
          </a:xfrm>
          <a:prstGeom prst="rect">
            <a:avLst/>
          </a:prstGeom>
          <a:noFill/>
        </p:spPr>
        <p:txBody>
          <a:bodyPr wrap="square" rtlCol="0">
            <a:spAutoFit/>
          </a:bodyPr>
          <a:lstStyle/>
          <a:p>
            <a:pPr algn="ctr"/>
            <a:r>
              <a:rPr lang="en-US" dirty="0" smtClean="0">
                <a:solidFill>
                  <a:schemeClr val="tx2">
                    <a:lumMod val="50000"/>
                  </a:schemeClr>
                </a:solidFill>
              </a:rPr>
              <a:t>Percent</a:t>
            </a:r>
          </a:p>
        </p:txBody>
      </p:sp>
      <p:graphicFrame>
        <p:nvGraphicFramePr>
          <p:cNvPr id="8" name="Chart 7"/>
          <p:cNvGraphicFramePr>
            <a:graphicFrameLocks/>
          </p:cNvGraphicFramePr>
          <p:nvPr>
            <p:extLst>
              <p:ext uri="{D42A27DB-BD31-4B8C-83A1-F6EECF244321}">
                <p14:modId xmlns:p14="http://schemas.microsoft.com/office/powerpoint/2010/main" val="970230903"/>
              </p:ext>
            </p:extLst>
          </p:nvPr>
        </p:nvGraphicFramePr>
        <p:xfrm>
          <a:off x="990600" y="1371599"/>
          <a:ext cx="7467600" cy="438452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375319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7380291"/>
              </p:ext>
            </p:extLst>
          </p:nvPr>
        </p:nvGraphicFramePr>
        <p:xfrm>
          <a:off x="269631" y="1447800"/>
          <a:ext cx="84582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04800" y="388203"/>
            <a:ext cx="8534400" cy="830997"/>
          </a:xfrm>
          <a:prstGeom prst="rect">
            <a:avLst/>
          </a:prstGeom>
          <a:noFill/>
        </p:spPr>
        <p:txBody>
          <a:bodyPr wrap="square" rtlCol="0">
            <a:spAutoFit/>
          </a:bodyPr>
          <a:lstStyle/>
          <a:p>
            <a:pPr algn="ctr"/>
            <a:r>
              <a:rPr lang="en-US" sz="2400" b="1" dirty="0" smtClean="0"/>
              <a:t>Percent of TB </a:t>
            </a:r>
            <a:r>
              <a:rPr lang="en-US" sz="2400" b="1" dirty="0"/>
              <a:t>Cases in Correctional </a:t>
            </a:r>
            <a:r>
              <a:rPr lang="en-US" sz="2400" b="1" dirty="0" smtClean="0"/>
              <a:t>Facilities </a:t>
            </a:r>
            <a:r>
              <a:rPr lang="en-US" sz="2400" b="1" dirty="0"/>
              <a:t>by </a:t>
            </a:r>
            <a:endParaRPr lang="en-US" sz="2400" b="1" dirty="0" smtClean="0"/>
          </a:p>
          <a:p>
            <a:pPr algn="ctr"/>
            <a:r>
              <a:rPr lang="en-US" sz="2400" b="1" dirty="0" smtClean="0"/>
              <a:t>Reported History of Excess </a:t>
            </a:r>
            <a:r>
              <a:rPr lang="en-US" sz="2400" b="1" dirty="0"/>
              <a:t>Alcohol Use Status, </a:t>
            </a:r>
            <a:r>
              <a:rPr lang="en-US" sz="2400" b="1" dirty="0" smtClean="0"/>
              <a:t>1993-2011</a:t>
            </a:r>
          </a:p>
        </p:txBody>
      </p:sp>
      <p:graphicFrame>
        <p:nvGraphicFramePr>
          <p:cNvPr id="4" name="Chart 3"/>
          <p:cNvGraphicFramePr>
            <a:graphicFrameLocks/>
          </p:cNvGraphicFramePr>
          <p:nvPr>
            <p:extLst>
              <p:ext uri="{D42A27DB-BD31-4B8C-83A1-F6EECF244321}">
                <p14:modId xmlns:p14="http://schemas.microsoft.com/office/powerpoint/2010/main" val="1350509687"/>
              </p:ext>
            </p:extLst>
          </p:nvPr>
        </p:nvGraphicFramePr>
        <p:xfrm>
          <a:off x="685800" y="1600200"/>
          <a:ext cx="7543800" cy="44958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9648729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42329248"/>
              </p:ext>
            </p:extLst>
          </p:nvPr>
        </p:nvGraphicFramePr>
        <p:xfrm>
          <a:off x="381000" y="1244092"/>
          <a:ext cx="8356600" cy="523290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04800" y="379228"/>
            <a:ext cx="8534400" cy="830997"/>
          </a:xfrm>
          <a:prstGeom prst="rect">
            <a:avLst/>
          </a:prstGeom>
          <a:noFill/>
        </p:spPr>
        <p:txBody>
          <a:bodyPr wrap="square" rtlCol="0">
            <a:spAutoFit/>
          </a:bodyPr>
          <a:lstStyle/>
          <a:p>
            <a:pPr algn="ctr"/>
            <a:r>
              <a:rPr lang="en-US" sz="2400" b="1" dirty="0" smtClean="0"/>
              <a:t>Percent of TB </a:t>
            </a:r>
            <a:r>
              <a:rPr lang="en-US" sz="2400" b="1" dirty="0"/>
              <a:t>Cases in Correctional </a:t>
            </a:r>
            <a:r>
              <a:rPr lang="en-US" sz="2400" b="1" dirty="0" smtClean="0"/>
              <a:t>Facilities by Reported History of Injection </a:t>
            </a:r>
            <a:r>
              <a:rPr lang="en-US" sz="2400" b="1" dirty="0"/>
              <a:t>Drug </a:t>
            </a:r>
            <a:r>
              <a:rPr lang="en-US" sz="2400" b="1" dirty="0" smtClean="0"/>
              <a:t>Use, 1993-2011</a:t>
            </a:r>
            <a:endParaRPr lang="en-US" sz="2400" dirty="0"/>
          </a:p>
        </p:txBody>
      </p:sp>
      <p:graphicFrame>
        <p:nvGraphicFramePr>
          <p:cNvPr id="7" name="Chart 6"/>
          <p:cNvGraphicFramePr>
            <a:graphicFrameLocks/>
          </p:cNvGraphicFramePr>
          <p:nvPr>
            <p:extLst>
              <p:ext uri="{D42A27DB-BD31-4B8C-83A1-F6EECF244321}">
                <p14:modId xmlns:p14="http://schemas.microsoft.com/office/powerpoint/2010/main" val="2201994811"/>
              </p:ext>
            </p:extLst>
          </p:nvPr>
        </p:nvGraphicFramePr>
        <p:xfrm>
          <a:off x="571500" y="1676400"/>
          <a:ext cx="8001000" cy="48048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230905114"/>
              </p:ext>
            </p:extLst>
          </p:nvPr>
        </p:nvGraphicFramePr>
        <p:xfrm>
          <a:off x="838200" y="1600200"/>
          <a:ext cx="7467600" cy="45069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3106126798"/>
              </p:ext>
            </p:extLst>
          </p:nvPr>
        </p:nvGraphicFramePr>
        <p:xfrm>
          <a:off x="762000" y="1447800"/>
          <a:ext cx="7696200" cy="4581525"/>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37738960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1815139"/>
              </p:ext>
            </p:extLst>
          </p:nvPr>
        </p:nvGraphicFramePr>
        <p:xfrm>
          <a:off x="228600" y="1371600"/>
          <a:ext cx="88392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04800" y="388203"/>
            <a:ext cx="8534400" cy="830997"/>
          </a:xfrm>
          <a:prstGeom prst="rect">
            <a:avLst/>
          </a:prstGeom>
          <a:noFill/>
        </p:spPr>
        <p:txBody>
          <a:bodyPr wrap="square" rtlCol="0">
            <a:spAutoFit/>
          </a:bodyPr>
          <a:lstStyle/>
          <a:p>
            <a:pPr algn="ctr"/>
            <a:r>
              <a:rPr lang="en-US" sz="2400" b="1" dirty="0"/>
              <a:t>TB Cases in Correctional </a:t>
            </a:r>
            <a:r>
              <a:rPr lang="en-US" sz="2400" b="1" dirty="0" smtClean="0"/>
              <a:t>Facilities </a:t>
            </a:r>
            <a:r>
              <a:rPr lang="en-US" sz="2400" b="1" dirty="0"/>
              <a:t>by </a:t>
            </a:r>
            <a:r>
              <a:rPr lang="en-US" sz="2400" b="1" dirty="0" smtClean="0"/>
              <a:t>Reported</a:t>
            </a:r>
          </a:p>
          <a:p>
            <a:pPr algn="ctr"/>
            <a:r>
              <a:rPr lang="en-US" sz="2400" b="1" dirty="0" smtClean="0"/>
              <a:t>History of Non-Injection </a:t>
            </a:r>
            <a:r>
              <a:rPr lang="en-US" sz="2400" b="1" dirty="0"/>
              <a:t>Drug Use Status, </a:t>
            </a:r>
            <a:r>
              <a:rPr lang="en-US" sz="2400" b="1" dirty="0" smtClean="0"/>
              <a:t>1993-2011</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468903466"/>
              </p:ext>
            </p:extLst>
          </p:nvPr>
        </p:nvGraphicFramePr>
        <p:xfrm>
          <a:off x="685800" y="1524000"/>
          <a:ext cx="7696200" cy="474662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0388090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rPr>
              <a:t>For more information please contact Centers for Disease Control and Prevention</a:t>
            </a:r>
          </a:p>
          <a:p>
            <a:pPr lvl="0" algn="l"/>
            <a:endParaRPr lang="en-US" sz="1200" b="0" dirty="0" smtClean="0">
              <a:solidFill>
                <a:schemeClr val="tx1"/>
              </a:solidFill>
            </a:endParaRPr>
          </a:p>
          <a:p>
            <a:pPr lvl="0" algn="l"/>
            <a:r>
              <a:rPr lang="en-US" sz="1200" b="0" dirty="0" smtClean="0">
                <a:solidFill>
                  <a:schemeClr val="tx1"/>
                </a:solidFill>
              </a:rPr>
              <a:t>1600 Clifton Road NE, Atlanta,  GA  30333</a:t>
            </a:r>
          </a:p>
          <a:p>
            <a:pPr lvl="0" algn="l"/>
            <a:r>
              <a:rPr lang="en-US" sz="1200" b="0" dirty="0" smtClean="0">
                <a:solidFill>
                  <a:schemeClr val="tx1"/>
                </a:solidFill>
              </a:rPr>
              <a:t>Telephone: 1-800-CDC-INFO (232-4636)/TTY: 1-888-232-6348</a:t>
            </a:r>
          </a:p>
          <a:p>
            <a:pPr lvl="0" algn="l"/>
            <a:r>
              <a:rPr lang="en-US" sz="1200" b="0" dirty="0" smtClean="0">
                <a:solidFill>
                  <a:schemeClr val="tx1"/>
                </a:solidFill>
              </a:rPr>
              <a:t>E-mail:  cdcinfo@cdc.gov 	Web:  http://www.cdc.gov</a:t>
            </a:r>
          </a:p>
          <a:p>
            <a:pPr lvl="0" algn="l"/>
            <a:endParaRPr lang="en-US" sz="1200" b="0" dirty="0" smtClean="0">
              <a:solidFill>
                <a:schemeClr val="tx1"/>
              </a:solidFill>
            </a:endParaRPr>
          </a:p>
          <a:p>
            <a:pPr lvl="0" algn="l"/>
            <a:r>
              <a:rPr lang="en-US" sz="900" b="0" dirty="0" smtClean="0">
                <a:solidFill>
                  <a:schemeClr val="tx1"/>
                </a:solidFill>
              </a:rPr>
              <a:t>The findings and conclusions in this report are those of the authors and do not necessarily represent the official position of the Centers for Disease Control and Prevention.</a:t>
            </a:r>
          </a:p>
        </p:txBody>
      </p:sp>
      <p:sp>
        <p:nvSpPr>
          <p:cNvPr id="8" name="Text Placeholder 7"/>
          <p:cNvSpPr>
            <a:spLocks noGrp="1"/>
          </p:cNvSpPr>
          <p:nvPr>
            <p:ph type="body" sz="quarter" idx="11"/>
          </p:nvPr>
        </p:nvSpPr>
        <p:spPr/>
        <p:txBody>
          <a:bodyPr/>
          <a:lstStyle/>
          <a:p>
            <a:r>
              <a:rPr lang="en-US" dirty="0" smtClean="0"/>
              <a:t>National Center for HIV/AIDS, Viral Hepatitis, STD , and TB Prevention</a:t>
            </a:r>
          </a:p>
          <a:p>
            <a:endParaRPr lang="en-US" dirty="0"/>
          </a:p>
        </p:txBody>
      </p:sp>
      <p:pic>
        <p:nvPicPr>
          <p:cNvPr id="10" name="Picture 9" descr="Logos of the United States Department of Health and Human Services and Centers for Disease Control and Prevention&#10;"/>
          <p:cNvPicPr>
            <a:picLocks noChangeAspect="1"/>
          </p:cNvPicPr>
          <p:nvPr/>
        </p:nvPicPr>
        <p:blipFill>
          <a:blip r:embed="rId4" cstate="print"/>
          <a:stretch>
            <a:fillRect/>
          </a:stretch>
        </p:blipFill>
        <p:spPr>
          <a:xfrm>
            <a:off x="8763000" y="6477000"/>
            <a:ext cx="190500" cy="190500"/>
          </a:xfrm>
          <a:prstGeom prst="rect">
            <a:avLst/>
          </a:prstGeom>
        </p:spPr>
      </p:pic>
      <p:sp>
        <p:nvSpPr>
          <p:cNvPr id="7" name="Text Placeholder 6"/>
          <p:cNvSpPr>
            <a:spLocks noGrp="1"/>
          </p:cNvSpPr>
          <p:nvPr>
            <p:ph type="body" sz="quarter" idx="12"/>
          </p:nvPr>
        </p:nvSpPr>
        <p:spPr/>
        <p:txBody>
          <a:bodyPr/>
          <a:lstStyle/>
          <a:p>
            <a:r>
              <a:rPr lang="en-US" dirty="0" smtClean="0"/>
              <a:t>Division of Tuberculosis Elimination</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Surveillance Reporting for</a:t>
            </a:r>
            <a:br>
              <a:rPr lang="en-US" dirty="0" smtClean="0"/>
            </a:br>
            <a:r>
              <a:rPr lang="en-US" dirty="0" smtClean="0"/>
              <a:t>Residence of a Correctional Facility</a:t>
            </a:r>
            <a:endParaRPr lang="en-US" dirty="0"/>
          </a:p>
        </p:txBody>
      </p:sp>
      <p:sp>
        <p:nvSpPr>
          <p:cNvPr id="5" name="Content Placeholder 4"/>
          <p:cNvSpPr>
            <a:spLocks noGrp="1"/>
          </p:cNvSpPr>
          <p:nvPr>
            <p:ph idx="1"/>
          </p:nvPr>
        </p:nvSpPr>
        <p:spPr/>
        <p:txBody>
          <a:bodyPr/>
          <a:lstStyle/>
          <a:p>
            <a:r>
              <a:rPr lang="en-US" sz="1800" dirty="0"/>
              <a:t>Resident of correctional facility at the time of </a:t>
            </a:r>
            <a:r>
              <a:rPr lang="en-US" sz="1800" dirty="0" smtClean="0"/>
              <a:t>TB diagnosis (Yes, No, or Unknown)</a:t>
            </a:r>
          </a:p>
          <a:p>
            <a:r>
              <a:rPr lang="en-US" sz="1800" dirty="0" smtClean="0"/>
              <a:t>Types of correctional facilities:</a:t>
            </a:r>
          </a:p>
          <a:p>
            <a:pPr lvl="1"/>
            <a:r>
              <a:rPr lang="en-US" sz="1600" dirty="0" smtClean="0"/>
              <a:t>Federal Prison</a:t>
            </a:r>
          </a:p>
          <a:p>
            <a:pPr lvl="1"/>
            <a:r>
              <a:rPr lang="en-US" sz="1600" dirty="0" smtClean="0"/>
              <a:t>State Prison</a:t>
            </a:r>
          </a:p>
          <a:p>
            <a:pPr lvl="1"/>
            <a:r>
              <a:rPr lang="en-US" sz="1600" dirty="0" smtClean="0"/>
              <a:t>Local Jail</a:t>
            </a:r>
          </a:p>
          <a:p>
            <a:pPr lvl="1"/>
            <a:r>
              <a:rPr lang="en-US" sz="1600" dirty="0" smtClean="0"/>
              <a:t>Juvenile Correctional Facility</a:t>
            </a:r>
          </a:p>
          <a:p>
            <a:pPr lvl="1"/>
            <a:r>
              <a:rPr lang="en-US" sz="1600" dirty="0" smtClean="0"/>
              <a:t>Other Correctional Facility</a:t>
            </a:r>
          </a:p>
          <a:p>
            <a:pPr lvl="1"/>
            <a:r>
              <a:rPr lang="en-US" sz="1600" dirty="0" smtClean="0"/>
              <a:t>Unknown</a:t>
            </a:r>
          </a:p>
          <a:p>
            <a:pPr marL="1828800" lvl="4" indent="0">
              <a:buNone/>
            </a:pPr>
            <a:endParaRPr lang="en-US" sz="1400" dirty="0"/>
          </a:p>
          <a:p>
            <a:r>
              <a:rPr lang="en-US" sz="1800" dirty="0" smtClean="0"/>
              <a:t>A separate question about  “Immigration </a:t>
            </a:r>
            <a:r>
              <a:rPr lang="en-US" sz="1800" dirty="0"/>
              <a:t>and Customs Enforcement” (ICE</a:t>
            </a:r>
            <a:r>
              <a:rPr lang="en-US" sz="1800" dirty="0" smtClean="0"/>
              <a:t>) custody was added in 2009</a:t>
            </a:r>
            <a:endParaRPr lang="en-US" sz="1800" dirty="0"/>
          </a:p>
          <a:p>
            <a:pPr lvl="1"/>
            <a:r>
              <a:rPr lang="en-US" sz="1600" dirty="0"/>
              <a:t>Persons in ICE custody can be housed in </a:t>
            </a:r>
            <a:r>
              <a:rPr lang="en-US" sz="1600" dirty="0" smtClean="0"/>
              <a:t>stand-alone </a:t>
            </a:r>
            <a:r>
              <a:rPr lang="en-US" sz="1600" dirty="0"/>
              <a:t>ICE detention centers or other correctional facilities</a:t>
            </a:r>
            <a:r>
              <a:rPr lang="en-US" sz="1600" dirty="0" smtClean="0"/>
              <a:t>.</a:t>
            </a:r>
          </a:p>
          <a:p>
            <a:pPr lvl="1"/>
            <a:r>
              <a:rPr lang="en-US" sz="1600" dirty="0"/>
              <a:t>Questions pertaining to TB patients diagnosed in ICE facilities were 80% complete in </a:t>
            </a:r>
            <a:r>
              <a:rPr lang="en-US" sz="1600" dirty="0" smtClean="0"/>
              <a:t>2009; 95% complete in 2011.</a:t>
            </a:r>
            <a:endParaRPr lang="en-US" sz="1600" dirty="0"/>
          </a:p>
          <a:p>
            <a:pPr marL="1828800" lvl="4" indent="0">
              <a:buNone/>
            </a:pPr>
            <a:endParaRPr lang="en-US" dirty="0"/>
          </a:p>
          <a:p>
            <a:pPr marL="0" indent="0">
              <a:buNone/>
            </a:pP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dirty="0" smtClean="0"/>
              <a:t>TB Cases in Correctional Facilities</a:t>
            </a:r>
            <a:endParaRPr lang="en-US" dirty="0"/>
          </a:p>
        </p:txBody>
      </p:sp>
      <p:sp>
        <p:nvSpPr>
          <p:cNvPr id="5" name="Content Placeholder 4"/>
          <p:cNvSpPr>
            <a:spLocks noGrp="1"/>
          </p:cNvSpPr>
          <p:nvPr>
            <p:ph idx="1"/>
          </p:nvPr>
        </p:nvSpPr>
        <p:spPr/>
        <p:txBody>
          <a:bodyPr/>
          <a:lstStyle/>
          <a:p>
            <a:pPr marL="1828800" lvl="4" indent="0">
              <a:buNone/>
            </a:pPr>
            <a:endParaRPr lang="en-US" sz="1600" dirty="0"/>
          </a:p>
          <a:p>
            <a:r>
              <a:rPr lang="en-US" sz="2000" dirty="0"/>
              <a:t>I</a:t>
            </a:r>
            <a:r>
              <a:rPr lang="en-US" sz="2000" dirty="0" smtClean="0"/>
              <a:t>n 2011,  </a:t>
            </a:r>
            <a:r>
              <a:rPr lang="en-US" sz="2000" dirty="0"/>
              <a:t>a total </a:t>
            </a:r>
            <a:r>
              <a:rPr lang="en-US" sz="2000" dirty="0" smtClean="0"/>
              <a:t>of 9,946 </a:t>
            </a:r>
            <a:r>
              <a:rPr lang="en-US" sz="2000" dirty="0"/>
              <a:t>TB </a:t>
            </a:r>
            <a:r>
              <a:rPr lang="en-US" sz="2000" dirty="0" smtClean="0"/>
              <a:t>cases ≥ 15 years old were reported in the United States</a:t>
            </a:r>
          </a:p>
          <a:p>
            <a:pPr lvl="1"/>
            <a:r>
              <a:rPr lang="en-US" sz="1800" dirty="0" smtClean="0"/>
              <a:t>9,884 of those (99.4%) had information on residence in correctional facilities</a:t>
            </a:r>
          </a:p>
          <a:p>
            <a:pPr lvl="1"/>
            <a:r>
              <a:rPr lang="en-US" sz="1800" dirty="0" smtClean="0"/>
              <a:t>424 (4.3%) cases were reported as residents of correctional facilities at time of TB diagnosis</a:t>
            </a:r>
          </a:p>
          <a:p>
            <a:pPr lvl="1"/>
            <a:endParaRPr lang="en-US" sz="1800" dirty="0" smtClean="0"/>
          </a:p>
          <a:p>
            <a:r>
              <a:rPr lang="en-US" sz="2000" dirty="0" smtClean="0"/>
              <a:t>Between 1993 and 2011, 3.8% (n=11,721) of TB cases reported in the U.S. were residents of correctional facilities at the time of diagnosis.</a:t>
            </a:r>
            <a:endParaRPr lang="en-US" sz="2000" dirty="0"/>
          </a:p>
        </p:txBody>
      </p:sp>
      <p:sp>
        <p:nvSpPr>
          <p:cNvPr id="7" name="Text Placeholder 6"/>
          <p:cNvSpPr>
            <a:spLocks noGrp="1"/>
          </p:cNvSpPr>
          <p:nvPr>
            <p:ph type="body" sz="quarter" idx="11"/>
          </p:nvPr>
        </p:nvSpPr>
        <p:spPr>
          <a:xfrm>
            <a:off x="3505200" y="6172200"/>
            <a:ext cx="5334000" cy="304800"/>
          </a:xfrm>
        </p:spPr>
        <p:txBody>
          <a:bodyPr/>
          <a:lstStyle/>
          <a:p>
            <a:r>
              <a:rPr lang="en-US" dirty="0" smtClean="0"/>
              <a:t>* </a:t>
            </a:r>
            <a:r>
              <a:rPr lang="en-US" dirty="0"/>
              <a:t>http://www.cdc.gov/tb/topic/populations/correctional/default.htm</a:t>
            </a:r>
            <a:endParaRPr lang="en-US" dirty="0" smtClean="0"/>
          </a:p>
        </p:txBody>
      </p:sp>
    </p:spTree>
    <p:custDataLst>
      <p:tags r:id="rId1"/>
    </p:custDataLst>
    <p:extLst>
      <p:ext uri="{BB962C8B-B14F-4D97-AF65-F5344CB8AC3E}">
        <p14:creationId xmlns:p14="http://schemas.microsoft.com/office/powerpoint/2010/main" val="1264846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8" y="47847"/>
            <a:ext cx="8229600" cy="1143000"/>
          </a:xfrm>
        </p:spPr>
        <p:txBody>
          <a:bodyPr/>
          <a:lstStyle/>
          <a:p>
            <a:r>
              <a:rPr lang="en-US" dirty="0"/>
              <a:t>Counts of TB Cases in Correctional Facilities </a:t>
            </a:r>
            <a:r>
              <a:rPr lang="en-US" dirty="0" smtClean="0"/>
              <a:t>Compared </a:t>
            </a:r>
            <a:r>
              <a:rPr lang="en-US" dirty="0"/>
              <a:t>to </a:t>
            </a:r>
            <a:r>
              <a:rPr lang="en-US" dirty="0" smtClean="0"/>
              <a:t>All </a:t>
            </a:r>
            <a:r>
              <a:rPr lang="en-US" dirty="0"/>
              <a:t>TB cases, </a:t>
            </a:r>
            <a:r>
              <a:rPr lang="en-US" dirty="0" smtClean="0"/>
              <a:t>1993-2011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7777080"/>
              </p:ext>
            </p:extLst>
          </p:nvPr>
        </p:nvGraphicFramePr>
        <p:xfrm>
          <a:off x="851525" y="1371600"/>
          <a:ext cx="7620000" cy="437566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581400" y="5835134"/>
            <a:ext cx="2286000" cy="369332"/>
          </a:xfrm>
          <a:prstGeom prst="rect">
            <a:avLst/>
          </a:prstGeom>
          <a:noFill/>
        </p:spPr>
        <p:txBody>
          <a:bodyPr wrap="square" rtlCol="0">
            <a:spAutoFit/>
          </a:bodyPr>
          <a:lstStyle/>
          <a:p>
            <a:pPr algn="ctr"/>
            <a:r>
              <a:rPr lang="en-US" dirty="0">
                <a:latin typeface="Arial" pitchFamily="34" charset="0"/>
                <a:cs typeface="Arial" pitchFamily="34" charset="0"/>
              </a:rPr>
              <a:t>Year of </a:t>
            </a:r>
            <a:r>
              <a:rPr lang="en-US" dirty="0" smtClean="0">
                <a:latin typeface="Arial" pitchFamily="34" charset="0"/>
                <a:cs typeface="Arial" pitchFamily="34" charset="0"/>
              </a:rPr>
              <a:t>Report</a:t>
            </a:r>
            <a:endParaRPr lang="en-US" dirty="0">
              <a:latin typeface="Arial" pitchFamily="34" charset="0"/>
              <a:cs typeface="Arial" pitchFamily="34" charset="0"/>
            </a:endParaRPr>
          </a:p>
        </p:txBody>
      </p:sp>
      <p:sp>
        <p:nvSpPr>
          <p:cNvPr id="7" name="TextBox 6"/>
          <p:cNvSpPr txBox="1"/>
          <p:nvPr/>
        </p:nvSpPr>
        <p:spPr>
          <a:xfrm>
            <a:off x="389860" y="1190847"/>
            <a:ext cx="461665" cy="3970318"/>
          </a:xfrm>
          <a:prstGeom prst="rect">
            <a:avLst/>
          </a:prstGeom>
          <a:noFill/>
        </p:spPr>
        <p:txBody>
          <a:bodyPr vert="vert270" wrap="square" rtlCol="0">
            <a:spAutoFit/>
          </a:bodyPr>
          <a:lstStyle/>
          <a:p>
            <a:pPr algn="ctr"/>
            <a:r>
              <a:rPr lang="en-US" dirty="0">
                <a:latin typeface="Arial" pitchFamily="34" charset="0"/>
                <a:cs typeface="Arial" pitchFamily="34" charset="0"/>
              </a:rPr>
              <a:t>TB Cases (Count</a:t>
            </a:r>
            <a:r>
              <a:rPr lang="en-US" dirty="0" smtClean="0">
                <a:latin typeface="Arial" pitchFamily="34" charset="0"/>
                <a:cs typeface="Arial" pitchFamily="34" charset="0"/>
              </a:rPr>
              <a:t>)</a:t>
            </a:r>
            <a:endParaRPr lang="en-US" dirty="0"/>
          </a:p>
        </p:txBody>
      </p:sp>
    </p:spTree>
    <p:custDataLst>
      <p:tags r:id="rId1"/>
    </p:custDataLst>
    <p:extLst>
      <p:ext uri="{BB962C8B-B14F-4D97-AF65-F5344CB8AC3E}">
        <p14:creationId xmlns:p14="http://schemas.microsoft.com/office/powerpoint/2010/main" val="2139265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227272"/>
              </p:ext>
            </p:extLst>
          </p:nvPr>
        </p:nvGraphicFramePr>
        <p:xfrm>
          <a:off x="609600" y="838200"/>
          <a:ext cx="79248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85800" y="457200"/>
            <a:ext cx="7924800" cy="830997"/>
          </a:xfrm>
          <a:prstGeom prst="rect">
            <a:avLst/>
          </a:prstGeom>
          <a:noFill/>
        </p:spPr>
        <p:txBody>
          <a:bodyPr wrap="square" rtlCol="0">
            <a:spAutoFit/>
          </a:bodyPr>
          <a:lstStyle/>
          <a:p>
            <a:pPr algn="ctr"/>
            <a:r>
              <a:rPr lang="en-US" sz="2400" b="1" dirty="0"/>
              <a:t>TB Cases in Correctional </a:t>
            </a:r>
            <a:r>
              <a:rPr lang="en-US" sz="2400" b="1" dirty="0" smtClean="0"/>
              <a:t>Facilities</a:t>
            </a:r>
            <a:r>
              <a:rPr lang="en-US" sz="2400" b="1" dirty="0"/>
              <a:t>, </a:t>
            </a:r>
            <a:endParaRPr lang="en-US" sz="2400" b="1" dirty="0" smtClean="0"/>
          </a:p>
          <a:p>
            <a:pPr algn="ctr"/>
            <a:r>
              <a:rPr lang="en-US" sz="2400" b="1" dirty="0" smtClean="0"/>
              <a:t>Percentage </a:t>
            </a:r>
            <a:r>
              <a:rPr lang="en-US" sz="2400" b="1" dirty="0"/>
              <a:t>of </a:t>
            </a:r>
            <a:r>
              <a:rPr lang="en-US" sz="2400" b="1" dirty="0" smtClean="0"/>
              <a:t>All </a:t>
            </a:r>
            <a:r>
              <a:rPr lang="en-US" sz="2400" b="1" dirty="0"/>
              <a:t>Reported TB Cases, </a:t>
            </a:r>
            <a:r>
              <a:rPr lang="en-US" sz="2400" b="1" dirty="0" smtClean="0"/>
              <a:t>1993-2011</a:t>
            </a:r>
            <a:endParaRPr lang="en-US" sz="2400" b="1" dirty="0"/>
          </a:p>
        </p:txBody>
      </p:sp>
      <p:sp>
        <p:nvSpPr>
          <p:cNvPr id="3" name="TextBox 2"/>
          <p:cNvSpPr txBox="1"/>
          <p:nvPr/>
        </p:nvSpPr>
        <p:spPr>
          <a:xfrm>
            <a:off x="3352800" y="6019800"/>
            <a:ext cx="2286000" cy="369332"/>
          </a:xfrm>
          <a:prstGeom prst="rect">
            <a:avLst/>
          </a:prstGeom>
          <a:noFill/>
        </p:spPr>
        <p:txBody>
          <a:bodyPr wrap="square" rtlCol="0">
            <a:spAutoFit/>
          </a:bodyPr>
          <a:lstStyle/>
          <a:p>
            <a:pPr algn="ctr"/>
            <a:r>
              <a:rPr lang="en-US" dirty="0">
                <a:latin typeface="Arial" pitchFamily="34" charset="0"/>
                <a:cs typeface="Arial" pitchFamily="34" charset="0"/>
              </a:rPr>
              <a:t>Year of </a:t>
            </a:r>
            <a:r>
              <a:rPr lang="en-US" dirty="0" smtClean="0">
                <a:latin typeface="Arial" pitchFamily="34" charset="0"/>
                <a:cs typeface="Arial" pitchFamily="34" charset="0"/>
              </a:rPr>
              <a:t>Report</a:t>
            </a:r>
            <a:endParaRPr lang="en-US" dirty="0">
              <a:latin typeface="Arial" pitchFamily="34" charset="0"/>
              <a:cs typeface="Arial" pitchFamily="34" charset="0"/>
            </a:endParaRPr>
          </a:p>
        </p:txBody>
      </p:sp>
      <p:sp>
        <p:nvSpPr>
          <p:cNvPr id="5" name="TextBox 4"/>
          <p:cNvSpPr txBox="1"/>
          <p:nvPr/>
        </p:nvSpPr>
        <p:spPr>
          <a:xfrm>
            <a:off x="304800" y="1138327"/>
            <a:ext cx="461665" cy="5250805"/>
          </a:xfrm>
          <a:prstGeom prst="rect">
            <a:avLst/>
          </a:prstGeom>
          <a:noFill/>
        </p:spPr>
        <p:txBody>
          <a:bodyPr vert="vert270" wrap="square" rtlCol="0">
            <a:spAutoFit/>
          </a:bodyPr>
          <a:lstStyle/>
          <a:p>
            <a:pPr algn="ctr"/>
            <a:r>
              <a:rPr lang="en-US" dirty="0">
                <a:latin typeface="Arial" pitchFamily="34" charset="0"/>
                <a:cs typeface="Arial" pitchFamily="34" charset="0"/>
              </a:rPr>
              <a:t>Percentage of all TB </a:t>
            </a:r>
            <a:r>
              <a:rPr lang="en-US" dirty="0" smtClean="0">
                <a:latin typeface="Arial" pitchFamily="34" charset="0"/>
                <a:cs typeface="Arial" pitchFamily="34" charset="0"/>
              </a:rPr>
              <a:t>Cases</a:t>
            </a:r>
            <a:endParaRPr lang="en-US" dirty="0"/>
          </a:p>
        </p:txBody>
      </p:sp>
    </p:spTree>
    <p:custDataLst>
      <p:tags r:id="rId1"/>
    </p:custDataLst>
    <p:extLst>
      <p:ext uri="{BB962C8B-B14F-4D97-AF65-F5344CB8AC3E}">
        <p14:creationId xmlns:p14="http://schemas.microsoft.com/office/powerpoint/2010/main" val="15643359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71109136"/>
              </p:ext>
            </p:extLst>
          </p:nvPr>
        </p:nvGraphicFramePr>
        <p:xfrm>
          <a:off x="571500" y="1447800"/>
          <a:ext cx="80010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28600" y="381000"/>
            <a:ext cx="8686800" cy="830997"/>
          </a:xfrm>
          <a:prstGeom prst="rect">
            <a:avLst/>
          </a:prstGeom>
          <a:noFill/>
        </p:spPr>
        <p:txBody>
          <a:bodyPr wrap="square" rtlCol="0">
            <a:spAutoFit/>
          </a:bodyPr>
          <a:lstStyle/>
          <a:p>
            <a:pPr algn="ctr"/>
            <a:r>
              <a:rPr lang="en-US" sz="2400" b="1" dirty="0" smtClean="0"/>
              <a:t>Percent of TB </a:t>
            </a:r>
            <a:r>
              <a:rPr lang="en-US" sz="2400" b="1" dirty="0"/>
              <a:t>Cases in Correctional </a:t>
            </a:r>
            <a:r>
              <a:rPr lang="en-US" sz="2400" b="1" dirty="0" smtClean="0"/>
              <a:t>Facilities </a:t>
            </a:r>
            <a:r>
              <a:rPr lang="en-US" sz="2400" b="1" dirty="0"/>
              <a:t>by </a:t>
            </a:r>
            <a:endParaRPr lang="en-US" sz="2400" b="1" dirty="0" smtClean="0"/>
          </a:p>
          <a:p>
            <a:pPr algn="ctr"/>
            <a:r>
              <a:rPr lang="en-US" sz="2400" b="1" dirty="0" smtClean="0"/>
              <a:t>Type </a:t>
            </a:r>
            <a:r>
              <a:rPr lang="en-US" sz="2400" b="1" dirty="0"/>
              <a:t>of </a:t>
            </a:r>
            <a:r>
              <a:rPr lang="en-US" sz="2400" b="1" dirty="0" smtClean="0"/>
              <a:t>Facility</a:t>
            </a:r>
            <a:r>
              <a:rPr lang="en-US" sz="2400" b="1" dirty="0"/>
              <a:t>, </a:t>
            </a:r>
            <a:r>
              <a:rPr lang="en-US" sz="2400" b="1" dirty="0" smtClean="0"/>
              <a:t>1993-2011</a:t>
            </a:r>
            <a:endParaRPr lang="en-US" sz="2400" b="1" dirty="0"/>
          </a:p>
        </p:txBody>
      </p:sp>
      <p:graphicFrame>
        <p:nvGraphicFramePr>
          <p:cNvPr id="5" name="Chart 4"/>
          <p:cNvGraphicFramePr>
            <a:graphicFrameLocks/>
          </p:cNvGraphicFramePr>
          <p:nvPr>
            <p:extLst>
              <p:ext uri="{D42A27DB-BD31-4B8C-83A1-F6EECF244321}">
                <p14:modId xmlns:p14="http://schemas.microsoft.com/office/powerpoint/2010/main" val="4151285726"/>
              </p:ext>
            </p:extLst>
          </p:nvPr>
        </p:nvGraphicFramePr>
        <p:xfrm>
          <a:off x="838200" y="1447800"/>
          <a:ext cx="7467600" cy="495299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5643359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16328135"/>
              </p:ext>
            </p:extLst>
          </p:nvPr>
        </p:nvGraphicFramePr>
        <p:xfrm>
          <a:off x="304800" y="1186118"/>
          <a:ext cx="84582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04800" y="381000"/>
            <a:ext cx="8534400" cy="830997"/>
          </a:xfrm>
          <a:prstGeom prst="rect">
            <a:avLst/>
          </a:prstGeom>
          <a:noFill/>
        </p:spPr>
        <p:txBody>
          <a:bodyPr wrap="square" rtlCol="0">
            <a:spAutoFit/>
          </a:bodyPr>
          <a:lstStyle/>
          <a:p>
            <a:pPr algn="ctr"/>
            <a:r>
              <a:rPr lang="en-US" sz="2400" b="1" dirty="0"/>
              <a:t>TB Cases in Correctional </a:t>
            </a:r>
            <a:r>
              <a:rPr lang="en-US" sz="2400" b="1" dirty="0" smtClean="0"/>
              <a:t>Facilities in</a:t>
            </a:r>
          </a:p>
          <a:p>
            <a:pPr algn="ctr"/>
            <a:r>
              <a:rPr lang="en-US" sz="2400" b="1" dirty="0" smtClean="0"/>
              <a:t>U.S.-born and Foreign-born Persons, 1993-2011</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275135058"/>
              </p:ext>
            </p:extLst>
          </p:nvPr>
        </p:nvGraphicFramePr>
        <p:xfrm>
          <a:off x="685800" y="1371600"/>
          <a:ext cx="7696200" cy="4724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8487092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0418684"/>
              </p:ext>
            </p:extLst>
          </p:nvPr>
        </p:nvGraphicFramePr>
        <p:xfrm>
          <a:off x="685800" y="877019"/>
          <a:ext cx="84582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895600" y="6008846"/>
            <a:ext cx="2590800" cy="369332"/>
          </a:xfrm>
          <a:prstGeom prst="rect">
            <a:avLst/>
          </a:prstGeom>
          <a:noFill/>
        </p:spPr>
        <p:txBody>
          <a:bodyPr wrap="square" rtlCol="0">
            <a:spAutoFit/>
          </a:bodyPr>
          <a:lstStyle/>
          <a:p>
            <a:pPr algn="ctr"/>
            <a:r>
              <a:rPr lang="en-US" dirty="0" smtClean="0"/>
              <a:t>Year</a:t>
            </a:r>
            <a:endParaRPr lang="en-US" dirty="0"/>
          </a:p>
        </p:txBody>
      </p:sp>
      <p:sp>
        <p:nvSpPr>
          <p:cNvPr id="4" name="TextBox 3"/>
          <p:cNvSpPr txBox="1"/>
          <p:nvPr/>
        </p:nvSpPr>
        <p:spPr>
          <a:xfrm>
            <a:off x="533400" y="838200"/>
            <a:ext cx="461665" cy="5355312"/>
          </a:xfrm>
          <a:prstGeom prst="rect">
            <a:avLst/>
          </a:prstGeom>
          <a:noFill/>
        </p:spPr>
        <p:txBody>
          <a:bodyPr vert="vert270" wrap="square" rtlCol="0">
            <a:spAutoFit/>
          </a:bodyPr>
          <a:lstStyle/>
          <a:p>
            <a:pPr algn="ctr"/>
            <a:r>
              <a:rPr lang="en-US" dirty="0"/>
              <a:t>Number of TB </a:t>
            </a:r>
            <a:r>
              <a:rPr lang="en-US" dirty="0" smtClean="0"/>
              <a:t>Cases</a:t>
            </a:r>
            <a:endParaRPr lang="en-US" dirty="0"/>
          </a:p>
        </p:txBody>
      </p:sp>
      <p:sp>
        <p:nvSpPr>
          <p:cNvPr id="3" name="TextBox 2"/>
          <p:cNvSpPr txBox="1"/>
          <p:nvPr/>
        </p:nvSpPr>
        <p:spPr>
          <a:xfrm>
            <a:off x="1295400" y="381000"/>
            <a:ext cx="6781800" cy="830997"/>
          </a:xfrm>
          <a:prstGeom prst="rect">
            <a:avLst/>
          </a:prstGeom>
          <a:noFill/>
        </p:spPr>
        <p:txBody>
          <a:bodyPr wrap="square" rtlCol="0">
            <a:spAutoFit/>
          </a:bodyPr>
          <a:lstStyle/>
          <a:p>
            <a:pPr algn="ctr"/>
            <a:r>
              <a:rPr lang="en-US" sz="2400" b="1" dirty="0"/>
              <a:t>Number of TB Cases in Correctional </a:t>
            </a:r>
            <a:r>
              <a:rPr lang="en-US" sz="2400" b="1" dirty="0" smtClean="0"/>
              <a:t>Facilities </a:t>
            </a:r>
            <a:r>
              <a:rPr lang="en-US" sz="2400" b="1" dirty="0"/>
              <a:t>in</a:t>
            </a:r>
          </a:p>
          <a:p>
            <a:pPr algn="ctr"/>
            <a:r>
              <a:rPr lang="en-US" sz="2400" b="1" dirty="0"/>
              <a:t>U.S</a:t>
            </a:r>
            <a:r>
              <a:rPr lang="en-US" sz="2400" b="1" dirty="0" smtClean="0"/>
              <a:t>.-born </a:t>
            </a:r>
            <a:r>
              <a:rPr lang="en-US" sz="2400" b="1" dirty="0"/>
              <a:t>and </a:t>
            </a:r>
            <a:r>
              <a:rPr lang="en-US" sz="2400" b="1" dirty="0" smtClean="0"/>
              <a:t>Foreign-born </a:t>
            </a:r>
            <a:r>
              <a:rPr lang="en-US" sz="2400" b="1" dirty="0"/>
              <a:t>Persons, </a:t>
            </a:r>
            <a:r>
              <a:rPr lang="en-US" sz="2400" b="1" dirty="0" smtClean="0"/>
              <a:t>1993-2011</a:t>
            </a:r>
          </a:p>
        </p:txBody>
      </p:sp>
      <p:graphicFrame>
        <p:nvGraphicFramePr>
          <p:cNvPr id="6" name="Chart 5"/>
          <p:cNvGraphicFramePr>
            <a:graphicFrameLocks/>
          </p:cNvGraphicFramePr>
          <p:nvPr>
            <p:extLst>
              <p:ext uri="{D42A27DB-BD31-4B8C-83A1-F6EECF244321}">
                <p14:modId xmlns:p14="http://schemas.microsoft.com/office/powerpoint/2010/main" val="326910455"/>
              </p:ext>
            </p:extLst>
          </p:nvPr>
        </p:nvGraphicFramePr>
        <p:xfrm>
          <a:off x="1066800" y="1524000"/>
          <a:ext cx="7508632" cy="4343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77392090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4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4256</TotalTime>
  <Words>3386</Words>
  <Application>Microsoft Office PowerPoint</Application>
  <PresentationFormat>On-screen Show (4:3)</PresentationFormat>
  <Paragraphs>177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Courier New</vt:lpstr>
      <vt:lpstr>Myriad Web Pro</vt:lpstr>
      <vt:lpstr>Wingdings</vt:lpstr>
      <vt:lpstr>Calibri</vt:lpstr>
      <vt:lpstr>Arial</vt:lpstr>
      <vt:lpstr>NCHHSTP_PPT_light(</vt:lpstr>
      <vt:lpstr>Epidemiology of Tuberculosis in Correctional Facilities, United States, 1993-2011</vt:lpstr>
      <vt:lpstr>The National Tuberculosis (TB) Surveillance  System </vt:lpstr>
      <vt:lpstr>Surveillance Reporting for Residence of a Correctional Facility</vt:lpstr>
      <vt:lpstr>TB Cases in Correctional Facilities</vt:lpstr>
      <vt:lpstr>Counts of TB Cases in Correctional Facilities Compared to All TB cases, 1993-2011</vt:lpstr>
      <vt:lpstr>PowerPoint Presentation</vt:lpstr>
      <vt:lpstr>PowerPoint Presentation</vt:lpstr>
      <vt:lpstr>PowerPoint Presentation</vt:lpstr>
      <vt:lpstr>PowerPoint Presentation</vt:lpstr>
      <vt:lpstr>TB Cases in Correctional Facilities by Race/Ethnicity and Percent of Foreign Born, 1993–2011</vt:lpstr>
      <vt:lpstr>Percent of TB Cases in Correctional Facilities  by Immigration and Customs Enforcement (ICE) Status,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TB Cases by Treatment Completion Status and Correctional Facility Status, 1993-2009</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Centers for Disease Control &amp; Prevention</dc:creator>
  <cp:lastModifiedBy>Jennifer Kanouse</cp:lastModifiedBy>
  <cp:revision>436</cp:revision>
  <cp:lastPrinted>2013-04-16T22:07:48Z</cp:lastPrinted>
  <dcterms:created xsi:type="dcterms:W3CDTF">2010-12-06T17:58:46Z</dcterms:created>
  <dcterms:modified xsi:type="dcterms:W3CDTF">2013-05-21T03:45:17Z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