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9" r:id="rId2"/>
    <p:sldId id="371" r:id="rId3"/>
    <p:sldId id="372" r:id="rId4"/>
    <p:sldId id="390" r:id="rId5"/>
    <p:sldId id="394" r:id="rId6"/>
    <p:sldId id="395" r:id="rId7"/>
    <p:sldId id="396" r:id="rId8"/>
    <p:sldId id="397" r:id="rId9"/>
    <p:sldId id="400" r:id="rId10"/>
    <p:sldId id="399" r:id="rId11"/>
    <p:sldId id="379" r:id="rId12"/>
    <p:sldId id="375" r:id="rId13"/>
    <p:sldId id="393" r:id="rId14"/>
    <p:sldId id="35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001"/>
    <a:srgbClr val="A4EEFF"/>
    <a:srgbClr val="7AD7F6"/>
    <a:srgbClr val="C3F4FF"/>
    <a:srgbClr val="90DFF9"/>
    <a:srgbClr val="9FE8E2"/>
    <a:srgbClr val="70C6E2"/>
    <a:srgbClr val="44E2D8"/>
    <a:srgbClr val="1A416E"/>
    <a:srgbClr val="062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8" autoAdjust="0"/>
    <p:restoredTop sz="85590"/>
  </p:normalViewPr>
  <p:slideViewPr>
    <p:cSldViewPr snapToGrid="0" snapToObjects="1">
      <p:cViewPr varScale="1">
        <p:scale>
          <a:sx n="74" d="100"/>
          <a:sy n="74" d="100"/>
        </p:scale>
        <p:origin x="119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B7029-93AD-B94C-92C5-4C033B6D2AC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D0C2E-98B5-2848-B983-354E7F2C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3E1FE-5341-4085-ABBF-717A91C9136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2A0FA-49E6-4D95-916E-D61FC1B06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0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5B65-7BB1-A241-86FC-DD26A593C5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47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Would it be possible for you (or another staff member) to attend a 2 and1/2 day training for the 2020 RVCT changes if it were scheduled immediately following the 2020 National TB Conference? It would run from Friday afternoon until Sunday afternoon.</a:t>
            </a:r>
          </a:p>
          <a:p>
            <a:r>
              <a:rPr lang="en-US"/>
              <a:t>https://www.polleverywhere.com/multiple_choice_polls/TE3bb721wF0fZ7u65nSXl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2A0FA-49E6-4D95-916E-D61FC1B061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2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2A0FA-49E6-4D95-916E-D61FC1B061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98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2A0FA-49E6-4D95-916E-D61FC1B061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06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topic(s) would you like to see covered next?</a:t>
            </a:r>
          </a:p>
          <a:p>
            <a:r>
              <a:rPr lang="en-US"/>
              <a:t>https://www.polleverywhere.com/free_text_polls/Yv74rUeeZzXqSDNZeOQWo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2A0FA-49E6-4D95-916E-D61FC1B061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2A0FA-49E6-4D95-916E-D61FC1B061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2A0FA-49E6-4D95-916E-D61FC1B061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5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2A0FA-49E6-4D95-916E-D61FC1B061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68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2A0FA-49E6-4D95-916E-D61FC1B061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01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Where are you calling in from today - December 12,2019?</a:t>
            </a:r>
          </a:p>
          <a:p>
            <a:r>
              <a:rPr lang="en-US"/>
              <a:t>https://www.polleverywhere.com/clickable_images/gCNxYgX8iAe8tFcsl9nJZ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2A0FA-49E6-4D95-916E-D61FC1B061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05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Have you been contacted by your CDC Program Consultant about the releases of 2020 Co-ag funds</a:t>
            </a:r>
          </a:p>
          <a:p>
            <a:r>
              <a:rPr lang="en-US"/>
              <a:t>https://www.polleverywhere.com/multiple_choice_polls/RrccQBKniprvFHbw8mrmv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2A0FA-49E6-4D95-916E-D61FC1B061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51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yes, what were you told.</a:t>
            </a:r>
          </a:p>
          <a:p>
            <a:r>
              <a:rPr lang="en-US"/>
              <a:t>https://www.polleverywhere.com/free_text_polls/vllIXc3R85iVA2CRj6Koo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2A0FA-49E6-4D95-916E-D61FC1B061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6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Did you receive an email from Adam Langer regarding the accelerated timeline for reporting 2019 surveillance data?</a:t>
            </a:r>
          </a:p>
          <a:p>
            <a:r>
              <a:rPr lang="en-US"/>
              <a:t>https://www.polleverywhere.com/multiple_choice_polls/zgFFPLLPpVXoOffrMY8r7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2A0FA-49E6-4D95-916E-D61FC1B061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 this earlier timeline be challenging to meet?</a:t>
            </a:r>
          </a:p>
          <a:p>
            <a:r>
              <a:rPr lang="en-US"/>
              <a:t>https://www.polleverywhere.com/multiple_choice_polls/QaNsG53tdhL0cljuT5mGp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2A0FA-49E6-4D95-916E-D61FC1B061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1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46400"/>
            <a:ext cx="9144000" cy="3911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4026"/>
            <a:ext cx="8229600" cy="1917780"/>
          </a:xfrm>
        </p:spPr>
        <p:txBody>
          <a:bodyPr>
            <a:noAutofit/>
          </a:bodyPr>
          <a:lstStyle>
            <a:lvl1pPr>
              <a:lnSpc>
                <a:spcPts val="6000"/>
              </a:lnSpc>
              <a:defRPr sz="5400" b="1">
                <a:solidFill>
                  <a:srgbClr val="A4EEFF"/>
                </a:solidFill>
                <a:effectLst>
                  <a:outerShdw blurRad="95250" dist="38100" dir="2700000" algn="tl" rotWithShape="0">
                    <a:schemeClr val="tx2">
                      <a:lumMod val="75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15844"/>
            <a:ext cx="8229600" cy="621982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>
                <a:solidFill>
                  <a:schemeClr val="bg1"/>
                </a:solidFill>
                <a:effectLst>
                  <a:outerShdw blurRad="50800" dist="38100" dir="2700000">
                    <a:schemeClr val="tx2">
                      <a:alpha val="50000"/>
                    </a:schemeClr>
                  </a:outerShdw>
                </a:effectLst>
                <a:latin typeface="Franklin Gothic Medium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14400" y="3812438"/>
            <a:ext cx="7315200" cy="1588"/>
          </a:xfrm>
          <a:prstGeom prst="line">
            <a:avLst/>
          </a:prstGeom>
          <a:ln w="12700" cap="flat" cmpd="sng" algn="ctr">
            <a:solidFill>
              <a:srgbClr val="C3F4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dist="50800" dir="5400000" rotWithShape="0">
              <a:schemeClr val="accent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5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5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EEDE4-8C7E-2941-97A7-7E7047C70B6E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38100" dir="2700000">
              <a:schemeClr val="tx2">
                <a:alpha val="43000"/>
              </a:schemeClr>
            </a:outerShdw>
          </a:effectLst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Wingdings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bcontroller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769" y="2509247"/>
            <a:ext cx="8229600" cy="1917780"/>
          </a:xfrm>
        </p:spPr>
        <p:txBody>
          <a:bodyPr anchor="t">
            <a:normAutofit fontScale="90000"/>
          </a:bodyPr>
          <a:lstStyle/>
          <a:p>
            <a:pPr>
              <a:lnSpc>
                <a:spcPts val="4900"/>
              </a:lnSpc>
            </a:pPr>
            <a:r>
              <a:rPr lang="en-US" sz="3100" b="0" dirty="0">
                <a:solidFill>
                  <a:schemeClr val="bg1"/>
                </a:solidFill>
                <a:effectLst/>
              </a:rPr>
              <a:t>Community of Practice </a:t>
            </a:r>
            <a:br>
              <a:rPr lang="en-US" sz="3100" b="0" dirty="0">
                <a:solidFill>
                  <a:schemeClr val="bg1"/>
                </a:solidFill>
                <a:effectLst/>
              </a:rPr>
            </a:br>
            <a:r>
              <a:rPr lang="en-US" sz="3100" b="0" dirty="0">
                <a:solidFill>
                  <a:schemeClr val="bg1"/>
                </a:solidFill>
                <a:effectLst/>
              </a:rPr>
              <a:t>December 12, 2019</a:t>
            </a:r>
            <a:br>
              <a:rPr lang="en-US" sz="3100" b="0" dirty="0">
                <a:solidFill>
                  <a:schemeClr val="bg1"/>
                </a:solidFill>
                <a:effectLst/>
              </a:rPr>
            </a:br>
            <a:r>
              <a:rPr lang="en-US" sz="3100" b="0" dirty="0">
                <a:solidFill>
                  <a:schemeClr val="bg1"/>
                </a:solidFill>
                <a:effectLst/>
              </a:rPr>
              <a:t>Session #1</a:t>
            </a:r>
            <a:br>
              <a:rPr lang="en-US" sz="4900" b="0" dirty="0">
                <a:solidFill>
                  <a:schemeClr val="bg1"/>
                </a:solidFill>
                <a:effectLst/>
              </a:rPr>
            </a:br>
            <a:r>
              <a:rPr lang="en-US" sz="3100" b="0" dirty="0">
                <a:solidFill>
                  <a:schemeClr val="bg1"/>
                </a:solidFill>
                <a:effectLst/>
              </a:rPr>
              <a:t>Writing the Co-Ag APR/Close out Report</a:t>
            </a:r>
            <a:br>
              <a:rPr lang="en-US" sz="3100" b="0" dirty="0">
                <a:solidFill>
                  <a:schemeClr val="bg1"/>
                </a:solidFill>
                <a:effectLst/>
              </a:rPr>
            </a:br>
            <a:br>
              <a:rPr lang="en-US" sz="3100" b="0" dirty="0">
                <a:solidFill>
                  <a:schemeClr val="bg1"/>
                </a:solidFill>
                <a:effectLst/>
              </a:rPr>
            </a:br>
            <a:br>
              <a:rPr lang="en-US" sz="3100" b="0" dirty="0">
                <a:solidFill>
                  <a:schemeClr val="bg1"/>
                </a:solidFill>
                <a:effectLst/>
              </a:rPr>
            </a:br>
            <a:br>
              <a:rPr lang="en-US" sz="3100" b="0" dirty="0">
                <a:solidFill>
                  <a:schemeClr val="bg1"/>
                </a:solidFill>
                <a:effectLst/>
              </a:rPr>
            </a:br>
            <a:br>
              <a:rPr lang="en-US" sz="3100" b="0" dirty="0">
                <a:solidFill>
                  <a:schemeClr val="bg1"/>
                </a:solidFill>
                <a:effectLst/>
              </a:rPr>
            </a:br>
            <a:endParaRPr lang="en-US" sz="31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720671" y="6989735"/>
            <a:ext cx="8175356" cy="874877"/>
          </a:xfrm>
        </p:spPr>
        <p:txBody>
          <a:bodyPr>
            <a:noAutofit/>
          </a:bodyPr>
          <a:lstStyle/>
          <a:p>
            <a:endParaRPr lang="en-US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B1121-6CAE-934E-A277-492F9DC95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708" y="5316767"/>
            <a:ext cx="4091261" cy="12661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366B-BF11-5647-90FF-4FC5E9A2A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841C9-CD5C-524A-B014-62E7ED38A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TE3bb721wF0fZ7u65nSXl">
            <a:extLst>
              <a:ext uri="{FF2B5EF4-FFF2-40B4-BE49-F238E27FC236}">
                <a16:creationId xmlns:a16="http://schemas.microsoft.com/office/drawing/2014/main" id="{E70BC464-FFEC-E347-B912-B0892D5AB19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6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40EC-FF32-C347-864D-488B1FE3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 Pages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65DC7-BAD8-2A45-A672-B63568022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8611" y="1090708"/>
            <a:ext cx="7408189" cy="9690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NTCA </a:t>
            </a:r>
            <a:r>
              <a:rPr lang="en-US" dirty="0" err="1"/>
              <a:t>CoP</a:t>
            </a:r>
            <a:r>
              <a:rPr lang="en-US" dirty="0"/>
              <a:t> Resource page</a:t>
            </a:r>
          </a:p>
          <a:p>
            <a:r>
              <a:rPr lang="en-US" dirty="0">
                <a:hlinkClick r:id="rId3"/>
              </a:rPr>
              <a:t>http://http://www.tbcontrollers.org/resources/community-of-practice/#.XfJVMC2ZOYUwww.tbcontrollers.org/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DF4696-D8C0-014D-8D33-6C39DA3D99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534333" y="2224908"/>
            <a:ext cx="5804297" cy="431400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8D0874-4D07-C042-A7EB-910F6BB1E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205802"/>
            <a:ext cx="4041775" cy="96907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B8350-CA66-384C-82B6-E22525A5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568F0B-D5FF-8548-9574-68ECD08797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9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BA89-8454-3F44-9247-72AB1C6A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NEXT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2FB7A-31D5-9E4C-BD5B-7EBFBC2A5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January 16, 2020</a:t>
            </a:r>
          </a:p>
          <a:p>
            <a:pPr lvl="1"/>
            <a:r>
              <a:rPr lang="en-US" dirty="0"/>
              <a:t>Agenda:  Writing your state TB Elimination Plan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This same zoom link will be used each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BEE43-8115-4843-A6B4-6E132A13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9105-012C-DA43-9F80-D70C93B15C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227D2-CCFD-2C45-AD05-93F3FB77E7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Yv74rUeeZzXqSDNZeOQWo">
            <a:extLst>
              <a:ext uri="{FF2B5EF4-FFF2-40B4-BE49-F238E27FC236}">
                <a16:creationId xmlns:a16="http://schemas.microsoft.com/office/drawing/2014/main" id="{F2605398-B610-B14D-B721-0D5E8908DBB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9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B252-F562-BB42-83F2-3BE6D23D1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447" y="3304557"/>
            <a:ext cx="8229600" cy="1917780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your participation in the Community of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66C6A-3B8D-4242-A308-400A03296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4725" y="0"/>
            <a:ext cx="8229600" cy="6219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8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9F55-FC9D-2349-BABF-9DDC5A7B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Team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F4BD-D8A3-C742-A3EA-D43967B8E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Nancy Baruch    </a:t>
            </a:r>
            <a:r>
              <a:rPr lang="en-US" dirty="0" err="1"/>
              <a:t>nancy.baruch@maryland.gov</a:t>
            </a:r>
            <a:endParaRPr lang="en-US" dirty="0"/>
          </a:p>
          <a:p>
            <a:r>
              <a:rPr lang="en-US" dirty="0"/>
              <a:t>Heidi </a:t>
            </a:r>
            <a:r>
              <a:rPr lang="en-US" dirty="0" err="1"/>
              <a:t>Behm</a:t>
            </a:r>
            <a:r>
              <a:rPr lang="en-US" dirty="0"/>
              <a:t> </a:t>
            </a:r>
            <a:r>
              <a:rPr lang="en-US" dirty="0" err="1"/>
              <a:t>Heidi.BEHM@dhsoha.state.or.us</a:t>
            </a:r>
            <a:endParaRPr lang="en-US" dirty="0"/>
          </a:p>
          <a:p>
            <a:r>
              <a:rPr lang="en-US" dirty="0"/>
              <a:t>Jason Cummins   </a:t>
            </a:r>
            <a:r>
              <a:rPr lang="en-US" dirty="0" err="1"/>
              <a:t>Jason.cummins@tn.gov</a:t>
            </a:r>
            <a:endParaRPr lang="en-US" dirty="0"/>
          </a:p>
          <a:p>
            <a:r>
              <a:rPr lang="en-US" dirty="0"/>
              <a:t>Peter Davidson    </a:t>
            </a:r>
            <a:r>
              <a:rPr lang="en-US" dirty="0" err="1"/>
              <a:t>DavidsonP@michigan.gov</a:t>
            </a:r>
            <a:endParaRPr lang="en-US" dirty="0"/>
          </a:p>
          <a:p>
            <a:r>
              <a:rPr lang="en-US" dirty="0"/>
              <a:t>Pete Dupree        </a:t>
            </a:r>
            <a:r>
              <a:rPr lang="en-US" dirty="0" err="1"/>
              <a:t>peter.dupree@state.co.us</a:t>
            </a:r>
            <a:endParaRPr lang="en-US" dirty="0"/>
          </a:p>
          <a:p>
            <a:r>
              <a:rPr lang="en-US" dirty="0"/>
              <a:t>Julie Higashi		</a:t>
            </a:r>
            <a:r>
              <a:rPr lang="en-US" dirty="0" err="1"/>
              <a:t>JHigashi@ph.lacounty.gov</a:t>
            </a:r>
            <a:endParaRPr lang="en-US" dirty="0"/>
          </a:p>
          <a:p>
            <a:r>
              <a:rPr lang="en-US" dirty="0"/>
              <a:t>Dee </a:t>
            </a:r>
            <a:r>
              <a:rPr lang="en-US" dirty="0" err="1"/>
              <a:t>Pritschet</a:t>
            </a:r>
            <a:r>
              <a:rPr lang="en-US" dirty="0"/>
              <a:t>		</a:t>
            </a:r>
            <a:r>
              <a:rPr lang="en-US" dirty="0" err="1"/>
              <a:t>djpritschet@nd.gov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91E4A-242C-EE45-941C-B1B63A7A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5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E082-B175-5F41-8BEA-1B8DEBB3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Poll Everywhere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C1867-2EB9-634D-AD8F-C2AA0487E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2217" y="1416737"/>
            <a:ext cx="4038600" cy="4525963"/>
          </a:xfrm>
        </p:spPr>
        <p:txBody>
          <a:bodyPr/>
          <a:lstStyle/>
          <a:p>
            <a:r>
              <a:rPr lang="en-US" dirty="0"/>
              <a:t>Go to your web browser</a:t>
            </a:r>
          </a:p>
          <a:p>
            <a:pPr lvl="1"/>
            <a:r>
              <a:rPr lang="en-US" dirty="0"/>
              <a:t>computer or smart phone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Type in </a:t>
            </a:r>
            <a:r>
              <a:rPr lang="en-US" dirty="0" err="1">
                <a:solidFill>
                  <a:schemeClr val="accent2"/>
                </a:solidFill>
              </a:rPr>
              <a:t>Pollev.com</a:t>
            </a:r>
            <a:r>
              <a:rPr lang="en-US" dirty="0">
                <a:solidFill>
                  <a:schemeClr val="accent2"/>
                </a:solidFill>
              </a:rPr>
              <a:t>/</a:t>
            </a:r>
            <a:r>
              <a:rPr lang="en-US" dirty="0" err="1">
                <a:solidFill>
                  <a:schemeClr val="accent2"/>
                </a:solidFill>
              </a:rPr>
              <a:t>ntcacop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E87BCE-C1CB-7D49-9DF0-AE130020D3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94848"/>
            <a:ext cx="4038600" cy="454785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20EFA-2A2E-564E-B0BC-B536A639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7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E6A6F8-2901-8542-8F49-6A2F2969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4983"/>
            <a:ext cx="8229600" cy="821410"/>
          </a:xfrm>
        </p:spPr>
        <p:txBody>
          <a:bodyPr>
            <a:normAutofit fontScale="90000"/>
          </a:bodyPr>
          <a:lstStyle/>
          <a:p>
            <a:r>
              <a:rPr lang="en-US" dirty="0"/>
              <a:t>December 12, 2019 </a:t>
            </a:r>
            <a:br>
              <a:rPr lang="en-US" dirty="0"/>
            </a:br>
            <a:r>
              <a:rPr lang="en-US" dirty="0"/>
              <a:t>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E47510-119F-FB4E-AEE6-2556009B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EDE4-8C7E-2941-97A7-7E7047C70B6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E0AA55-2334-D547-8DDD-0502F0475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80" y="1270861"/>
            <a:ext cx="8754348" cy="46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2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F010-FBFB-C84E-A568-1EF92B319E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61DB7-4BFA-F140-AF0A-569C2613B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clickable_images/gCNxYgX8iAe8tFcsl9nJZ">
            <a:extLst>
              <a:ext uri="{FF2B5EF4-FFF2-40B4-BE49-F238E27FC236}">
                <a16:creationId xmlns:a16="http://schemas.microsoft.com/office/drawing/2014/main" id="{31BC500C-2730-B34A-8168-EA728BC409C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0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93AC-C83D-C94F-A0CD-A2B39275B2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2AF5A-306C-D442-8ED5-ACDDF2B9E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RrccQBKniprvFHbw8mrmv">
            <a:extLst>
              <a:ext uri="{FF2B5EF4-FFF2-40B4-BE49-F238E27FC236}">
                <a16:creationId xmlns:a16="http://schemas.microsoft.com/office/drawing/2014/main" id="{16386565-EFB2-1644-A25F-5A13D0DF64E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6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60A7-675C-2541-9895-0A359EBDD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A5345-CC61-4046-8288-0481228FE4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vllIXc3R85iVA2CRj6Koo">
            <a:extLst>
              <a:ext uri="{FF2B5EF4-FFF2-40B4-BE49-F238E27FC236}">
                <a16:creationId xmlns:a16="http://schemas.microsoft.com/office/drawing/2014/main" id="{7FE5C16C-1EBE-A64F-900E-42C2CF49DA0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89EC9-350C-3B4D-BDE2-9B5AC90FD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0B728-D6D8-E047-BF98-662CB023D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zgFFPLLPpVXoOffrMY8r7">
            <a:extLst>
              <a:ext uri="{FF2B5EF4-FFF2-40B4-BE49-F238E27FC236}">
                <a16:creationId xmlns:a16="http://schemas.microsoft.com/office/drawing/2014/main" id="{085CB8D5-51DD-4A4B-A325-01D276EB65E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3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7DBD-6EA1-E24C-8CA2-4E66F1625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9D6D3-BB0B-1B47-A52D-AFD00B772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QaNsG53tdhL0cljuT5mGp">
            <a:extLst>
              <a:ext uri="{FF2B5EF4-FFF2-40B4-BE49-F238E27FC236}">
                <a16:creationId xmlns:a16="http://schemas.microsoft.com/office/drawing/2014/main" id="{D33E089B-A358-DE45-804A-93DEAED25B9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05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</TotalTime>
  <Words>429</Words>
  <Application>Microsoft Office PowerPoint</Application>
  <PresentationFormat>On-screen Show (4:3)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Wingdings</vt:lpstr>
      <vt:lpstr>Office Theme</vt:lpstr>
      <vt:lpstr>Community of Practice  December 12, 2019 Session #1 Writing the Co-Ag APR/Close out Report     </vt:lpstr>
      <vt:lpstr>Hub Team Members</vt:lpstr>
      <vt:lpstr>Utilizing Poll Everywhere</vt:lpstr>
      <vt:lpstr>December 12, 2019 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Pages </vt:lpstr>
      <vt:lpstr>Our NEXT Session</vt:lpstr>
      <vt:lpstr>PowerPoint Presentation</vt:lpstr>
      <vt:lpstr>THANK YOU!  For your participation in the Community of Practice</vt:lpstr>
    </vt:vector>
  </TitlesOfParts>
  <Company>Edi Berton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 Berton</dc:creator>
  <cp:lastModifiedBy>Jennifer</cp:lastModifiedBy>
  <cp:revision>234</cp:revision>
  <cp:lastPrinted>2017-01-09T12:35:10Z</cp:lastPrinted>
  <dcterms:created xsi:type="dcterms:W3CDTF">2013-07-01T18:09:35Z</dcterms:created>
  <dcterms:modified xsi:type="dcterms:W3CDTF">2020-01-13T14:41:56Z</dcterms:modified>
</cp:coreProperties>
</file>