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2">
  <p:sldMasterIdLst>
    <p:sldMasterId id="2147483648" r:id="rId1"/>
  </p:sldMasterIdLst>
  <p:notesMasterIdLst>
    <p:notesMasterId r:id="rId75"/>
  </p:notesMasterIdLst>
  <p:sldIdLst>
    <p:sldId id="256" r:id="rId2"/>
    <p:sldId id="279" r:id="rId3"/>
    <p:sldId id="257" r:id="rId4"/>
    <p:sldId id="280" r:id="rId5"/>
    <p:sldId id="281" r:id="rId6"/>
    <p:sldId id="282" r:id="rId7"/>
    <p:sldId id="283" r:id="rId8"/>
    <p:sldId id="284" r:id="rId9"/>
    <p:sldId id="266" r:id="rId10"/>
    <p:sldId id="328" r:id="rId11"/>
    <p:sldId id="258" r:id="rId12"/>
    <p:sldId id="285" r:id="rId13"/>
    <p:sldId id="278" r:id="rId14"/>
    <p:sldId id="294" r:id="rId15"/>
    <p:sldId id="295" r:id="rId16"/>
    <p:sldId id="296" r:id="rId17"/>
    <p:sldId id="305" r:id="rId18"/>
    <p:sldId id="297" r:id="rId19"/>
    <p:sldId id="298" r:id="rId20"/>
    <p:sldId id="302" r:id="rId21"/>
    <p:sldId id="303" r:id="rId22"/>
    <p:sldId id="300" r:id="rId23"/>
    <p:sldId id="301" r:id="rId24"/>
    <p:sldId id="304" r:id="rId25"/>
    <p:sldId id="268" r:id="rId26"/>
    <p:sldId id="267" r:id="rId27"/>
    <p:sldId id="329" r:id="rId28"/>
    <p:sldId id="259" r:id="rId29"/>
    <p:sldId id="306" r:id="rId30"/>
    <p:sldId id="307" r:id="rId31"/>
    <p:sldId id="309" r:id="rId32"/>
    <p:sldId id="310" r:id="rId33"/>
    <p:sldId id="308" r:id="rId34"/>
    <p:sldId id="274" r:id="rId35"/>
    <p:sldId id="330" r:id="rId36"/>
    <p:sldId id="260" r:id="rId37"/>
    <p:sldId id="311" r:id="rId38"/>
    <p:sldId id="269" r:id="rId39"/>
    <p:sldId id="275" r:id="rId40"/>
    <p:sldId id="331" r:id="rId41"/>
    <p:sldId id="261" r:id="rId42"/>
    <p:sldId id="312" r:id="rId43"/>
    <p:sldId id="270" r:id="rId44"/>
    <p:sldId id="332" r:id="rId45"/>
    <p:sldId id="262" r:id="rId46"/>
    <p:sldId id="313" r:id="rId47"/>
    <p:sldId id="314" r:id="rId48"/>
    <p:sldId id="315" r:id="rId49"/>
    <p:sldId id="271" r:id="rId50"/>
    <p:sldId id="333" r:id="rId51"/>
    <p:sldId id="263" r:id="rId52"/>
    <p:sldId id="316" r:id="rId53"/>
    <p:sldId id="317" r:id="rId54"/>
    <p:sldId id="272" r:id="rId55"/>
    <p:sldId id="334" r:id="rId56"/>
    <p:sldId id="335" r:id="rId57"/>
    <p:sldId id="264" r:id="rId58"/>
    <p:sldId id="318" r:id="rId59"/>
    <p:sldId id="319" r:id="rId60"/>
    <p:sldId id="320" r:id="rId61"/>
    <p:sldId id="273" r:id="rId62"/>
    <p:sldId id="276" r:id="rId63"/>
    <p:sldId id="336" r:id="rId64"/>
    <p:sldId id="265" r:id="rId65"/>
    <p:sldId id="321" r:id="rId66"/>
    <p:sldId id="322" r:id="rId67"/>
    <p:sldId id="323" r:id="rId68"/>
    <p:sldId id="324" r:id="rId69"/>
    <p:sldId id="325" r:id="rId70"/>
    <p:sldId id="326" r:id="rId71"/>
    <p:sldId id="277" r:id="rId72"/>
    <p:sldId id="327" r:id="rId73"/>
    <p:sldId id="337"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0877" autoAdjust="0"/>
  </p:normalViewPr>
  <p:slideViewPr>
    <p:cSldViewPr snapToGrid="0">
      <p:cViewPr varScale="1">
        <p:scale>
          <a:sx n="70" d="100"/>
          <a:sy n="70" d="100"/>
        </p:scale>
        <p:origin x="112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2B299-3349-4ABD-BE7B-B003C50F693B}" type="datetimeFigureOut">
              <a:rPr lang="en-US" smtClean="0"/>
              <a:t>12/17/2021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08F4A0-D749-48C1-9212-92D32C73A388}" type="slidenum">
              <a:rPr lang="en-US" smtClean="0"/>
              <a:t>‹#›</a:t>
            </a:fld>
            <a:endParaRPr lang="en-US"/>
          </a:p>
        </p:txBody>
      </p:sp>
    </p:spTree>
    <p:extLst>
      <p:ext uri="{BB962C8B-B14F-4D97-AF65-F5344CB8AC3E}">
        <p14:creationId xmlns:p14="http://schemas.microsoft.com/office/powerpoint/2010/main" val="3768990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n.cdc.gov/nndss/document/11-SI-04.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da.gov/TobaccoProducts/Labeling/ProductsIngredientsComponents/ucm456610.htm"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dc.gov/mmwr/PDF/rr/rr4906.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cste.org/resource/resmgr/PS/13-SI-02.pdf"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journals.sagepub.com/doi/pdf/10.1177/0033354918760575"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geocoding.geo.census.gov/"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geocoding.geo.census.gov/geocoder/geographies/coordinates?form"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Some symptoms of TB can be nonspecific. The symptom onset date should be recorded as the approximate time when the patient first noticed one or more of the following TB symptoms:</a:t>
            </a:r>
          </a:p>
          <a:p>
            <a:pPr lvl="0" fontAlgn="ctr"/>
            <a:r>
              <a:rPr lang="en-US" sz="1200" kern="1200" dirty="0">
                <a:solidFill>
                  <a:schemeClr val="tx1"/>
                </a:solidFill>
                <a:effectLst/>
                <a:latin typeface="+mn-lt"/>
                <a:ea typeface="+mn-ea"/>
                <a:cs typeface="+mn-cs"/>
              </a:rPr>
              <a:t>Severe cough that lasted at least 3 weeks</a:t>
            </a:r>
          </a:p>
          <a:p>
            <a:pPr lvl="0" fontAlgn="ctr"/>
            <a:r>
              <a:rPr lang="en-US" sz="1200" kern="1200" dirty="0">
                <a:solidFill>
                  <a:schemeClr val="tx1"/>
                </a:solidFill>
                <a:effectLst/>
                <a:latin typeface="+mn-lt"/>
                <a:ea typeface="+mn-ea"/>
                <a:cs typeface="+mn-cs"/>
              </a:rPr>
              <a:t>Chest pain not explained by another condition</a:t>
            </a:r>
          </a:p>
          <a:p>
            <a:pPr lvl="0" fontAlgn="ctr"/>
            <a:r>
              <a:rPr lang="en-US" sz="1200" kern="1200" dirty="0">
                <a:solidFill>
                  <a:schemeClr val="tx1"/>
                </a:solidFill>
                <a:effectLst/>
                <a:latin typeface="+mn-lt"/>
                <a:ea typeface="+mn-ea"/>
                <a:cs typeface="+mn-cs"/>
              </a:rPr>
              <a:t>Coughing up blood or sputum</a:t>
            </a:r>
          </a:p>
          <a:p>
            <a:pPr lvl="0" fontAlgn="ctr"/>
            <a:r>
              <a:rPr lang="en-US" sz="1200" kern="1200" dirty="0">
                <a:solidFill>
                  <a:schemeClr val="tx1"/>
                </a:solidFill>
                <a:effectLst/>
                <a:latin typeface="+mn-lt"/>
                <a:ea typeface="+mn-ea"/>
                <a:cs typeface="+mn-cs"/>
              </a:rPr>
              <a:t>Night sweats</a:t>
            </a:r>
          </a:p>
          <a:p>
            <a:pPr lvl="0" fontAlgn="ctr"/>
            <a:r>
              <a:rPr lang="en-US" sz="1200" kern="1200" dirty="0">
                <a:solidFill>
                  <a:schemeClr val="tx1"/>
                </a:solidFill>
                <a:effectLst/>
                <a:latin typeface="+mn-lt"/>
                <a:ea typeface="+mn-ea"/>
                <a:cs typeface="+mn-cs"/>
              </a:rPr>
              <a:t>Persistent fever not explained by another condition</a:t>
            </a:r>
          </a:p>
          <a:p>
            <a:pPr lvl="0" fontAlgn="ctr"/>
            <a:r>
              <a:rPr lang="en-US" sz="1200" kern="1200" dirty="0">
                <a:solidFill>
                  <a:schemeClr val="tx1"/>
                </a:solidFill>
                <a:effectLst/>
                <a:latin typeface="+mn-lt"/>
                <a:ea typeface="+mn-ea"/>
                <a:cs typeface="+mn-cs"/>
              </a:rPr>
              <a:t>Unintentional weight loss not explained by another condition</a:t>
            </a:r>
          </a:p>
        </p:txBody>
      </p:sp>
      <p:sp>
        <p:nvSpPr>
          <p:cNvPr id="4" name="Slide Number Placeholder 3"/>
          <p:cNvSpPr>
            <a:spLocks noGrp="1"/>
          </p:cNvSpPr>
          <p:nvPr>
            <p:ph type="sldNum" sz="quarter" idx="5"/>
          </p:nvPr>
        </p:nvSpPr>
        <p:spPr/>
        <p:txBody>
          <a:bodyPr/>
          <a:lstStyle/>
          <a:p>
            <a:fld id="{3408F4A0-D749-48C1-9212-92D32C73A388}" type="slidenum">
              <a:rPr lang="en-US" smtClean="0"/>
              <a:t>4</a:t>
            </a:fld>
            <a:endParaRPr lang="en-US"/>
          </a:p>
        </p:txBody>
      </p:sp>
    </p:spTree>
    <p:extLst>
      <p:ext uri="{BB962C8B-B14F-4D97-AF65-F5344CB8AC3E}">
        <p14:creationId xmlns:p14="http://schemas.microsoft.com/office/powerpoint/2010/main" val="2893034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 Summary of updated guidelines for determining “country of usual residence”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Council of State and Territorial Epidemiologists (CSTE) recommends that cases of nationally notifiable diseases should be reported to CDC by the jurisdiction of the person’s “usual residence” at the time of disease onset. The following information has been adapted from </a:t>
            </a:r>
            <a:r>
              <a:rPr lang="en-US" sz="1200" u="sng" kern="1200" dirty="0">
                <a:solidFill>
                  <a:schemeClr val="tx1"/>
                </a:solidFill>
                <a:effectLst/>
                <a:latin typeface="+mn-lt"/>
                <a:ea typeface="+mn-ea"/>
                <a:cs typeface="+mn-cs"/>
                <a:hlinkClick r:id="rId3"/>
              </a:rPr>
              <a:t>CSTE position statement 11-SI-04</a:t>
            </a:r>
            <a:r>
              <a:rPr lang="en-US" sz="1200" kern="1200" dirty="0">
                <a:solidFill>
                  <a:schemeClr val="tx1"/>
                </a:solidFill>
                <a:effectLst/>
                <a:latin typeface="+mn-lt"/>
                <a:ea typeface="+mn-ea"/>
                <a:cs typeface="+mn-cs"/>
              </a:rPr>
              <a:t> (“Revised Guidelines for Determining Residency for Disease Notification Purposes”). In addition, because notifiable disease data are often combined with population data, case notification guidelines based on census residence rules will contribute toward greater consistency in the numerator and denominator data used in disease rates.</a:t>
            </a:r>
          </a:p>
          <a:p>
            <a:r>
              <a:rPr lang="en-US" sz="1200" b="1" kern="1200" dirty="0">
                <a:solidFill>
                  <a:schemeClr val="tx1"/>
                </a:solidFill>
                <a:effectLst/>
                <a:latin typeface="+mn-lt"/>
                <a:ea typeface="+mn-ea"/>
                <a:cs typeface="+mn-cs"/>
              </a:rPr>
              <a:t>Usual residence is defined as the place where the person lives and sleeps </a:t>
            </a:r>
            <a:r>
              <a:rPr lang="en-US" sz="1200" b="1" u="sng" kern="1200" dirty="0">
                <a:solidFill>
                  <a:schemeClr val="tx1"/>
                </a:solidFill>
                <a:effectLst/>
                <a:latin typeface="+mn-lt"/>
                <a:ea typeface="+mn-ea"/>
                <a:cs typeface="+mn-cs"/>
              </a:rPr>
              <a:t>most</a:t>
            </a:r>
            <a:r>
              <a:rPr lang="en-US" sz="1200" b="1" kern="1200" dirty="0">
                <a:solidFill>
                  <a:schemeClr val="tx1"/>
                </a:solidFill>
                <a:effectLst/>
                <a:latin typeface="+mn-lt"/>
                <a:ea typeface="+mn-ea"/>
                <a:cs typeface="+mn-cs"/>
              </a:rPr>
              <a:t> of the time</a:t>
            </a:r>
            <a:r>
              <a:rPr lang="en-US" sz="1200" kern="1200" dirty="0">
                <a:solidFill>
                  <a:schemeClr val="tx1"/>
                </a:solidFill>
                <a:effectLst/>
                <a:latin typeface="+mn-lt"/>
                <a:ea typeface="+mn-ea"/>
                <a:cs typeface="+mn-cs"/>
              </a:rPr>
              <a:t>, which is not necessarily the same as the person's voting residence, legal residence, or the place where they became infected with a notifiable disease. Determining usual residence for most people is easy and unambiguous. However, the usual residence for some people is not obvious.</a:t>
            </a:r>
          </a:p>
          <a:p>
            <a:r>
              <a:rPr lang="en-US" sz="1200" kern="1200" dirty="0">
                <a:solidFill>
                  <a:schemeClr val="tx1"/>
                </a:solidFill>
                <a:effectLst/>
                <a:latin typeface="+mn-lt"/>
                <a:ea typeface="+mn-ea"/>
                <a:cs typeface="+mn-cs"/>
              </a:rPr>
              <a:t>Persons, regardless of citizenship, who have established a household or are part of an established household (i.e., a “usual residence”) in the United States should be reported with a country of usual residence of “United States.” This includes persons who are in the United States for an extended period for work or study, even if they do not consider the United States to be “home.”</a:t>
            </a:r>
          </a:p>
          <a:p>
            <a:r>
              <a:rPr lang="en-US" sz="1200" kern="1200" dirty="0">
                <a:solidFill>
                  <a:schemeClr val="tx1"/>
                </a:solidFill>
                <a:effectLst/>
                <a:latin typeface="+mn-lt"/>
                <a:ea typeface="+mn-ea"/>
                <a:cs typeface="+mn-cs"/>
              </a:rPr>
              <a:t>Persons (including U.S. citizens) whose established household is outside of the United States (e.g., they are “just visiting”) should be reported with a country of usual residence that is the country where they have established a household (including persons born in a U.S. territory or a freely associated state).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Persons with established households in more than one country should have country of usual residence determined based on which country they spent the most time in during the year preceding diagnosis. </a:t>
            </a:r>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22</a:t>
            </a:fld>
            <a:endParaRPr lang="en-US"/>
          </a:p>
        </p:txBody>
      </p:sp>
    </p:spTree>
    <p:extLst>
      <p:ext uri="{BB962C8B-B14F-4D97-AF65-F5344CB8AC3E}">
        <p14:creationId xmlns:p14="http://schemas.microsoft.com/office/powerpoint/2010/main" val="3646493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Select the </a:t>
            </a:r>
            <a:r>
              <a:rPr lang="en-US" sz="1200" b="1" kern="1200" dirty="0">
                <a:solidFill>
                  <a:schemeClr val="tx1"/>
                </a:solidFill>
                <a:effectLst/>
                <a:latin typeface="+mn-lt"/>
                <a:ea typeface="+mn-ea"/>
                <a:cs typeface="+mn-cs"/>
              </a:rPr>
              <a:t>single initial reason</a:t>
            </a:r>
            <a:r>
              <a:rPr lang="en-US" sz="1200" kern="1200" dirty="0">
                <a:solidFill>
                  <a:schemeClr val="tx1"/>
                </a:solidFill>
                <a:effectLst/>
                <a:latin typeface="+mn-lt"/>
                <a:ea typeface="+mn-ea"/>
                <a:cs typeface="+mn-cs"/>
              </a:rPr>
              <a:t> the patient was evaluated for TB disease. The definition of “initial reason” is the situation or reason that led to the initial evaluation for TB disease. If the patient was referred for evaluation, but the reason for the evaluation is unknown, try to determine that reason.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TB Symptoms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a TB patient was initially encountered via a contact investigation and during that investigation was also noted to have TB symptoms, select </a:t>
            </a:r>
            <a:r>
              <a:rPr lang="en-US" sz="1200" b="1" kern="1200" dirty="0">
                <a:solidFill>
                  <a:schemeClr val="tx1"/>
                </a:solidFill>
                <a:effectLst/>
                <a:latin typeface="+mn-lt"/>
                <a:ea typeface="+mn-ea"/>
                <a:cs typeface="+mn-cs"/>
              </a:rPr>
              <a:t>Contact Investigation</a:t>
            </a:r>
            <a:r>
              <a:rPr lang="en-US" sz="1200" kern="1200" dirty="0">
                <a:solidFill>
                  <a:schemeClr val="tx1"/>
                </a:solidFill>
                <a:effectLst/>
                <a:latin typeface="+mn-lt"/>
                <a:ea typeface="+mn-ea"/>
                <a:cs typeface="+mn-cs"/>
              </a:rPr>
              <a:t> as the initial reason for the evaluation. However, if a patient seeks medical care because of TB symptoms, select </a:t>
            </a:r>
            <a:r>
              <a:rPr lang="en-US" sz="1200" b="1" kern="1200" dirty="0">
                <a:solidFill>
                  <a:schemeClr val="tx1"/>
                </a:solidFill>
                <a:effectLst/>
                <a:latin typeface="+mn-lt"/>
                <a:ea typeface="+mn-ea"/>
                <a:cs typeface="+mn-cs"/>
              </a:rPr>
              <a:t>TB Symptoms</a:t>
            </a:r>
            <a:r>
              <a:rPr lang="en-US" sz="1200" kern="1200" dirty="0">
                <a:solidFill>
                  <a:schemeClr val="tx1"/>
                </a:solidFill>
                <a:effectLst/>
                <a:latin typeface="+mn-lt"/>
                <a:ea typeface="+mn-ea"/>
                <a:cs typeface="+mn-cs"/>
              </a:rPr>
              <a:t> as the initial reason for the evaluation. </a:t>
            </a:r>
          </a:p>
        </p:txBody>
      </p:sp>
      <p:sp>
        <p:nvSpPr>
          <p:cNvPr id="4" name="Slide Number Placeholder 3"/>
          <p:cNvSpPr>
            <a:spLocks noGrp="1"/>
          </p:cNvSpPr>
          <p:nvPr>
            <p:ph type="sldNum" sz="quarter" idx="5"/>
          </p:nvPr>
        </p:nvSpPr>
        <p:spPr/>
        <p:txBody>
          <a:bodyPr/>
          <a:lstStyle/>
          <a:p>
            <a:fld id="{3408F4A0-D749-48C1-9212-92D32C73A388}" type="slidenum">
              <a:rPr lang="en-US" smtClean="0"/>
              <a:t>24</a:t>
            </a:fld>
            <a:endParaRPr lang="en-US"/>
          </a:p>
        </p:txBody>
      </p:sp>
    </p:spTree>
    <p:extLst>
      <p:ext uri="{BB962C8B-B14F-4D97-AF65-F5344CB8AC3E}">
        <p14:creationId xmlns:p14="http://schemas.microsoft.com/office/powerpoint/2010/main" val="3383878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kern="1200" dirty="0">
                <a:solidFill>
                  <a:schemeClr val="tx1"/>
                </a:solidFill>
                <a:effectLst/>
                <a:latin typeface="+mn-lt"/>
                <a:ea typeface="+mn-ea"/>
                <a:cs typeface="+mn-cs"/>
              </a:rPr>
              <a:t>Comment: Lived outside the United States</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Lived outside the United States refers to the place where a person stayed or slept most of the time, or the place the person considered home during the stated period.</a:t>
            </a:r>
          </a:p>
          <a:p>
            <a:pPr fontAlgn="ctr"/>
            <a:r>
              <a:rPr lang="en-US" sz="1200" kern="1200" dirty="0">
                <a:solidFill>
                  <a:schemeClr val="tx1"/>
                </a:solidFill>
                <a:effectLst/>
                <a:latin typeface="+mn-lt"/>
                <a:ea typeface="+mn-ea"/>
                <a:cs typeface="+mn-cs"/>
              </a:rPr>
              <a:t> </a:t>
            </a:r>
          </a:p>
          <a:p>
            <a:pPr fontAlgn="ctr"/>
            <a:r>
              <a:rPr lang="en-US" sz="1200" b="1" kern="1200" dirty="0">
                <a:solidFill>
                  <a:schemeClr val="tx1"/>
                </a:solidFill>
                <a:effectLst/>
                <a:latin typeface="+mn-lt"/>
                <a:ea typeface="+mn-ea"/>
                <a:cs typeface="+mn-cs"/>
              </a:rPr>
              <a:t>Example: Yes, lived outside the United States in as many as 3 countries for a total of more than 2 uninterrupted months </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From January 1 to March 15, the patient lived outside the United States </a:t>
            </a:r>
          </a:p>
          <a:p>
            <a:pPr lvl="0" fontAlgn="ctr"/>
            <a:r>
              <a:rPr lang="en-US" sz="1200" kern="1200" dirty="0">
                <a:solidFill>
                  <a:schemeClr val="tx1"/>
                </a:solidFill>
                <a:effectLst/>
                <a:latin typeface="+mn-lt"/>
                <a:ea typeface="+mn-ea"/>
                <a:cs typeface="+mn-cs"/>
              </a:rPr>
              <a:t>Lived in Zambia for 10 weeks, then</a:t>
            </a:r>
          </a:p>
          <a:p>
            <a:pPr lvl="0" fontAlgn="ctr"/>
            <a:r>
              <a:rPr lang="en-US" sz="1200" kern="1200" dirty="0">
                <a:solidFill>
                  <a:schemeClr val="tx1"/>
                </a:solidFill>
                <a:effectLst/>
                <a:latin typeface="+mn-lt"/>
                <a:ea typeface="+mn-ea"/>
                <a:cs typeface="+mn-cs"/>
              </a:rPr>
              <a:t>Returned to the United States</a:t>
            </a:r>
          </a:p>
          <a:p>
            <a:pPr fontAlgn="ct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ctr"/>
            <a:r>
              <a:rPr lang="en-US" sz="1200" b="1" kern="1200" dirty="0">
                <a:solidFill>
                  <a:schemeClr val="tx1"/>
                </a:solidFill>
                <a:effectLst/>
                <a:latin typeface="+mn-lt"/>
                <a:ea typeface="+mn-ea"/>
                <a:cs typeface="+mn-cs"/>
              </a:rPr>
              <a:t>Example: Yes, lived outside the United States in as many as 3 countries for a total of more than 2 uninterrupted months </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From January 1 to March 15 the patient lived outside the United States </a:t>
            </a:r>
          </a:p>
          <a:p>
            <a:pPr lvl="0" fontAlgn="ctr"/>
            <a:r>
              <a:rPr lang="en-US" sz="1200" kern="1200" dirty="0">
                <a:solidFill>
                  <a:schemeClr val="tx1"/>
                </a:solidFill>
                <a:effectLst/>
                <a:latin typeface="+mn-lt"/>
                <a:ea typeface="+mn-ea"/>
                <a:cs typeface="+mn-cs"/>
              </a:rPr>
              <a:t>Lived in Zambia for 4 weeks, then </a:t>
            </a:r>
          </a:p>
          <a:p>
            <a:pPr lvl="0" fontAlgn="ctr"/>
            <a:r>
              <a:rPr lang="en-US" sz="1200" kern="1200" dirty="0">
                <a:solidFill>
                  <a:schemeClr val="tx1"/>
                </a:solidFill>
                <a:effectLst/>
                <a:latin typeface="+mn-lt"/>
                <a:ea typeface="+mn-ea"/>
                <a:cs typeface="+mn-cs"/>
              </a:rPr>
              <a:t>Lived in South Africa for 3 weeks, then</a:t>
            </a:r>
          </a:p>
          <a:p>
            <a:pPr lvl="0" fontAlgn="ctr"/>
            <a:r>
              <a:rPr lang="en-US" sz="1200" kern="1200" dirty="0">
                <a:solidFill>
                  <a:schemeClr val="tx1"/>
                </a:solidFill>
                <a:effectLst/>
                <a:latin typeface="+mn-lt"/>
                <a:ea typeface="+mn-ea"/>
                <a:cs typeface="+mn-cs"/>
              </a:rPr>
              <a:t>Lived in Botswana 3 weeks, then</a:t>
            </a:r>
          </a:p>
          <a:p>
            <a:pPr lvl="0" fontAlgn="ctr"/>
            <a:r>
              <a:rPr lang="en-US" sz="1200" kern="1200" dirty="0">
                <a:solidFill>
                  <a:schemeClr val="tx1"/>
                </a:solidFill>
                <a:effectLst/>
                <a:latin typeface="+mn-lt"/>
                <a:ea typeface="+mn-ea"/>
                <a:cs typeface="+mn-cs"/>
              </a:rPr>
              <a:t>Returned to the United States</a:t>
            </a:r>
          </a:p>
          <a:p>
            <a:pPr fontAlgn="ctr"/>
            <a:r>
              <a:rPr lang="en-US" sz="1200" kern="1200" dirty="0">
                <a:solidFill>
                  <a:schemeClr val="tx1"/>
                </a:solidFill>
                <a:effectLst/>
                <a:latin typeface="+mn-lt"/>
                <a:ea typeface="+mn-ea"/>
                <a:cs typeface="+mn-cs"/>
              </a:rPr>
              <a:t> </a:t>
            </a:r>
          </a:p>
          <a:p>
            <a:pPr fontAlgn="ctr"/>
            <a:r>
              <a:rPr lang="en-US" sz="1200" b="1" kern="1200" dirty="0">
                <a:solidFill>
                  <a:schemeClr val="tx1"/>
                </a:solidFill>
                <a:effectLst/>
                <a:latin typeface="+mn-lt"/>
                <a:ea typeface="+mn-ea"/>
                <a:cs typeface="+mn-cs"/>
              </a:rPr>
              <a:t>Example: No, lived outside the United States in as many as 3 countries for a total of more than 2 months, but travel was interrupted </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From January 1 – March 15 the patient lived outside the United States </a:t>
            </a:r>
          </a:p>
          <a:p>
            <a:pPr lvl="0" fontAlgn="ctr"/>
            <a:r>
              <a:rPr lang="en-US" sz="1200" kern="1200" dirty="0">
                <a:solidFill>
                  <a:schemeClr val="tx1"/>
                </a:solidFill>
                <a:effectLst/>
                <a:latin typeface="+mn-lt"/>
                <a:ea typeface="+mn-ea"/>
                <a:cs typeface="+mn-cs"/>
              </a:rPr>
              <a:t>Lived in Zambia for 5 weeks, then</a:t>
            </a:r>
          </a:p>
          <a:p>
            <a:pPr lvl="0" fontAlgn="ctr"/>
            <a:r>
              <a:rPr lang="en-US" sz="1200" kern="1200" dirty="0">
                <a:solidFill>
                  <a:schemeClr val="tx1"/>
                </a:solidFill>
                <a:effectLst/>
                <a:latin typeface="+mn-lt"/>
                <a:ea typeface="+mn-ea"/>
                <a:cs typeface="+mn-cs"/>
              </a:rPr>
              <a:t>Returned to the United States for 2 weeks, then</a:t>
            </a:r>
          </a:p>
          <a:p>
            <a:pPr lvl="0" fontAlgn="ctr"/>
            <a:r>
              <a:rPr lang="en-US" sz="1200" kern="1200" dirty="0">
                <a:solidFill>
                  <a:schemeClr val="tx1"/>
                </a:solidFill>
                <a:effectLst/>
                <a:latin typeface="+mn-lt"/>
                <a:ea typeface="+mn-ea"/>
                <a:cs typeface="+mn-cs"/>
              </a:rPr>
              <a:t>Lived in South Africa for 5 weeks, then </a:t>
            </a:r>
          </a:p>
          <a:p>
            <a:r>
              <a:rPr lang="en-US" sz="1200" kern="1200" dirty="0">
                <a:solidFill>
                  <a:schemeClr val="tx1"/>
                </a:solidFill>
                <a:effectLst/>
                <a:latin typeface="+mn-lt"/>
                <a:ea typeface="+mn-ea"/>
                <a:cs typeface="+mn-cs"/>
              </a:rPr>
              <a:t>Returned to the United States</a:t>
            </a:r>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29</a:t>
            </a:fld>
            <a:endParaRPr lang="en-US"/>
          </a:p>
        </p:txBody>
      </p:sp>
    </p:spTree>
    <p:extLst>
      <p:ext uri="{BB962C8B-B14F-4D97-AF65-F5344CB8AC3E}">
        <p14:creationId xmlns:p14="http://schemas.microsoft.com/office/powerpoint/2010/main" val="1122889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kern="1200" dirty="0">
                <a:solidFill>
                  <a:schemeClr val="tx1"/>
                </a:solidFill>
                <a:effectLst/>
                <a:latin typeface="+mn-lt"/>
                <a:ea typeface="+mn-ea"/>
                <a:cs typeface="+mn-cs"/>
              </a:rPr>
              <a:t>Note:</a:t>
            </a:r>
            <a:endParaRPr lang="en-US" sz="1200" kern="1200" dirty="0">
              <a:solidFill>
                <a:schemeClr val="tx1"/>
              </a:solidFill>
              <a:effectLst/>
              <a:latin typeface="+mn-lt"/>
              <a:ea typeface="+mn-ea"/>
              <a:cs typeface="+mn-cs"/>
            </a:endParaRPr>
          </a:p>
          <a:p>
            <a:pPr fontAlgn="ct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ctr"/>
            <a:r>
              <a:rPr lang="en-US" sz="1200" b="1" kern="1200" dirty="0">
                <a:solidFill>
                  <a:schemeClr val="tx1"/>
                </a:solidFill>
                <a:effectLst/>
                <a:latin typeface="+mn-lt"/>
                <a:ea typeface="+mn-ea"/>
                <a:cs typeface="+mn-cs"/>
              </a:rPr>
              <a:t>Definition for Diabetic</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 </a:t>
            </a:r>
          </a:p>
          <a:p>
            <a:pPr fontAlgn="ctr"/>
            <a:r>
              <a:rPr lang="en-US" sz="1200" kern="1200" dirty="0">
                <a:solidFill>
                  <a:schemeClr val="tx1"/>
                </a:solidFill>
                <a:effectLst/>
                <a:latin typeface="+mn-lt"/>
                <a:ea typeface="+mn-ea"/>
                <a:cs typeface="+mn-cs"/>
              </a:rPr>
              <a:t>The American Diabetes Association (American Diabetes Association. </a:t>
            </a:r>
            <a:r>
              <a:rPr lang="en-US" sz="1200" i="1" kern="1200" dirty="0" err="1">
                <a:solidFill>
                  <a:schemeClr val="tx1"/>
                </a:solidFill>
                <a:effectLst/>
                <a:latin typeface="+mn-lt"/>
                <a:ea typeface="+mn-ea"/>
                <a:cs typeface="+mn-cs"/>
              </a:rPr>
              <a:t>Dia</a:t>
            </a:r>
            <a:r>
              <a:rPr lang="en-US" sz="1200" i="1" kern="1200" dirty="0">
                <a:solidFill>
                  <a:schemeClr val="tx1"/>
                </a:solidFill>
                <a:effectLst/>
                <a:latin typeface="+mn-lt"/>
                <a:ea typeface="+mn-ea"/>
                <a:cs typeface="+mn-cs"/>
              </a:rPr>
              <a:t> Care</a:t>
            </a:r>
            <a:r>
              <a:rPr lang="en-US" sz="1200" kern="1200" dirty="0">
                <a:solidFill>
                  <a:schemeClr val="tx1"/>
                </a:solidFill>
                <a:effectLst/>
                <a:latin typeface="+mn-lt"/>
                <a:ea typeface="+mn-ea"/>
                <a:cs typeface="+mn-cs"/>
              </a:rPr>
              <a:t>. 2014;37:S81-S90) has established the following criteria for a diagnosis of diabetes:</a:t>
            </a:r>
          </a:p>
          <a:p>
            <a:pPr lvl="0" fontAlgn="ctr"/>
            <a:r>
              <a:rPr lang="en-US" sz="1200" kern="1200" dirty="0">
                <a:solidFill>
                  <a:schemeClr val="tx1"/>
                </a:solidFill>
                <a:effectLst/>
                <a:latin typeface="+mn-lt"/>
                <a:ea typeface="+mn-ea"/>
                <a:cs typeface="+mn-cs"/>
              </a:rPr>
              <a:t>Hemoglobin A1c ≥6.5%, </a:t>
            </a:r>
            <a:r>
              <a:rPr lang="en-US" sz="1200" i="1" kern="1200" dirty="0">
                <a:solidFill>
                  <a:schemeClr val="tx1"/>
                </a:solidFill>
                <a:effectLst/>
                <a:latin typeface="+mn-lt"/>
                <a:ea typeface="+mn-ea"/>
                <a:cs typeface="+mn-cs"/>
              </a:rPr>
              <a:t>or</a:t>
            </a:r>
            <a:endParaRPr lang="en-US" sz="12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Fasting (defined as no caloric intake for ≥8 hours) plasma glucose ≥126 mg/dL (7.0 mmol/L), </a:t>
            </a:r>
            <a:r>
              <a:rPr lang="en-US" sz="1200" i="1" kern="1200" dirty="0">
                <a:solidFill>
                  <a:schemeClr val="tx1"/>
                </a:solidFill>
                <a:effectLst/>
                <a:latin typeface="+mn-lt"/>
                <a:ea typeface="+mn-ea"/>
                <a:cs typeface="+mn-cs"/>
              </a:rPr>
              <a:t>or</a:t>
            </a:r>
            <a:endParaRPr lang="en-US" sz="12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2-hour plasma glucose ≥200 mg/dL (11.1 mmol/L) during an oral glucose tolerance test, as described by the World Health Organization, </a:t>
            </a:r>
            <a:r>
              <a:rPr lang="en-US" sz="1200" i="1" kern="1200" dirty="0">
                <a:solidFill>
                  <a:schemeClr val="tx1"/>
                </a:solidFill>
                <a:effectLst/>
                <a:latin typeface="+mn-lt"/>
                <a:ea typeface="+mn-ea"/>
                <a:cs typeface="+mn-cs"/>
              </a:rPr>
              <a:t>or</a:t>
            </a:r>
            <a:endParaRPr lang="en-US" sz="12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In a patient with classic symptoms of hyperglycemia or hyperglycemic crisis, a random plasma glucose ≥200 mg/dL (11.1 mmol/L)</a:t>
            </a:r>
          </a:p>
          <a:p>
            <a:pPr fontAlgn="ctr"/>
            <a:r>
              <a:rPr lang="en-US" sz="1200" kern="1200" dirty="0">
                <a:solidFill>
                  <a:schemeClr val="tx1"/>
                </a:solidFill>
                <a:effectLst/>
                <a:latin typeface="+mn-lt"/>
                <a:ea typeface="+mn-ea"/>
                <a:cs typeface="+mn-cs"/>
              </a:rPr>
              <a:t>Persons who do not meet the above criteria only because they are currently receiving treatment for diabetes should still be reported as diabetic.</a:t>
            </a:r>
          </a:p>
          <a:p>
            <a:pPr fontAlgn="ct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ctr"/>
            <a:r>
              <a:rPr lang="en-US" sz="1200" b="1" kern="1200" dirty="0">
                <a:solidFill>
                  <a:schemeClr val="tx1"/>
                </a:solidFill>
                <a:effectLst/>
                <a:latin typeface="+mn-lt"/>
                <a:ea typeface="+mn-ea"/>
                <a:cs typeface="+mn-cs"/>
              </a:rPr>
              <a:t>Definitions for Homeless</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homeless</a:t>
            </a:r>
            <a:r>
              <a:rPr lang="en-US" sz="1200" kern="1200" dirty="0">
                <a:solidFill>
                  <a:schemeClr val="tx1"/>
                </a:solidFill>
                <a:effectLst/>
                <a:latin typeface="+mn-lt"/>
                <a:ea typeface="+mn-ea"/>
                <a:cs typeface="+mn-cs"/>
              </a:rPr>
              <a:t> person may be an individual who has:</a:t>
            </a:r>
          </a:p>
          <a:p>
            <a:pPr lvl="0" fontAlgn="ctr"/>
            <a:r>
              <a:rPr lang="en-US" sz="1200" kern="1200" dirty="0">
                <a:solidFill>
                  <a:schemeClr val="tx1"/>
                </a:solidFill>
                <a:effectLst/>
                <a:latin typeface="+mn-lt"/>
                <a:ea typeface="+mn-ea"/>
                <a:cs typeface="+mn-cs"/>
              </a:rPr>
              <a:t>No fixed, regular, and adequate nighttime residence, and</a:t>
            </a:r>
          </a:p>
          <a:p>
            <a:pPr lvl="0" fontAlgn="ctr"/>
            <a:r>
              <a:rPr lang="en-US" sz="1200" kern="1200" dirty="0">
                <a:solidFill>
                  <a:schemeClr val="tx1"/>
                </a:solidFill>
                <a:effectLst/>
                <a:latin typeface="+mn-lt"/>
                <a:ea typeface="+mn-ea"/>
                <a:cs typeface="+mn-cs"/>
              </a:rPr>
              <a:t>A primary nighttime residence that is</a:t>
            </a:r>
          </a:p>
          <a:p>
            <a:pPr lvl="1" fontAlgn="ctr"/>
            <a:r>
              <a:rPr lang="en-US" sz="1200" kern="1200" dirty="0">
                <a:solidFill>
                  <a:schemeClr val="tx1"/>
                </a:solidFill>
                <a:effectLst/>
                <a:latin typeface="+mn-lt"/>
                <a:ea typeface="+mn-ea"/>
                <a:cs typeface="+mn-cs"/>
              </a:rPr>
              <a:t>A supervised publicly or privately operated shelter designed to provide temporary living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accommodations, including welfare hotels, congregate shelters, and transitional housing for the mentally ill, </a:t>
            </a:r>
            <a:r>
              <a:rPr lang="en-US" sz="1200" b="1" kern="1200" dirty="0">
                <a:solidFill>
                  <a:schemeClr val="tx1"/>
                </a:solidFill>
                <a:effectLst/>
                <a:latin typeface="+mn-lt"/>
                <a:ea typeface="+mn-ea"/>
                <a:cs typeface="+mn-cs"/>
              </a:rPr>
              <a:t>or </a:t>
            </a:r>
            <a:endParaRPr lang="en-US" sz="1200" kern="1200" dirty="0">
              <a:solidFill>
                <a:schemeClr val="tx1"/>
              </a:solidFill>
              <a:effectLst/>
              <a:latin typeface="+mn-lt"/>
              <a:ea typeface="+mn-ea"/>
              <a:cs typeface="+mn-cs"/>
            </a:endParaRPr>
          </a:p>
          <a:p>
            <a:pPr lvl="1" fontAlgn="ctr"/>
            <a:r>
              <a:rPr lang="en-US" sz="1200" kern="1200" dirty="0">
                <a:solidFill>
                  <a:schemeClr val="tx1"/>
                </a:solidFill>
                <a:effectLst/>
                <a:latin typeface="+mn-lt"/>
                <a:ea typeface="+mn-ea"/>
                <a:cs typeface="+mn-cs"/>
              </a:rPr>
              <a:t>An institution that provides a temporary residence for individuals intended to be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institutionalized, </a:t>
            </a:r>
            <a:r>
              <a:rPr lang="en-US" sz="1200" b="1" kern="1200" dirty="0">
                <a:solidFill>
                  <a:schemeClr val="tx1"/>
                </a:solidFill>
                <a:effectLst/>
                <a:latin typeface="+mn-lt"/>
                <a:ea typeface="+mn-ea"/>
                <a:cs typeface="+mn-cs"/>
              </a:rPr>
              <a:t>or</a:t>
            </a:r>
            <a:endParaRPr lang="en-US" sz="1200" kern="1200" dirty="0">
              <a:solidFill>
                <a:schemeClr val="tx1"/>
              </a:solidFill>
              <a:effectLst/>
              <a:latin typeface="+mn-lt"/>
              <a:ea typeface="+mn-ea"/>
              <a:cs typeface="+mn-cs"/>
            </a:endParaRPr>
          </a:p>
          <a:p>
            <a:pPr lvl="1" fontAlgn="ctr"/>
            <a:r>
              <a:rPr lang="en-US" sz="1200" kern="1200" dirty="0">
                <a:solidFill>
                  <a:schemeClr val="tx1"/>
                </a:solidFill>
                <a:effectLst/>
                <a:latin typeface="+mn-lt"/>
                <a:ea typeface="+mn-ea"/>
                <a:cs typeface="+mn-cs"/>
              </a:rPr>
              <a:t>A public or private place not designated for, or ordinarily used as, a regular sleeping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accommodation for human beings.</a:t>
            </a:r>
          </a:p>
          <a:p>
            <a:pPr fontAlgn="ctr"/>
            <a:r>
              <a:rPr lang="en-US" sz="12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homeless</a:t>
            </a:r>
            <a:r>
              <a:rPr lang="en-US" sz="1200" kern="1200" dirty="0">
                <a:solidFill>
                  <a:schemeClr val="tx1"/>
                </a:solidFill>
                <a:effectLst/>
                <a:latin typeface="+mn-lt"/>
                <a:ea typeface="+mn-ea"/>
                <a:cs typeface="+mn-cs"/>
              </a:rPr>
              <a:t> person may also be defined as a person who has no home (e.g., is not paying rent, does not own a home, and is not steadily living with relatives or friends). Persons in unstable housing situations (e.g., alternating between multiple residences for short stays of uncertain duration) may also be considered homeless. </a:t>
            </a:r>
          </a:p>
          <a:p>
            <a:pPr fontAlgn="ctr"/>
            <a:r>
              <a:rPr lang="en-US" sz="1200" kern="1200" dirty="0">
                <a:solidFill>
                  <a:schemeClr val="tx1"/>
                </a:solidFill>
                <a:effectLst/>
                <a:latin typeface="+mn-lt"/>
                <a:ea typeface="+mn-ea"/>
                <a:cs typeface="+mn-cs"/>
              </a:rPr>
              <a:t> </a:t>
            </a:r>
          </a:p>
          <a:p>
            <a:pPr fontAlgn="ct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homeless </a:t>
            </a:r>
            <a:r>
              <a:rPr lang="en-US" sz="1200" kern="1200" dirty="0">
                <a:solidFill>
                  <a:schemeClr val="tx1"/>
                </a:solidFill>
                <a:effectLst/>
                <a:latin typeface="+mn-lt"/>
                <a:ea typeface="+mn-ea"/>
                <a:cs typeface="+mn-cs"/>
              </a:rPr>
              <a:t>person may be a person who lacks customary and regular access to a conventional dwelling or residence. Included as homeless are persons who live on streets or in nonresidential buildings. Also included are residents of homeless shelters and shelters for battered women. Residents of welfare hotels and single room occupancy (SRO) hotels could also be considered homeless. In the rural setting, where there are usually few shelters, a homeless person may live in nonresidential structures, or substandard housing, or with relatives. </a:t>
            </a:r>
            <a:r>
              <a:rPr lang="en-US" sz="1200" i="1" kern="1200" dirty="0">
                <a:solidFill>
                  <a:schemeClr val="tx1"/>
                </a:solidFill>
                <a:effectLst/>
                <a:latin typeface="+mn-lt"/>
                <a:ea typeface="+mn-ea"/>
                <a:cs typeface="+mn-cs"/>
              </a:rPr>
              <a:t>Homeless</a:t>
            </a:r>
            <a:r>
              <a:rPr lang="en-US" sz="1200" kern="1200" dirty="0">
                <a:solidFill>
                  <a:schemeClr val="tx1"/>
                </a:solidFill>
                <a:effectLst/>
                <a:latin typeface="+mn-lt"/>
                <a:ea typeface="+mn-ea"/>
                <a:cs typeface="+mn-cs"/>
              </a:rPr>
              <a:t> does not refer to a person who is imprisoned or in a correctional facility.</a:t>
            </a:r>
          </a:p>
          <a:p>
            <a:endParaRPr lang="en-US" dirty="0"/>
          </a:p>
          <a:p>
            <a:pPr fontAlgn="ctr"/>
            <a:r>
              <a:rPr lang="en-US" sz="1200" b="1" kern="1200" dirty="0">
                <a:solidFill>
                  <a:schemeClr val="tx1"/>
                </a:solidFill>
                <a:effectLst/>
                <a:latin typeface="+mn-lt"/>
                <a:ea typeface="+mn-ea"/>
                <a:cs typeface="+mn-cs"/>
              </a:rPr>
              <a:t>Definition of Injecting Drug Use</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Injecting drug use involves the use of hypodermic needles and syringes for the injection of drugs not prescribed by a health care provider. Route of administration may be intravenous, subcutaneous (e.g., skin popping), or intramuscular.</a:t>
            </a:r>
          </a:p>
          <a:p>
            <a:pPr fontAlgn="ctr"/>
            <a:r>
              <a:rPr lang="en-US" sz="1200" kern="1200" dirty="0">
                <a:solidFill>
                  <a:schemeClr val="tx1"/>
                </a:solidFill>
                <a:effectLst/>
                <a:latin typeface="+mn-lt"/>
                <a:ea typeface="+mn-ea"/>
                <a:cs typeface="+mn-cs"/>
              </a:rPr>
              <a:t> </a:t>
            </a:r>
          </a:p>
          <a:p>
            <a:pPr fontAlgn="ctr"/>
            <a:r>
              <a:rPr lang="en-US" sz="1200" i="1" kern="1200" dirty="0">
                <a:solidFill>
                  <a:schemeClr val="tx1"/>
                </a:solidFill>
                <a:effectLst/>
                <a:latin typeface="+mn-lt"/>
                <a:ea typeface="+mn-ea"/>
                <a:cs typeface="+mn-cs"/>
              </a:rPr>
              <a:t>Commonly injected drugs</a:t>
            </a:r>
            <a:endParaRPr lang="en-US" sz="1200" kern="1200" dirty="0">
              <a:solidFill>
                <a:schemeClr val="tx1"/>
              </a:solidFill>
              <a:effectLst/>
              <a:latin typeface="+mn-lt"/>
              <a:ea typeface="+mn-ea"/>
              <a:cs typeface="+mn-cs"/>
            </a:endParaRPr>
          </a:p>
          <a:p>
            <a:pPr lvl="0" fontAlgn="ctr"/>
            <a:r>
              <a:rPr lang="en-US" sz="1200" kern="1200" dirty="0">
                <a:solidFill>
                  <a:schemeClr val="tx1"/>
                </a:solidFill>
                <a:effectLst/>
                <a:latin typeface="+mn-lt"/>
                <a:ea typeface="+mn-ea"/>
                <a:cs typeface="+mn-cs"/>
              </a:rPr>
              <a:t>Heroin and other opiates (e.g., Demerol, </a:t>
            </a:r>
            <a:r>
              <a:rPr lang="en-US" sz="1200" kern="1200" dirty="0" err="1">
                <a:solidFill>
                  <a:schemeClr val="tx1"/>
                </a:solidFill>
                <a:effectLst/>
                <a:latin typeface="+mn-lt"/>
                <a:ea typeface="+mn-ea"/>
                <a:cs typeface="+mn-cs"/>
              </a:rPr>
              <a:t>Dilaudid</a:t>
            </a:r>
            <a:r>
              <a:rPr lang="en-US" sz="1200" kern="1200" dirty="0">
                <a:solidFill>
                  <a:schemeClr val="tx1"/>
                </a:solidFill>
                <a:effectLst/>
                <a:latin typeface="+mn-lt"/>
                <a:ea typeface="+mn-ea"/>
                <a:cs typeface="+mn-cs"/>
              </a:rPr>
              <a:t>, morphine, fentanyl)</a:t>
            </a:r>
          </a:p>
          <a:p>
            <a:pPr lvl="0" fontAlgn="ctr"/>
            <a:r>
              <a:rPr lang="en-US" sz="1200" kern="1200" dirty="0">
                <a:solidFill>
                  <a:schemeClr val="tx1"/>
                </a:solidFill>
                <a:effectLst/>
                <a:latin typeface="+mn-lt"/>
                <a:ea typeface="+mn-ea"/>
                <a:cs typeface="+mn-cs"/>
              </a:rPr>
              <a:t>Cocaine (e.g., speedball)</a:t>
            </a:r>
          </a:p>
          <a:p>
            <a:pPr lvl="0" fontAlgn="ctr"/>
            <a:r>
              <a:rPr lang="en-US" sz="1200" kern="1200" dirty="0">
                <a:solidFill>
                  <a:schemeClr val="tx1"/>
                </a:solidFill>
                <a:effectLst/>
                <a:latin typeface="+mn-lt"/>
                <a:ea typeface="+mn-ea"/>
                <a:cs typeface="+mn-cs"/>
              </a:rPr>
              <a:t>Methamphetamines</a:t>
            </a:r>
          </a:p>
          <a:p>
            <a:pPr lvl="0" fontAlgn="ctr"/>
            <a:r>
              <a:rPr lang="en-US" sz="1200" kern="1200" dirty="0">
                <a:solidFill>
                  <a:schemeClr val="tx1"/>
                </a:solidFill>
                <a:effectLst/>
                <a:latin typeface="+mn-lt"/>
                <a:ea typeface="+mn-ea"/>
                <a:cs typeface="+mn-cs"/>
              </a:rPr>
              <a:t>Amphetamines</a:t>
            </a:r>
          </a:p>
          <a:p>
            <a:pPr lvl="0" fontAlgn="ctr"/>
            <a:r>
              <a:rPr lang="en-US" sz="1200" kern="1200" dirty="0">
                <a:solidFill>
                  <a:schemeClr val="tx1"/>
                </a:solidFill>
                <a:effectLst/>
                <a:latin typeface="+mn-lt"/>
                <a:ea typeface="+mn-ea"/>
                <a:cs typeface="+mn-cs"/>
              </a:rPr>
              <a:t> </a:t>
            </a:r>
          </a:p>
          <a:p>
            <a:pPr lvl="0" fontAlgn="ctr"/>
            <a:r>
              <a:rPr lang="en-US" sz="1200" kern="1200" dirty="0">
                <a:solidFill>
                  <a:schemeClr val="tx1"/>
                </a:solidFill>
                <a:effectLst/>
                <a:latin typeface="+mn-lt"/>
                <a:ea typeface="+mn-ea"/>
                <a:cs typeface="+mn-cs"/>
              </a:rPr>
              <a:t>Phencyclidine (PCP, angel dust)</a:t>
            </a:r>
          </a:p>
          <a:p>
            <a:pPr lvl="0" fontAlgn="ctr"/>
            <a:r>
              <a:rPr lang="en-US" sz="1200" kern="1200" dirty="0">
                <a:solidFill>
                  <a:schemeClr val="tx1"/>
                </a:solidFill>
                <a:effectLst/>
                <a:latin typeface="+mn-lt"/>
                <a:ea typeface="+mn-ea"/>
                <a:cs typeface="+mn-cs"/>
              </a:rPr>
              <a:t>Other hallucinogens</a:t>
            </a:r>
          </a:p>
          <a:p>
            <a:pPr lvl="0" fontAlgn="ctr"/>
            <a:r>
              <a:rPr lang="en-US" sz="1200" kern="1200" dirty="0">
                <a:solidFill>
                  <a:schemeClr val="tx1"/>
                </a:solidFill>
                <a:effectLst/>
                <a:latin typeface="+mn-lt"/>
                <a:ea typeface="+mn-ea"/>
                <a:cs typeface="+mn-cs"/>
              </a:rPr>
              <a:t>Barbiturates</a:t>
            </a:r>
          </a:p>
          <a:p>
            <a:pPr lvl="0" fontAlgn="ctr"/>
            <a:r>
              <a:rPr lang="en-US" sz="1200" kern="1200" dirty="0">
                <a:solidFill>
                  <a:schemeClr val="tx1"/>
                </a:solidFill>
                <a:effectLst/>
                <a:latin typeface="+mn-lt"/>
                <a:ea typeface="+mn-ea"/>
                <a:cs typeface="+mn-cs"/>
              </a:rPr>
              <a:t>Steroids</a:t>
            </a:r>
          </a:p>
          <a:p>
            <a:pPr lvl="0" fontAlgn="ctr"/>
            <a:r>
              <a:rPr lang="en-US" sz="1200" kern="1200" dirty="0">
                <a:solidFill>
                  <a:schemeClr val="tx1"/>
                </a:solidFill>
                <a:effectLst/>
                <a:latin typeface="+mn-lt"/>
                <a:ea typeface="+mn-ea"/>
                <a:cs typeface="+mn-cs"/>
              </a:rPr>
              <a:t>Other hormones</a:t>
            </a:r>
          </a:p>
          <a:p>
            <a:pPr lvl="0" fontAlgn="ctr"/>
            <a:r>
              <a:rPr lang="en-US" sz="1200" kern="1200" dirty="0">
                <a:solidFill>
                  <a:schemeClr val="tx1"/>
                </a:solidFill>
                <a:effectLst/>
                <a:latin typeface="+mn-lt"/>
                <a:ea typeface="+mn-ea"/>
                <a:cs typeface="+mn-cs"/>
              </a:rPr>
              <a:t>Other stimulants</a:t>
            </a:r>
          </a:p>
          <a:p>
            <a:pPr fontAlgn="ct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ctr"/>
            <a:r>
              <a:rPr lang="en-US" sz="1200" b="1" kern="1200" dirty="0">
                <a:solidFill>
                  <a:schemeClr val="tx1"/>
                </a:solidFill>
                <a:effectLst/>
                <a:latin typeface="+mn-lt"/>
                <a:ea typeface="+mn-ea"/>
                <a:cs typeface="+mn-cs"/>
              </a:rPr>
              <a:t>Definition of Noninjecting Drug Use</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Noninjecting drug use involves the use of licensed or prescription drugs or other drugs that were not injected and were not prescribed for the patient by a health care provider or approved for over-the-counter use by FDA, or misuse of prescribed drugs. The drugs may be ingested, inhaled, sniffed, or smoked. Marijuana use should always be recorded as noninjecting drug use, regardless of whether marijuana is legal for medicinal or recreational use in the state of residence.</a:t>
            </a:r>
          </a:p>
          <a:p>
            <a:pPr fontAlgn="ctr"/>
            <a:r>
              <a:rPr lang="en-US" sz="1200" kern="1200" dirty="0">
                <a:solidFill>
                  <a:schemeClr val="tx1"/>
                </a:solidFill>
                <a:effectLst/>
                <a:latin typeface="+mn-lt"/>
                <a:ea typeface="+mn-ea"/>
                <a:cs typeface="+mn-cs"/>
              </a:rPr>
              <a:t> </a:t>
            </a:r>
          </a:p>
          <a:p>
            <a:pPr fontAlgn="ctr"/>
            <a:r>
              <a:rPr lang="en-US" sz="1200" b="1" kern="1200" dirty="0">
                <a:solidFill>
                  <a:schemeClr val="tx1"/>
                </a:solidFill>
                <a:effectLst/>
                <a:latin typeface="+mn-lt"/>
                <a:ea typeface="+mn-ea"/>
                <a:cs typeface="+mn-cs"/>
              </a:rPr>
              <a:t>Heavy Alcohol Use in the Past 12 Months</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Heavy alcohol use is defined as binge drinking on 5 or more days in the month preceding diagnosis. Binge drinking is defined as a pattern of drinking that bring blood alcohol concentration levels to 0.08 g/dL. This typically occurs after four drinks for women and five drinks for men in about 2 hours.</a:t>
            </a:r>
          </a:p>
          <a:p>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30</a:t>
            </a:fld>
            <a:endParaRPr lang="en-US"/>
          </a:p>
        </p:txBody>
      </p:sp>
    </p:spTree>
    <p:extLst>
      <p:ext uri="{BB962C8B-B14F-4D97-AF65-F5344CB8AC3E}">
        <p14:creationId xmlns:p14="http://schemas.microsoft.com/office/powerpoint/2010/main" val="1428800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If the TB patient was a resident of more than one facility during the diagnostic evaluation, select the facility where the initial TB diagnostic evaluation was performed. This question should only be completed if “Resident of Correctional Facility at Diagnostic Evaluation” is answered as “Yes” in question 16.</a:t>
            </a:r>
          </a:p>
        </p:txBody>
      </p:sp>
      <p:sp>
        <p:nvSpPr>
          <p:cNvPr id="4" name="Slide Number Placeholder 3"/>
          <p:cNvSpPr>
            <a:spLocks noGrp="1"/>
          </p:cNvSpPr>
          <p:nvPr>
            <p:ph type="sldNum" sz="quarter" idx="5"/>
          </p:nvPr>
        </p:nvSpPr>
        <p:spPr/>
        <p:txBody>
          <a:bodyPr/>
          <a:lstStyle/>
          <a:p>
            <a:fld id="{3408F4A0-D749-48C1-9212-92D32C73A388}" type="slidenum">
              <a:rPr lang="en-US" smtClean="0"/>
              <a:t>31</a:t>
            </a:fld>
            <a:endParaRPr lang="en-US"/>
          </a:p>
        </p:txBody>
      </p:sp>
    </p:spTree>
    <p:extLst>
      <p:ext uri="{BB962C8B-B14F-4D97-AF65-F5344CB8AC3E}">
        <p14:creationId xmlns:p14="http://schemas.microsoft.com/office/powerpoint/2010/main" val="1386368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If the TB patient was a resident of more than one facility during the diagnostic evaluation, select the facility where the initial TB diagnostic evaluation was performed. This question should only be completed if “Resident of Long-Term Care Facility at Diagnostic Evaluation” is answered as “Yes” in question 16.</a:t>
            </a:r>
          </a:p>
        </p:txBody>
      </p:sp>
      <p:sp>
        <p:nvSpPr>
          <p:cNvPr id="4" name="Slide Number Placeholder 3"/>
          <p:cNvSpPr>
            <a:spLocks noGrp="1"/>
          </p:cNvSpPr>
          <p:nvPr>
            <p:ph type="sldNum" sz="quarter" idx="5"/>
          </p:nvPr>
        </p:nvSpPr>
        <p:spPr/>
        <p:txBody>
          <a:bodyPr/>
          <a:lstStyle/>
          <a:p>
            <a:fld id="{3408F4A0-D749-48C1-9212-92D32C73A388}" type="slidenum">
              <a:rPr lang="en-US" smtClean="0"/>
              <a:t>32</a:t>
            </a:fld>
            <a:endParaRPr lang="en-US"/>
          </a:p>
        </p:txBody>
      </p:sp>
    </p:spTree>
    <p:extLst>
      <p:ext uri="{BB962C8B-B14F-4D97-AF65-F5344CB8AC3E}">
        <p14:creationId xmlns:p14="http://schemas.microsoft.com/office/powerpoint/2010/main" val="2192295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The definition of smoking includes consumption of tobacco (or nicotine) through combustible tobacco products (e.g., cigarettes) or electronic nicotine delivery systems (ENDS; e.g., vapes or e-cigarettes). It does not include chewing tobacco. </a:t>
            </a:r>
            <a:r>
              <a:rPr lang="en-US" sz="1200" i="1" kern="1200" dirty="0">
                <a:solidFill>
                  <a:schemeClr val="tx1"/>
                </a:solidFill>
                <a:effectLst/>
                <a:latin typeface="+mn-lt"/>
                <a:ea typeface="+mn-ea"/>
                <a:cs typeface="+mn-cs"/>
              </a:rPr>
              <a:t>Smoking of substances other than tobacco (e.g., marijuana) should be recorded under noninjecting drug use.</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 </a:t>
            </a:r>
          </a:p>
          <a:p>
            <a:pPr fontAlgn="ctr"/>
            <a:r>
              <a:rPr lang="en-US" sz="1200" kern="1200" dirty="0">
                <a:solidFill>
                  <a:schemeClr val="tx1"/>
                </a:solidFill>
                <a:effectLst/>
                <a:latin typeface="+mn-lt"/>
                <a:ea typeface="+mn-ea"/>
                <a:cs typeface="+mn-cs"/>
              </a:rPr>
              <a:t>Source: U.S. Food and Drug Administration. (2018). Vaporizers, E-Cigarettes, and other Electronic Nicotine Delivery Systems (ENDS). Retrieved from:</a:t>
            </a:r>
          </a:p>
          <a:p>
            <a:r>
              <a:rPr lang="en-US" sz="1200" u="sng" kern="1200" dirty="0">
                <a:solidFill>
                  <a:schemeClr val="tx1"/>
                </a:solidFill>
                <a:effectLst/>
                <a:latin typeface="+mn-lt"/>
                <a:ea typeface="+mn-ea"/>
                <a:cs typeface="+mn-cs"/>
                <a:hlinkClick r:id="rId3"/>
              </a:rPr>
              <a:t>https://www.fda.gov/TobaccoProducts/Labeling/ProductsIngredientsComponents/ucm456610.htm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08F4A0-D749-48C1-9212-92D32C73A388}" type="slidenum">
              <a:rPr lang="en-US" smtClean="0"/>
              <a:t>33</a:t>
            </a:fld>
            <a:endParaRPr lang="en-US"/>
          </a:p>
        </p:txBody>
      </p:sp>
    </p:spTree>
    <p:extLst>
      <p:ext uri="{BB962C8B-B14F-4D97-AF65-F5344CB8AC3E}">
        <p14:creationId xmlns:p14="http://schemas.microsoft.com/office/powerpoint/2010/main" val="394690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35</a:t>
            </a:fld>
            <a:endParaRPr lang="en-US"/>
          </a:p>
        </p:txBody>
      </p:sp>
    </p:spTree>
    <p:extLst>
      <p:ext uri="{BB962C8B-B14F-4D97-AF65-F5344CB8AC3E}">
        <p14:creationId xmlns:p14="http://schemas.microsoft.com/office/powerpoint/2010/main" val="3540379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kern="1200" dirty="0">
                <a:solidFill>
                  <a:schemeClr val="tx1"/>
                </a:solidFill>
                <a:effectLst/>
                <a:latin typeface="+mn-lt"/>
                <a:ea typeface="+mn-ea"/>
                <a:cs typeface="+mn-cs"/>
              </a:rPr>
              <a:t>MINIMUM REQUIREMENTS</a:t>
            </a:r>
            <a:r>
              <a:rPr lang="en-US" sz="1200" kern="1200" dirty="0">
                <a:solidFill>
                  <a:schemeClr val="tx1"/>
                </a:solidFill>
                <a:effectLst/>
                <a:latin typeface="+mn-lt"/>
                <a:ea typeface="+mn-ea"/>
                <a:cs typeface="+mn-cs"/>
              </a:rPr>
              <a:t>:</a:t>
            </a:r>
          </a:p>
          <a:p>
            <a:pPr fontAlgn="ctr"/>
            <a:r>
              <a:rPr lang="en-US" sz="1200" kern="1200" dirty="0">
                <a:solidFill>
                  <a:schemeClr val="tx1"/>
                </a:solidFill>
                <a:effectLst/>
                <a:latin typeface="+mn-lt"/>
                <a:ea typeface="+mn-ea"/>
                <a:cs typeface="+mn-cs"/>
              </a:rPr>
              <a:t>Always enter initial TST, initial IGRA, initial sputum smear, initial sputum culture, initial NAAT, and initial HIV test. Enter "Not Done" if for any tests that were not done in this case.</a:t>
            </a:r>
          </a:p>
          <a:p>
            <a:pPr fontAlgn="ctr"/>
            <a:r>
              <a:rPr lang="en-US" sz="1200" kern="1200" dirty="0">
                <a:solidFill>
                  <a:schemeClr val="tx1"/>
                </a:solidFill>
                <a:effectLst/>
                <a:latin typeface="+mn-lt"/>
                <a:ea typeface="+mn-ea"/>
                <a:cs typeface="+mn-cs"/>
              </a:rPr>
              <a:t> </a:t>
            </a:r>
          </a:p>
          <a:p>
            <a:pPr fontAlgn="ctr"/>
            <a:r>
              <a:rPr lang="en-US" sz="1200" kern="1200" dirty="0">
                <a:solidFill>
                  <a:schemeClr val="tx1"/>
                </a:solidFill>
                <a:effectLst/>
                <a:latin typeface="+mn-lt"/>
                <a:ea typeface="+mn-ea"/>
                <a:cs typeface="+mn-cs"/>
              </a:rPr>
              <a:t>CD4 count should be reported for HIV-positive persons. Hemoglobin A1c or fasting blood glucose at diagnostic evaluation should be reported for diabetic patients. Also include the initial result of any other tests performed that are in the test type value set. If a type of test was done on different specimen sources, include the initial result for each unique combination of test type and specimen source.</a:t>
            </a:r>
          </a:p>
          <a:p>
            <a:pPr fontAlgn="ct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Follow-up testing should be done according to CDC guidelines and local clinical judgment. For tests that are done multiple times, only those results for each combination of test type and specimen source where the result changed (e.g., positive to negative) should be entered.</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Results of the tuberculin skin test (TST) should be interpreted according to Table 7 of the currently accepted guidelines (</a:t>
            </a:r>
            <a:r>
              <a:rPr lang="en-US" sz="1200" kern="1200" dirty="0">
                <a:solidFill>
                  <a:schemeClr val="tx1"/>
                </a:solidFill>
                <a:effectLst/>
                <a:latin typeface="+mn-lt"/>
                <a:ea typeface="+mn-ea"/>
                <a:cs typeface="+mn-cs"/>
                <a:hlinkClick r:id="rId3"/>
              </a:rPr>
              <a:t>www.cdc.gov/mmwr/PDF/rr/rr4906.pdf</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36</a:t>
            </a:fld>
            <a:endParaRPr lang="en-US"/>
          </a:p>
        </p:txBody>
      </p:sp>
    </p:spTree>
    <p:extLst>
      <p:ext uri="{BB962C8B-B14F-4D97-AF65-F5344CB8AC3E}">
        <p14:creationId xmlns:p14="http://schemas.microsoft.com/office/powerpoint/2010/main" val="1677369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Miliary TB is a serious type of TB disease. It is a clinical or radiologic finding, rather than a site of disease. Miliary TB is the result of a TB infection eroding into the bloodstream and from there disseminating throughout the body to multiple organs. It appears on radiographs as a great number of small (1- to 2-mm), well-defined nodules that look like millet seeds scattered throughout the lungs, hence the name “miliary.”</a:t>
            </a:r>
            <a:endParaRPr lang="en-US" dirty="0">
              <a:effectLst/>
            </a:endParaRPr>
          </a:p>
          <a:p>
            <a:pPr fontAlgn="ctr"/>
            <a:r>
              <a:rPr lang="en-US" sz="1200" kern="1200" dirty="0">
                <a:solidFill>
                  <a:schemeClr val="tx1"/>
                </a:solidFill>
                <a:effectLst/>
                <a:latin typeface="+mn-lt"/>
                <a:ea typeface="+mn-ea"/>
                <a:cs typeface="+mn-cs"/>
              </a:rPr>
              <a:t> </a:t>
            </a:r>
            <a:endParaRPr lang="en-US" dirty="0">
              <a:effectLst/>
            </a:endParaRPr>
          </a:p>
          <a:p>
            <a:pPr fontAlgn="ctr"/>
            <a:r>
              <a:rPr lang="en-US" sz="1200" b="1" kern="1200" dirty="0">
                <a:solidFill>
                  <a:schemeClr val="tx1"/>
                </a:solidFill>
                <a:effectLst/>
                <a:latin typeface="+mn-lt"/>
                <a:ea typeface="+mn-ea"/>
                <a:cs typeface="+mn-cs"/>
              </a:rPr>
              <a:t>MINIMUM REQUIREMENTS: </a:t>
            </a:r>
            <a:r>
              <a:rPr lang="en-US" sz="1200" kern="1200" dirty="0">
                <a:solidFill>
                  <a:schemeClr val="tx1"/>
                </a:solidFill>
                <a:effectLst/>
                <a:latin typeface="+mn-lt"/>
                <a:ea typeface="+mn-ea"/>
                <a:cs typeface="+mn-cs"/>
              </a:rPr>
              <a:t>Initial plain chest x-ray; initial chest CT scan. Enter "Not Done" if applicable. Also include the initial result of any other chest imaging studies performed that are in the test type value set (i.e., MRI, PET). Subsequent results for each chest imaging study type should be entered if the result changed. Note if cavity or miliary lesions are identified for each study.</a:t>
            </a:r>
            <a:endParaRPr lang="en-US" dirty="0">
              <a:effectLst/>
            </a:endParaRPr>
          </a:p>
          <a:p>
            <a:pPr fontAlgn="ctr"/>
            <a:r>
              <a:rPr lang="en-US" sz="1200" kern="1200" dirty="0">
                <a:solidFill>
                  <a:schemeClr val="tx1"/>
                </a:solidFill>
                <a:effectLst/>
                <a:latin typeface="+mn-lt"/>
                <a:ea typeface="+mn-ea"/>
                <a:cs typeface="+mn-cs"/>
              </a:rPr>
              <a:t> </a:t>
            </a:r>
            <a:endParaRPr lang="en-US" dirty="0">
              <a:effectLst/>
            </a:endParaRPr>
          </a:p>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The minimum requirement is the initial plain chest x-ray or initial chest CT scan result; however, multiple results may be entered into the table.</a:t>
            </a:r>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37</a:t>
            </a:fld>
            <a:endParaRPr lang="en-US"/>
          </a:p>
        </p:txBody>
      </p:sp>
    </p:spTree>
    <p:extLst>
      <p:ext uri="{BB962C8B-B14F-4D97-AF65-F5344CB8AC3E}">
        <p14:creationId xmlns:p14="http://schemas.microsoft.com/office/powerpoint/2010/main" val="366837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Comment: </a:t>
            </a:r>
            <a:r>
              <a:rPr lang="en-US" sz="1200" kern="1200" dirty="0">
                <a:solidFill>
                  <a:schemeClr val="tx1"/>
                </a:solidFill>
                <a:effectLst/>
                <a:latin typeface="+mn-lt"/>
                <a:ea typeface="+mn-ea"/>
                <a:cs typeface="+mn-cs"/>
              </a:rPr>
              <a:t>If the patient had a previous diagnosis of TB, Date Reported applies to the current TB episode.</a:t>
            </a:r>
          </a:p>
          <a:p>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5</a:t>
            </a:fld>
            <a:endParaRPr lang="en-US"/>
          </a:p>
        </p:txBody>
      </p:sp>
    </p:spTree>
    <p:extLst>
      <p:ext uri="{BB962C8B-B14F-4D97-AF65-F5344CB8AC3E}">
        <p14:creationId xmlns:p14="http://schemas.microsoft.com/office/powerpoint/2010/main" val="132229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If there is evidence that more than one organ or disease site is involved, select all involved sites of disease. “Pulmonary” has been replaced with “Lung Structure” in the provided list.</a:t>
            </a:r>
          </a:p>
          <a:p>
            <a:pPr fontAlgn="ctr"/>
            <a:r>
              <a:rPr lang="en-US" sz="1200" kern="1200" dirty="0">
                <a:solidFill>
                  <a:schemeClr val="tx1"/>
                </a:solidFill>
                <a:effectLst/>
                <a:latin typeface="+mn-lt"/>
                <a:ea typeface="+mn-ea"/>
                <a:cs typeface="+mn-cs"/>
              </a:rPr>
              <a:t> </a:t>
            </a:r>
          </a:p>
          <a:p>
            <a:pPr fontAlgn="ctr"/>
            <a:r>
              <a:rPr lang="en-US" sz="1200" i="1" kern="1200" dirty="0">
                <a:solidFill>
                  <a:schemeClr val="tx1"/>
                </a:solidFill>
                <a:effectLst/>
                <a:latin typeface="+mn-lt"/>
                <a:ea typeface="+mn-ea"/>
                <a:cs typeface="+mn-cs"/>
              </a:rPr>
              <a:t>Miliary TB</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This form has no place to select miliary TB in Site of Disease (item 25). If the report of the initial chest radiograph or the initial chest CT scan indicates “miliary TB or a miliary or bilateral micronodular pattern,” record this finding under Initial Chest Radiograph (item 22) and enter “Lung Structure” as a Site of Disease (item 25).</a:t>
            </a:r>
          </a:p>
        </p:txBody>
      </p:sp>
      <p:sp>
        <p:nvSpPr>
          <p:cNvPr id="4" name="Slide Number Placeholder 3"/>
          <p:cNvSpPr>
            <a:spLocks noGrp="1"/>
          </p:cNvSpPr>
          <p:nvPr>
            <p:ph type="sldNum" sz="quarter" idx="5"/>
          </p:nvPr>
        </p:nvSpPr>
        <p:spPr/>
        <p:txBody>
          <a:bodyPr/>
          <a:lstStyle/>
          <a:p>
            <a:fld id="{3408F4A0-D749-48C1-9212-92D32C73A388}" type="slidenum">
              <a:rPr lang="en-US" smtClean="0"/>
              <a:t>42</a:t>
            </a:fld>
            <a:endParaRPr lang="en-US"/>
          </a:p>
        </p:txBody>
      </p:sp>
    </p:spTree>
    <p:extLst>
      <p:ext uri="{BB962C8B-B14F-4D97-AF65-F5344CB8AC3E}">
        <p14:creationId xmlns:p14="http://schemas.microsoft.com/office/powerpoint/2010/main" val="1478360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Information on Council of State and Territorial Epidemiologists (CSTE) binational case criteria is available in CSTE position statement 13-SI-02 (</a:t>
            </a:r>
            <a:r>
              <a:rPr lang="en-US" sz="1200" u="sng" kern="1200" dirty="0">
                <a:solidFill>
                  <a:schemeClr val="tx1"/>
                </a:solidFill>
                <a:effectLst/>
                <a:latin typeface="+mn-lt"/>
                <a:ea typeface="+mn-ea"/>
                <a:cs typeface="+mn-cs"/>
                <a:hlinkClick r:id="rId3"/>
              </a:rPr>
              <a:t>www.cste.org/resource/resmgr/PS/13-SI-02.pdf</a:t>
            </a:r>
            <a:r>
              <a:rPr lang="en-US" sz="1200" kern="1200" dirty="0">
                <a:solidFill>
                  <a:schemeClr val="tx1"/>
                </a:solidFill>
                <a:effectLst/>
                <a:latin typeface="+mn-lt"/>
                <a:ea typeface="+mn-ea"/>
                <a:cs typeface="+mn-cs"/>
              </a:rPr>
              <a:t>)</a:t>
            </a:r>
          </a:p>
          <a:p>
            <a:pPr fontAlgn="ctr"/>
            <a:r>
              <a:rPr lang="en-US" sz="1200" kern="1200" dirty="0">
                <a:solidFill>
                  <a:schemeClr val="tx1"/>
                </a:solidFill>
                <a:effectLst/>
                <a:latin typeface="+mn-lt"/>
                <a:ea typeface="+mn-ea"/>
                <a:cs typeface="+mn-cs"/>
              </a:rPr>
              <a:t> </a:t>
            </a:r>
          </a:p>
          <a:p>
            <a:pPr fontAlgn="ctr"/>
            <a:r>
              <a:rPr lang="en-US" sz="1200" kern="1200" dirty="0">
                <a:solidFill>
                  <a:schemeClr val="tx1"/>
                </a:solidFill>
                <a:effectLst/>
                <a:latin typeface="+mn-lt"/>
                <a:ea typeface="+mn-ea"/>
                <a:cs typeface="+mn-cs"/>
              </a:rPr>
              <a:t>Information on the TB-specific binational case definition used to define “other situations that might require binational notification or coordination or response” is available in:</a:t>
            </a:r>
          </a:p>
          <a:p>
            <a:pPr fontAlgn="ctr"/>
            <a:r>
              <a:rPr lang="en-US" sz="1200" kern="1200" dirty="0">
                <a:solidFill>
                  <a:schemeClr val="tx1"/>
                </a:solidFill>
                <a:effectLst/>
                <a:latin typeface="+mn-lt"/>
                <a:ea typeface="+mn-ea"/>
                <a:cs typeface="+mn-cs"/>
              </a:rPr>
              <a:t> </a:t>
            </a:r>
          </a:p>
          <a:p>
            <a:pPr fontAlgn="ctr"/>
            <a:r>
              <a:rPr lang="en-US" sz="1200" kern="1200" dirty="0">
                <a:solidFill>
                  <a:schemeClr val="tx1"/>
                </a:solidFill>
                <a:effectLst/>
                <a:latin typeface="+mn-lt"/>
                <a:ea typeface="+mn-ea"/>
                <a:cs typeface="+mn-cs"/>
              </a:rPr>
              <a:t>Woodruff RSY, Miner MC, Miramontes R. Development of a Surveillance Definition for United States–Mexico Binational Cases of Tuberculosis. </a:t>
            </a:r>
            <a:r>
              <a:rPr lang="en-US" sz="1200" i="1" kern="1200" dirty="0">
                <a:solidFill>
                  <a:schemeClr val="tx1"/>
                </a:solidFill>
                <a:effectLst/>
                <a:latin typeface="+mn-lt"/>
                <a:ea typeface="+mn-ea"/>
                <a:cs typeface="+mn-cs"/>
              </a:rPr>
              <a:t>Public Health Reports</a:t>
            </a:r>
            <a:r>
              <a:rPr lang="en-US" sz="1200" kern="1200" dirty="0">
                <a:solidFill>
                  <a:schemeClr val="tx1"/>
                </a:solidFill>
                <a:effectLst/>
                <a:latin typeface="+mn-lt"/>
                <a:ea typeface="+mn-ea"/>
                <a:cs typeface="+mn-cs"/>
              </a:rPr>
              <a:t> 2018;133(2):155–162.</a:t>
            </a:r>
          </a:p>
          <a:p>
            <a:pPr fontAlgn="ctr"/>
            <a:r>
              <a:rPr lang="en-US" sz="1200" u="sng" kern="1200" dirty="0">
                <a:solidFill>
                  <a:schemeClr val="tx1"/>
                </a:solidFill>
                <a:effectLst/>
                <a:latin typeface="+mn-lt"/>
                <a:ea typeface="+mn-ea"/>
                <a:cs typeface="+mn-cs"/>
                <a:hlinkClick r:id="rId4"/>
              </a:rPr>
              <a:t>https://journals.sagepub.com/doi/pdf/10.1177/0033354918760575</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408F4A0-D749-48C1-9212-92D32C73A388}" type="slidenum">
              <a:rPr lang="en-US" smtClean="0"/>
              <a:t>45</a:t>
            </a:fld>
            <a:endParaRPr lang="en-US"/>
          </a:p>
        </p:txBody>
      </p:sp>
    </p:spTree>
    <p:extLst>
      <p:ext uri="{BB962C8B-B14F-4D97-AF65-F5344CB8AC3E}">
        <p14:creationId xmlns:p14="http://schemas.microsoft.com/office/powerpoint/2010/main" val="34236966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Contact investigations are often conducted based on a location, e.g., workplace, household. This question should be answered “yes” if a contact investigation was conducted that adequately identified contacts related to this case, even if the investigation was prompted by identification of a different case (ex: child diagnosed after exposure to grandparent but all contact were tested in grandparent’s investigation).</a:t>
            </a:r>
          </a:p>
        </p:txBody>
      </p:sp>
      <p:sp>
        <p:nvSpPr>
          <p:cNvPr id="4" name="Slide Number Placeholder 3"/>
          <p:cNvSpPr>
            <a:spLocks noGrp="1"/>
          </p:cNvSpPr>
          <p:nvPr>
            <p:ph type="sldNum" sz="quarter" idx="5"/>
          </p:nvPr>
        </p:nvSpPr>
        <p:spPr/>
        <p:txBody>
          <a:bodyPr/>
          <a:lstStyle/>
          <a:p>
            <a:fld id="{3408F4A0-D749-48C1-9212-92D32C73A388}" type="slidenum">
              <a:rPr lang="en-US" smtClean="0"/>
              <a:t>47</a:t>
            </a:fld>
            <a:endParaRPr lang="en-US"/>
          </a:p>
        </p:txBody>
      </p:sp>
    </p:spTree>
    <p:extLst>
      <p:ext uri="{BB962C8B-B14F-4D97-AF65-F5344CB8AC3E}">
        <p14:creationId xmlns:p14="http://schemas.microsoft.com/office/powerpoint/2010/main" val="539142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For this variable, an “epidemiologic link” is defined as either a definite or probable link:</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pPr lvl="0"/>
            <a:r>
              <a:rPr lang="en-US" sz="1200" i="1" kern="1200" dirty="0">
                <a:solidFill>
                  <a:schemeClr val="tx1"/>
                </a:solidFill>
                <a:effectLst/>
                <a:latin typeface="+mn-lt"/>
                <a:ea typeface="+mn-ea"/>
                <a:cs typeface="+mn-cs"/>
              </a:rPr>
              <a:t>Definite:</a:t>
            </a:r>
            <a:r>
              <a:rPr lang="en-US" sz="1200" kern="1200" dirty="0">
                <a:solidFill>
                  <a:schemeClr val="tx1"/>
                </a:solidFill>
                <a:effectLst/>
                <a:latin typeface="+mn-lt"/>
                <a:ea typeface="+mn-ea"/>
                <a:cs typeface="+mn-cs"/>
              </a:rPr>
              <a:t> patients shared airspace at the same location at the same time during one case's infectious period</a:t>
            </a:r>
            <a:endParaRPr lang="en-US" dirty="0">
              <a:effectLst/>
            </a:endParaRPr>
          </a:p>
          <a:p>
            <a:pPr lvl="0"/>
            <a:r>
              <a:rPr lang="en-US" sz="1200" i="1" kern="1200" dirty="0">
                <a:solidFill>
                  <a:schemeClr val="tx1"/>
                </a:solidFill>
                <a:effectLst/>
                <a:latin typeface="+mn-lt"/>
                <a:ea typeface="+mn-ea"/>
                <a:cs typeface="+mn-cs"/>
              </a:rPr>
              <a:t>Probable:</a:t>
            </a:r>
            <a:r>
              <a:rPr lang="en-US" sz="1200" kern="1200" dirty="0">
                <a:solidFill>
                  <a:schemeClr val="tx1"/>
                </a:solidFill>
                <a:effectLst/>
                <a:latin typeface="+mn-lt"/>
                <a:ea typeface="+mn-ea"/>
                <a:cs typeface="+mn-cs"/>
              </a:rPr>
              <a:t> patients shared airspace at the same location during the same general time period, but investigator unable to document that they were there at the same time during one case's infectious period</a:t>
            </a:r>
            <a:endParaRPr lang="en-US" dirty="0">
              <a:effectLst/>
            </a:endParaRPr>
          </a:p>
        </p:txBody>
      </p:sp>
      <p:sp>
        <p:nvSpPr>
          <p:cNvPr id="4" name="Slide Number Placeholder 3"/>
          <p:cNvSpPr>
            <a:spLocks noGrp="1"/>
          </p:cNvSpPr>
          <p:nvPr>
            <p:ph type="sldNum" sz="quarter" idx="5"/>
          </p:nvPr>
        </p:nvSpPr>
        <p:spPr/>
        <p:txBody>
          <a:bodyPr/>
          <a:lstStyle/>
          <a:p>
            <a:fld id="{3408F4A0-D749-48C1-9212-92D32C73A388}" type="slidenum">
              <a:rPr lang="en-US" smtClean="0"/>
              <a:t>48</a:t>
            </a:fld>
            <a:endParaRPr lang="en-US"/>
          </a:p>
        </p:txBody>
      </p:sp>
    </p:spTree>
    <p:extLst>
      <p:ext uri="{BB962C8B-B14F-4D97-AF65-F5344CB8AC3E}">
        <p14:creationId xmlns:p14="http://schemas.microsoft.com/office/powerpoint/2010/main" val="23331248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50</a:t>
            </a:fld>
            <a:endParaRPr lang="en-US"/>
          </a:p>
        </p:txBody>
      </p:sp>
    </p:spTree>
    <p:extLst>
      <p:ext uri="{BB962C8B-B14F-4D97-AF65-F5344CB8AC3E}">
        <p14:creationId xmlns:p14="http://schemas.microsoft.com/office/powerpoint/2010/main" val="748920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Date Therapy Started is the month, day, and year the patient began drug therapy for confirmed or possible TB disease. Patient history without medical documentation is not acceptable and should be entered as unknown.</a:t>
            </a:r>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51</a:t>
            </a:fld>
            <a:endParaRPr lang="en-US"/>
          </a:p>
        </p:txBody>
      </p:sp>
    </p:spTree>
    <p:extLst>
      <p:ext uri="{BB962C8B-B14F-4D97-AF65-F5344CB8AC3E}">
        <p14:creationId xmlns:p14="http://schemas.microsoft.com/office/powerpoint/2010/main" val="959534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Combination drugs</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For combination drugs, select Yes for each drug that is a component of the combination drug, e.g., for </a:t>
            </a:r>
            <a:r>
              <a:rPr lang="en-US" sz="1200" kern="1200" dirty="0" err="1">
                <a:solidFill>
                  <a:schemeClr val="tx1"/>
                </a:solidFill>
                <a:effectLst/>
                <a:latin typeface="+mn-lt"/>
                <a:ea typeface="+mn-ea"/>
                <a:cs typeface="+mn-cs"/>
              </a:rPr>
              <a:t>Rifater</a:t>
            </a:r>
            <a:r>
              <a:rPr lang="en-US" sz="1200" kern="1200" dirty="0">
                <a:solidFill>
                  <a:schemeClr val="tx1"/>
                </a:solidFill>
                <a:effectLst/>
                <a:latin typeface="+mn-lt"/>
                <a:ea typeface="+mn-ea"/>
                <a:cs typeface="+mn-cs"/>
              </a:rPr>
              <a:t> (combination of isoniazid, rifampin, and pyrazinamide):</a:t>
            </a:r>
            <a:endParaRPr lang="en-US" dirty="0">
              <a:effectLst/>
            </a:endParaRPr>
          </a:p>
        </p:txBody>
      </p:sp>
      <p:sp>
        <p:nvSpPr>
          <p:cNvPr id="4" name="Slide Number Placeholder 3"/>
          <p:cNvSpPr>
            <a:spLocks noGrp="1"/>
          </p:cNvSpPr>
          <p:nvPr>
            <p:ph type="sldNum" sz="quarter" idx="5"/>
          </p:nvPr>
        </p:nvSpPr>
        <p:spPr/>
        <p:txBody>
          <a:bodyPr/>
          <a:lstStyle/>
          <a:p>
            <a:fld id="{3408F4A0-D749-48C1-9212-92D32C73A388}" type="slidenum">
              <a:rPr lang="en-US" smtClean="0"/>
              <a:t>52</a:t>
            </a:fld>
            <a:endParaRPr lang="en-US"/>
          </a:p>
        </p:txBody>
      </p:sp>
    </p:spTree>
    <p:extLst>
      <p:ext uri="{BB962C8B-B14F-4D97-AF65-F5344CB8AC3E}">
        <p14:creationId xmlns:p14="http://schemas.microsoft.com/office/powerpoint/2010/main" val="27631717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This question should only be completed if the standard initial four-drug therapy (RIPE/HRZE, i.e., isoniazid, rifampin, pyrazinamide, and ethambutol) was </a:t>
            </a:r>
            <a:r>
              <a:rPr lang="en-US" sz="1200"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used for this patient as recorded in above.</a:t>
            </a:r>
          </a:p>
          <a:p>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53</a:t>
            </a:fld>
            <a:endParaRPr lang="en-US"/>
          </a:p>
        </p:txBody>
      </p:sp>
    </p:spTree>
    <p:extLst>
      <p:ext uri="{BB962C8B-B14F-4D97-AF65-F5344CB8AC3E}">
        <p14:creationId xmlns:p14="http://schemas.microsoft.com/office/powerpoint/2010/main" val="20574128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55</a:t>
            </a:fld>
            <a:endParaRPr lang="en-US"/>
          </a:p>
        </p:txBody>
      </p:sp>
    </p:spTree>
    <p:extLst>
      <p:ext uri="{BB962C8B-B14F-4D97-AF65-F5344CB8AC3E}">
        <p14:creationId xmlns:p14="http://schemas.microsoft.com/office/powerpoint/2010/main" val="1626248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56</a:t>
            </a:fld>
            <a:endParaRPr lang="en-US"/>
          </a:p>
        </p:txBody>
      </p:sp>
    </p:spTree>
    <p:extLst>
      <p:ext uri="{BB962C8B-B14F-4D97-AF65-F5344CB8AC3E}">
        <p14:creationId xmlns:p14="http://schemas.microsoft.com/office/powerpoint/2010/main" val="193258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kern="1200" dirty="0">
                <a:solidFill>
                  <a:schemeClr val="tx1"/>
                </a:solidFill>
                <a:effectLst/>
                <a:latin typeface="+mn-lt"/>
                <a:ea typeface="+mn-ea"/>
                <a:cs typeface="+mn-cs"/>
              </a:rPr>
              <a:t>Note: </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 </a:t>
            </a:r>
          </a:p>
          <a:p>
            <a:pPr fontAlgn="ctr"/>
            <a:r>
              <a:rPr lang="en-US" sz="1200" kern="1200" dirty="0">
                <a:solidFill>
                  <a:schemeClr val="tx1"/>
                </a:solidFill>
                <a:effectLst/>
                <a:latin typeface="+mn-lt"/>
                <a:ea typeface="+mn-ea"/>
                <a:cs typeface="+mn-cs"/>
              </a:rPr>
              <a:t>The State Case Number is the official identification number for the case. If additional communication about a record is required between CDC and a reporting area, this number is used to identify the record. The State Case Number is also commonly known as the RVCT number.</a:t>
            </a:r>
          </a:p>
          <a:p>
            <a:pPr fontAlgn="ct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Case numbers must not include personal identifiers</a:t>
            </a:r>
            <a:r>
              <a:rPr lang="en-US" sz="1200" kern="1200" dirty="0">
                <a:solidFill>
                  <a:schemeClr val="tx1"/>
                </a:solidFill>
                <a:effectLst/>
                <a:latin typeface="+mn-lt"/>
                <a:ea typeface="+mn-ea"/>
                <a:cs typeface="+mn-cs"/>
              </a:rPr>
              <a:t>. To maintain patient confidentiality, do not use names (either patient or provider), initials, Social Security numbers, addresses, telephone numbers, or other information that could directly identify a patient as part of the State Case Number. State Case Numbers are transmitted to CDC and therefore must not include personal identifying information.</a:t>
            </a:r>
          </a:p>
        </p:txBody>
      </p:sp>
      <p:sp>
        <p:nvSpPr>
          <p:cNvPr id="4" name="Slide Number Placeholder 3"/>
          <p:cNvSpPr>
            <a:spLocks noGrp="1"/>
          </p:cNvSpPr>
          <p:nvPr>
            <p:ph type="sldNum" sz="quarter" idx="5"/>
          </p:nvPr>
        </p:nvSpPr>
        <p:spPr/>
        <p:txBody>
          <a:bodyPr/>
          <a:lstStyle/>
          <a:p>
            <a:fld id="{3408F4A0-D749-48C1-9212-92D32C73A388}" type="slidenum">
              <a:rPr lang="en-US" smtClean="0"/>
              <a:t>7</a:t>
            </a:fld>
            <a:endParaRPr lang="en-US"/>
          </a:p>
        </p:txBody>
      </p:sp>
    </p:spTree>
    <p:extLst>
      <p:ext uri="{BB962C8B-B14F-4D97-AF65-F5344CB8AC3E}">
        <p14:creationId xmlns:p14="http://schemas.microsoft.com/office/powerpoint/2010/main" val="800395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Genotyping accession number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2004, CDC established the National Tuberculosis Genotyping Service (NTGS). The goal was to genotype one </a:t>
            </a:r>
            <a:r>
              <a:rPr lang="en-US" sz="1200" i="1" kern="1200" dirty="0">
                <a:solidFill>
                  <a:schemeClr val="tx1"/>
                </a:solidFill>
                <a:effectLst/>
                <a:latin typeface="+mn-lt"/>
                <a:ea typeface="+mn-ea"/>
                <a:cs typeface="+mn-cs"/>
              </a:rPr>
              <a:t>M. tuberculosis </a:t>
            </a:r>
            <a:r>
              <a:rPr lang="en-US" sz="1200" kern="1200" dirty="0">
                <a:solidFill>
                  <a:schemeClr val="tx1"/>
                </a:solidFill>
                <a:effectLst/>
                <a:latin typeface="+mn-lt"/>
                <a:ea typeface="+mn-ea"/>
                <a:cs typeface="+mn-cs"/>
              </a:rPr>
              <a:t>isolate from every culture-confirmed TB case in the United States. The genotyping accession number is the number assigned by the genotyping reference laboratory. Currently, the numbers are formatted as YY (the 2-digit year), followed by “RF” and 4 digits (e.g., “06RF5678”). This format might change in the future.</a:t>
            </a:r>
          </a:p>
          <a:p>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57</a:t>
            </a:fld>
            <a:endParaRPr lang="en-US"/>
          </a:p>
        </p:txBody>
      </p:sp>
    </p:spTree>
    <p:extLst>
      <p:ext uri="{BB962C8B-B14F-4D97-AF65-F5344CB8AC3E}">
        <p14:creationId xmlns:p14="http://schemas.microsoft.com/office/powerpoint/2010/main" val="988594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Include initial result for all unique combinations of drug tested and specimen type as well as any subsequent tests where the result changed when new test results become available.</a:t>
            </a:r>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58</a:t>
            </a:fld>
            <a:endParaRPr lang="en-US"/>
          </a:p>
        </p:txBody>
      </p:sp>
    </p:spTree>
    <p:extLst>
      <p:ext uri="{BB962C8B-B14F-4D97-AF65-F5344CB8AC3E}">
        <p14:creationId xmlns:p14="http://schemas.microsoft.com/office/powerpoint/2010/main" val="1172973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kern="1200" dirty="0">
                <a:solidFill>
                  <a:schemeClr val="tx1"/>
                </a:solidFill>
                <a:effectLst/>
                <a:latin typeface="+mn-lt"/>
                <a:ea typeface="+mn-ea"/>
                <a:cs typeface="+mn-cs"/>
              </a:rPr>
              <a:t>Note:  </a:t>
            </a:r>
            <a:r>
              <a:rPr lang="en-US" sz="1200" kern="1200" dirty="0">
                <a:solidFill>
                  <a:schemeClr val="tx1"/>
                </a:solidFill>
                <a:effectLst/>
                <a:latin typeface="+mn-lt"/>
                <a:ea typeface="+mn-ea"/>
                <a:cs typeface="+mn-cs"/>
              </a:rPr>
              <a:t>Include initial result for each combination of gene and test type as well as any subsequent tests where the result changed when new test results become available.</a:t>
            </a:r>
          </a:p>
          <a:p>
            <a:pPr fontAlgn="ctr"/>
            <a:r>
              <a:rPr lang="en-US" sz="1200" kern="1200" dirty="0">
                <a:solidFill>
                  <a:schemeClr val="tx1"/>
                </a:solidFill>
                <a:effectLst/>
                <a:latin typeface="+mn-lt"/>
                <a:ea typeface="+mn-ea"/>
                <a:cs typeface="+mn-cs"/>
              </a:rPr>
              <a:t> </a:t>
            </a:r>
          </a:p>
          <a:p>
            <a:pPr fontAlgn="ctr"/>
            <a:r>
              <a:rPr lang="en-US" sz="1200" kern="1200" dirty="0">
                <a:solidFill>
                  <a:schemeClr val="tx1"/>
                </a:solidFill>
                <a:effectLst/>
                <a:latin typeface="+mn-lt"/>
                <a:ea typeface="+mn-ea"/>
                <a:cs typeface="+mn-cs"/>
              </a:rPr>
              <a:t>See 2020 RVCT Reference Manual Appendix E for additional instructions on completing this question, including examples.</a:t>
            </a:r>
          </a:p>
          <a:p>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59</a:t>
            </a:fld>
            <a:endParaRPr lang="en-US"/>
          </a:p>
        </p:txBody>
      </p:sp>
    </p:spTree>
    <p:extLst>
      <p:ext uri="{BB962C8B-B14F-4D97-AF65-F5344CB8AC3E}">
        <p14:creationId xmlns:p14="http://schemas.microsoft.com/office/powerpoint/2010/main" val="17683879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 </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Sometimes, TB cases are treated as if they were MDR TB, even if laboratory results are not available to confirm the MDR TB diagnosis. These cases should have “Yes” entered for this question. If you selected </a:t>
            </a:r>
            <a:r>
              <a:rPr lang="en-US" sz="1200" b="1" kern="1200" dirty="0">
                <a:solidFill>
                  <a:schemeClr val="tx1"/>
                </a:solidFill>
                <a:effectLst/>
                <a:latin typeface="+mn-lt"/>
                <a:ea typeface="+mn-ea"/>
                <a:cs typeface="+mn-cs"/>
              </a:rPr>
              <a:t>Yes</a:t>
            </a:r>
            <a:r>
              <a:rPr lang="en-US" sz="1200" kern="1200" dirty="0">
                <a:solidFill>
                  <a:schemeClr val="tx1"/>
                </a:solidFill>
                <a:effectLst/>
                <a:latin typeface="+mn-lt"/>
                <a:ea typeface="+mn-ea"/>
                <a:cs typeface="+mn-cs"/>
              </a:rPr>
              <a:t>, complete the MDR TB supplemental form (2020 RVCT Reference Manual Appendix G) that will be attached to the “Notes” tab.</a:t>
            </a:r>
          </a:p>
          <a:p>
            <a:pPr fontAlgn="ct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Do </a:t>
            </a:r>
            <a:r>
              <a:rPr lang="en-US" sz="1200" u="sng"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mark this question as “Yes” if second-line TB drugs were used for reasons other than possible or confirmed drug resistance, e.g., drug sensitivity or shortage.</a:t>
            </a:r>
          </a:p>
        </p:txBody>
      </p:sp>
      <p:sp>
        <p:nvSpPr>
          <p:cNvPr id="4" name="Slide Number Placeholder 3"/>
          <p:cNvSpPr>
            <a:spLocks noGrp="1"/>
          </p:cNvSpPr>
          <p:nvPr>
            <p:ph type="sldNum" sz="quarter" idx="5"/>
          </p:nvPr>
        </p:nvSpPr>
        <p:spPr/>
        <p:txBody>
          <a:bodyPr/>
          <a:lstStyle/>
          <a:p>
            <a:fld id="{3408F4A0-D749-48C1-9212-92D32C73A388}" type="slidenum">
              <a:rPr lang="en-US" smtClean="0"/>
              <a:t>60</a:t>
            </a:fld>
            <a:endParaRPr lang="en-US"/>
          </a:p>
        </p:txBody>
      </p:sp>
    </p:spTree>
    <p:extLst>
      <p:ext uri="{BB962C8B-B14F-4D97-AF65-F5344CB8AC3E}">
        <p14:creationId xmlns:p14="http://schemas.microsoft.com/office/powerpoint/2010/main" val="9974479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3408F4A0-D749-48C1-9212-92D32C73A388}" type="slidenum">
              <a:rPr lang="en-US" smtClean="0"/>
              <a:t>63</a:t>
            </a:fld>
            <a:endParaRPr lang="en-US"/>
          </a:p>
        </p:txBody>
      </p:sp>
    </p:spTree>
    <p:extLst>
      <p:ext uri="{BB962C8B-B14F-4D97-AF65-F5344CB8AC3E}">
        <p14:creationId xmlns:p14="http://schemas.microsoft.com/office/powerpoint/2010/main" val="381505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 </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Provide information on sputum culture conversion only for patients with initially positive sputum cultures. Sources for documentation of sputum culture conversion include patient medical records and laboratory reports.</a:t>
            </a:r>
          </a:p>
          <a:p>
            <a:pPr fontAlgn="ctr"/>
            <a:r>
              <a:rPr lang="en-US" sz="1200" kern="1200" dirty="0">
                <a:solidFill>
                  <a:schemeClr val="tx1"/>
                </a:solidFill>
                <a:effectLst/>
                <a:latin typeface="+mn-lt"/>
                <a:ea typeface="+mn-ea"/>
                <a:cs typeface="+mn-cs"/>
              </a:rPr>
              <a:t> </a:t>
            </a:r>
          </a:p>
          <a:p>
            <a:pPr fontAlgn="ctr"/>
            <a:r>
              <a:rPr lang="en-US" sz="1200" kern="1200" dirty="0">
                <a:solidFill>
                  <a:schemeClr val="tx1"/>
                </a:solidFill>
                <a:effectLst/>
                <a:latin typeface="+mn-lt"/>
                <a:ea typeface="+mn-ea"/>
                <a:cs typeface="+mn-cs"/>
              </a:rPr>
              <a:t>This question should be completed once sputum culture conversion is documented. If the patient’s sputum cultures later become positive again, the response to this question should be updated.</a:t>
            </a:r>
          </a:p>
        </p:txBody>
      </p:sp>
      <p:sp>
        <p:nvSpPr>
          <p:cNvPr id="4" name="Slide Number Placeholder 3"/>
          <p:cNvSpPr>
            <a:spLocks noGrp="1"/>
          </p:cNvSpPr>
          <p:nvPr>
            <p:ph type="sldNum" sz="quarter" idx="5"/>
          </p:nvPr>
        </p:nvSpPr>
        <p:spPr/>
        <p:txBody>
          <a:bodyPr/>
          <a:lstStyle/>
          <a:p>
            <a:fld id="{3408F4A0-D749-48C1-9212-92D32C73A388}" type="slidenum">
              <a:rPr lang="en-US" smtClean="0"/>
              <a:t>64</a:t>
            </a:fld>
            <a:endParaRPr lang="en-US"/>
          </a:p>
        </p:txBody>
      </p:sp>
    </p:spTree>
    <p:extLst>
      <p:ext uri="{BB962C8B-B14F-4D97-AF65-F5344CB8AC3E}">
        <p14:creationId xmlns:p14="http://schemas.microsoft.com/office/powerpoint/2010/main" val="18384051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This variable is used to record whether the patient moved during TB therapy. The responsibility for follow-up reporting generally remains with the reporting area that initially reported the case to CDC and counted it. (For a detailed description of the responsibility for submitting follow-up reports to CDC, see the instructions for </a:t>
            </a:r>
            <a:r>
              <a:rPr lang="en-US" sz="1200" b="1" kern="1200" dirty="0">
                <a:solidFill>
                  <a:schemeClr val="tx1"/>
                </a:solidFill>
                <a:effectLst/>
                <a:latin typeface="+mn-lt"/>
                <a:ea typeface="+mn-ea"/>
                <a:cs typeface="+mn-cs"/>
              </a:rPr>
              <a:t>Reporting Address</a:t>
            </a:r>
            <a:r>
              <a:rPr lang="en-US" sz="1200" b="0" kern="1200" dirty="0">
                <a:solidFill>
                  <a:schemeClr val="tx1"/>
                </a:solidFill>
                <a:effectLst/>
                <a:latin typeface="+mn-lt"/>
                <a:ea typeface="+mn-ea"/>
                <a:cs typeface="+mn-cs"/>
              </a:rPr>
              <a:t> in the 2020 RVCT Manual</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65</a:t>
            </a:fld>
            <a:endParaRPr lang="en-US"/>
          </a:p>
        </p:txBody>
      </p:sp>
    </p:spTree>
    <p:extLst>
      <p:ext uri="{BB962C8B-B14F-4D97-AF65-F5344CB8AC3E}">
        <p14:creationId xmlns:p14="http://schemas.microsoft.com/office/powerpoint/2010/main" val="792432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kern="1200" dirty="0">
                <a:solidFill>
                  <a:schemeClr val="tx1"/>
                </a:solidFill>
                <a:effectLst/>
                <a:latin typeface="+mn-lt"/>
                <a:ea typeface="+mn-ea"/>
                <a:cs typeface="+mn-cs"/>
              </a:rPr>
              <a:t>Comment:  Date Therapy Stopped</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The interval between Date Therapy Started (item 30) and Date Therapy Stopped (item 39) is meant to encompass the entire period (including interruptions in therapy) that the patient was receiving medication to treat confirmed or possible TB disease. Patient self-report without medical documentation is not acceptable. Although there may be interruptions in anti-TB drug therapy, enter the final documented date on which the patient last ingested medication for confirmed or possible TB disease. For patients being treated for confirmed or possible TB disease, enter Date Therapy Stopped, according to the chart in the manual.</a:t>
            </a:r>
          </a:p>
        </p:txBody>
      </p:sp>
      <p:sp>
        <p:nvSpPr>
          <p:cNvPr id="4" name="Slide Number Placeholder 3"/>
          <p:cNvSpPr>
            <a:spLocks noGrp="1"/>
          </p:cNvSpPr>
          <p:nvPr>
            <p:ph type="sldNum" sz="quarter" idx="5"/>
          </p:nvPr>
        </p:nvSpPr>
        <p:spPr/>
        <p:txBody>
          <a:bodyPr/>
          <a:lstStyle/>
          <a:p>
            <a:fld id="{3408F4A0-D749-48C1-9212-92D32C73A388}" type="slidenum">
              <a:rPr lang="en-US" smtClean="0"/>
              <a:t>66</a:t>
            </a:fld>
            <a:endParaRPr lang="en-US"/>
          </a:p>
        </p:txBody>
      </p:sp>
    </p:spTree>
    <p:extLst>
      <p:ext uri="{BB962C8B-B14F-4D97-AF65-F5344CB8AC3E}">
        <p14:creationId xmlns:p14="http://schemas.microsoft.com/office/powerpoint/2010/main" val="7807051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Use the information entered for Date Therapy Started and Date Therapy Stopped</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calculate the length of anti-TB therapy. Sources for the reason(s) therapy was extended include patient medical records, patient interview, and health care provider interview.</a:t>
            </a:r>
          </a:p>
          <a:p>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68</a:t>
            </a:fld>
            <a:endParaRPr lang="en-US"/>
          </a:p>
        </p:txBody>
      </p:sp>
    </p:spTree>
    <p:extLst>
      <p:ext uri="{BB962C8B-B14F-4D97-AF65-F5344CB8AC3E}">
        <p14:creationId xmlns:p14="http://schemas.microsoft.com/office/powerpoint/2010/main" val="936357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Directly observed therapy (DOT), or supervised therapy, involves the direct visual observation by a health care provider (e.g., public health nurse, outreach worker, nurse, nurse’s aide) or other reliable trained person (e.g., worker in a homeless shelter) of a patient’s ingestion of medication. Delivering medication to a patient without visual confirmation of ingestion does not constitute DOT. However, electronic confirmation of ingestion of medicine of carefully selected patients (e.g., stable and compliant) constitutes electronic DOT.</a:t>
            </a:r>
          </a:p>
          <a:p>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69</a:t>
            </a:fld>
            <a:endParaRPr lang="en-US"/>
          </a:p>
        </p:txBody>
      </p:sp>
    </p:spTree>
    <p:extLst>
      <p:ext uri="{BB962C8B-B14F-4D97-AF65-F5344CB8AC3E}">
        <p14:creationId xmlns:p14="http://schemas.microsoft.com/office/powerpoint/2010/main" val="115247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kern="1200" dirty="0">
                <a:solidFill>
                  <a:schemeClr val="tx1"/>
                </a:solidFill>
                <a:effectLst/>
                <a:latin typeface="+mn-lt"/>
                <a:ea typeface="+mn-ea"/>
                <a:cs typeface="+mn-cs"/>
              </a:rPr>
              <a:t>Note: U.S. Reporting Areas</a:t>
            </a:r>
            <a:endParaRPr lang="en-US" sz="1200" kern="1200" dirty="0">
              <a:solidFill>
                <a:schemeClr val="tx1"/>
              </a:solidFill>
              <a:effectLst/>
              <a:latin typeface="+mn-lt"/>
              <a:ea typeface="+mn-ea"/>
              <a:cs typeface="+mn-cs"/>
            </a:endParaRPr>
          </a:p>
          <a:p>
            <a:pPr fontAlgn="ctr"/>
            <a:r>
              <a:rPr lang="en-US" sz="1200" kern="1200" dirty="0">
                <a:solidFill>
                  <a:schemeClr val="tx1"/>
                </a:solidFill>
                <a:effectLst/>
                <a:latin typeface="+mn-lt"/>
                <a:ea typeface="+mn-ea"/>
                <a:cs typeface="+mn-cs"/>
              </a:rPr>
              <a:t>U.S. reporting areas include the 50 United States, the District of Columbia, New York City (separate from New York State), five U.S. Territories (i.e., Puerto Rico, American Samoa, Guam, Commonwealth of the Northern Mariana Islands, U.S. Virgin Islands), and three freely associated states (Federated States of Micronesia, Republic of the Marshall Islands, and Republic of Palau). These freely associated states are independent countries but are considered U.S. reporting areas for TB surveillance purposes.</a:t>
            </a:r>
          </a:p>
        </p:txBody>
      </p:sp>
      <p:sp>
        <p:nvSpPr>
          <p:cNvPr id="4" name="Slide Number Placeholder 3"/>
          <p:cNvSpPr>
            <a:spLocks noGrp="1"/>
          </p:cNvSpPr>
          <p:nvPr>
            <p:ph type="sldNum" sz="quarter" idx="5"/>
          </p:nvPr>
        </p:nvSpPr>
        <p:spPr/>
        <p:txBody>
          <a:bodyPr/>
          <a:lstStyle/>
          <a:p>
            <a:fld id="{3408F4A0-D749-48C1-9212-92D32C73A388}" type="slidenum">
              <a:rPr lang="en-US" smtClean="0"/>
              <a:t>8</a:t>
            </a:fld>
            <a:endParaRPr lang="en-US"/>
          </a:p>
        </p:txBody>
      </p:sp>
    </p:spTree>
    <p:extLst>
      <p:ext uri="{BB962C8B-B14F-4D97-AF65-F5344CB8AC3E}">
        <p14:creationId xmlns:p14="http://schemas.microsoft.com/office/powerpoint/2010/main" val="1631028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case should not be counted twice within any consecutive 12-month period. However, a case occurring in a patient who had previously had verified TB disease should be reported and counted again if more than 12 months have elapsed since the patient completed therapy. A case should also be reported and counted again if the patient was lost to supervision for greater than 12 months and TB disease can be verified again. Mycobacterial diseases other than those caused by </a:t>
            </a:r>
            <a:r>
              <a:rPr lang="en-US" sz="1200" i="1" kern="1200" dirty="0">
                <a:solidFill>
                  <a:schemeClr val="tx1"/>
                </a:solidFill>
                <a:effectLst/>
                <a:latin typeface="+mn-lt"/>
                <a:ea typeface="+mn-ea"/>
                <a:cs typeface="+mn-cs"/>
              </a:rPr>
              <a:t>M. tuberculosis</a:t>
            </a:r>
            <a:r>
              <a:rPr lang="en-US" sz="1200" kern="1200" dirty="0">
                <a:solidFill>
                  <a:schemeClr val="tx1"/>
                </a:solidFill>
                <a:effectLst/>
                <a:latin typeface="+mn-lt"/>
                <a:ea typeface="+mn-ea"/>
                <a:cs typeface="+mn-cs"/>
              </a:rPr>
              <a:t> complex should not be counted in tuberculosis morbidity statistics unless there is concurrent tuberculosis.</a:t>
            </a:r>
          </a:p>
          <a:p>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72</a:t>
            </a:fld>
            <a:endParaRPr lang="en-US"/>
          </a:p>
        </p:txBody>
      </p:sp>
    </p:spTree>
    <p:extLst>
      <p:ext uri="{BB962C8B-B14F-4D97-AF65-F5344CB8AC3E}">
        <p14:creationId xmlns:p14="http://schemas.microsoft.com/office/powerpoint/2010/main" val="2236606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a:t>
            </a:r>
            <a:r>
              <a:rPr lang="en-US" sz="1200" kern="1200" dirty="0">
                <a:solidFill>
                  <a:schemeClr val="tx1"/>
                </a:solidFill>
                <a:effectLst/>
                <a:latin typeface="+mn-lt"/>
                <a:ea typeface="+mn-ea"/>
                <a:cs typeface="+mn-cs"/>
              </a:rPr>
              <a:t> Report GEOID to the level of census tract (11 digits). Some surveillance data systems might have the capability to automatically geocode the patient’s address. When manual geocoding is required, use of the </a:t>
            </a:r>
            <a:r>
              <a:rPr lang="en-US" sz="1200" u="sng" kern="1200" dirty="0">
                <a:solidFill>
                  <a:schemeClr val="tx1"/>
                </a:solidFill>
                <a:effectLst/>
                <a:latin typeface="+mn-lt"/>
                <a:ea typeface="+mn-ea"/>
                <a:cs typeface="+mn-cs"/>
                <a:hlinkClick r:id="rId3"/>
              </a:rPr>
              <a:t>U.S. Census Geocoder</a:t>
            </a:r>
            <a:r>
              <a:rPr lang="en-US" sz="1200" kern="1200" dirty="0">
                <a:solidFill>
                  <a:schemeClr val="tx1"/>
                </a:solidFill>
                <a:effectLst/>
                <a:latin typeface="+mn-lt"/>
                <a:ea typeface="+mn-ea"/>
                <a:cs typeface="+mn-cs"/>
              </a:rPr>
              <a:t> is recommended. If the patient’s residence does not have a conventional street address, use the following instructions to geocode the patient’s residence using geographic coordinates: For patients whose residence does not have a street address for use in the U.S. Census Geocoder (e.g., some Native American reservations, U.S. territories), the patient’s residence can still be geocoded based on the geographic coordinates of the residence. The following instructions are for Google Maps; however, any mapping application can be used to obtain the latitude and longitude coordinates to enter into the geocoder application:</a:t>
            </a:r>
          </a:p>
          <a:p>
            <a:pPr lvl="0"/>
            <a:r>
              <a:rPr lang="en-US" sz="1200" kern="1200" dirty="0">
                <a:solidFill>
                  <a:schemeClr val="tx1"/>
                </a:solidFill>
                <a:effectLst/>
                <a:latin typeface="+mn-lt"/>
                <a:ea typeface="+mn-ea"/>
                <a:cs typeface="+mn-cs"/>
              </a:rPr>
              <a:t>Find the physical location of the patient’s residence and display this location on the map within your web browser.</a:t>
            </a:r>
          </a:p>
          <a:p>
            <a:pPr lvl="0"/>
            <a:r>
              <a:rPr lang="en-US" sz="1200" kern="1200" dirty="0">
                <a:solidFill>
                  <a:schemeClr val="tx1"/>
                </a:solidFill>
                <a:effectLst/>
                <a:latin typeface="+mn-lt"/>
                <a:ea typeface="+mn-ea"/>
                <a:cs typeface="+mn-cs"/>
              </a:rPr>
              <a:t>Hover your pointer over the approximate location (zoom in on the map as close as possible for maximum accuracy) of the patient’s residence and right-click to display the context menu.</a:t>
            </a:r>
          </a:p>
          <a:p>
            <a:pPr lvl="0"/>
            <a:r>
              <a:rPr lang="en-US" sz="1200" kern="1200" dirty="0">
                <a:solidFill>
                  <a:schemeClr val="tx1"/>
                </a:solidFill>
                <a:effectLst/>
                <a:latin typeface="+mn-lt"/>
                <a:ea typeface="+mn-ea"/>
                <a:cs typeface="+mn-cs"/>
              </a:rPr>
              <a:t>Select “What’s Here?” from the context menu to pop up an information box at the bottom of the window that includes the location’s latitude and longitude coordinates.</a:t>
            </a:r>
          </a:p>
          <a:p>
            <a:pPr lvl="0"/>
            <a:r>
              <a:rPr lang="en-US" sz="1200" kern="1200" dirty="0">
                <a:solidFill>
                  <a:schemeClr val="tx1"/>
                </a:solidFill>
                <a:effectLst/>
                <a:latin typeface="+mn-lt"/>
                <a:ea typeface="+mn-ea"/>
                <a:cs typeface="+mn-cs"/>
              </a:rPr>
              <a:t>Go to the U.S. Census Geocoder </a:t>
            </a:r>
            <a:r>
              <a:rPr lang="en-US" sz="1200" u="sng" kern="1200" dirty="0">
                <a:solidFill>
                  <a:schemeClr val="tx1"/>
                </a:solidFill>
                <a:effectLst/>
                <a:latin typeface="+mn-lt"/>
                <a:ea typeface="+mn-ea"/>
                <a:cs typeface="+mn-cs"/>
                <a:hlinkClick r:id="rId4"/>
              </a:rPr>
              <a:t>Geographic Coordinates search page</a:t>
            </a:r>
            <a:r>
              <a:rPr lang="en-US" sz="1200" kern="1200" dirty="0">
                <a:solidFill>
                  <a:schemeClr val="tx1"/>
                </a:solidFill>
                <a:effectLst/>
                <a:latin typeface="+mn-lt"/>
                <a:ea typeface="+mn-ea"/>
                <a:cs typeface="+mn-cs"/>
              </a:rPr>
              <a:t> and copy and paste the exact coordinates from the Google Maps window into the “X” and “Y” fields, including any minus signs, then click the “Find” button. </a:t>
            </a:r>
            <a:r>
              <a:rPr lang="en-US" sz="1200" i="1" kern="1200" dirty="0">
                <a:solidFill>
                  <a:schemeClr val="tx1"/>
                </a:solidFill>
                <a:effectLst/>
                <a:latin typeface="+mn-lt"/>
                <a:ea typeface="+mn-ea"/>
                <a:cs typeface="+mn-cs"/>
              </a:rPr>
              <a:t>IMPORTANT: The “X” field is for the longitude and the “Y” field is for the latitude.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Scroll down to the “Census Tracts” section and copy the 11-digit GEOID from that section. This is the GEOID to enter on the RVCT.</a:t>
            </a:r>
          </a:p>
          <a:p>
            <a:r>
              <a:rPr lang="en-US" sz="1200" i="1" kern="1200" dirty="0">
                <a:solidFill>
                  <a:schemeClr val="tx1"/>
                </a:solidFill>
                <a:effectLst/>
                <a:latin typeface="+mn-lt"/>
                <a:ea typeface="+mn-ea"/>
                <a:cs typeface="+mn-cs"/>
              </a:rPr>
              <a:t>The freely associated states that are U.S. reporting areas (Federated States of Micronesia, Republic of the Marshall Islands, and Republic of Palau) do not have U.S. census tracts. For cases in these reporting areas, leave the GEOID field blank.</a:t>
            </a:r>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12</a:t>
            </a:fld>
            <a:endParaRPr lang="en-US"/>
          </a:p>
        </p:txBody>
      </p:sp>
    </p:spTree>
    <p:extLst>
      <p:ext uri="{BB962C8B-B14F-4D97-AF65-F5344CB8AC3E}">
        <p14:creationId xmlns:p14="http://schemas.microsoft.com/office/powerpoint/2010/main" val="100723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on Slide 25</a:t>
            </a:r>
          </a:p>
        </p:txBody>
      </p:sp>
      <p:sp>
        <p:nvSpPr>
          <p:cNvPr id="4" name="Slide Number Placeholder 3"/>
          <p:cNvSpPr>
            <a:spLocks noGrp="1"/>
          </p:cNvSpPr>
          <p:nvPr>
            <p:ph type="sldNum" sz="quarter" idx="5"/>
          </p:nvPr>
        </p:nvSpPr>
        <p:spPr/>
        <p:txBody>
          <a:bodyPr/>
          <a:lstStyle/>
          <a:p>
            <a:fld id="{3408F4A0-D749-48C1-9212-92D32C73A388}" type="slidenum">
              <a:rPr lang="en-US" smtClean="0"/>
              <a:t>14</a:t>
            </a:fld>
            <a:endParaRPr lang="en-US"/>
          </a:p>
        </p:txBody>
      </p:sp>
    </p:spTree>
    <p:extLst>
      <p:ext uri="{BB962C8B-B14F-4D97-AF65-F5344CB8AC3E}">
        <p14:creationId xmlns:p14="http://schemas.microsoft.com/office/powerpoint/2010/main" val="13330983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 Self-identity or self-reporting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response to this item should be based on the patient’s self-identity or self-reporting.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It should not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 based on physical appearance or surname.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 Not Hispanic or Latino but has a Hispanic name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patient may have a Hispanic name but may not be Hispanic or Latino. For example, if a woman who is not Hispanic marries a Hispanic man, she may self-report as “Not Hispanic or Latino.” Similarly, people from the Philippines may have Hispanic names, but self-report as “Not Hispanic.” </a:t>
            </a:r>
          </a:p>
        </p:txBody>
      </p:sp>
      <p:sp>
        <p:nvSpPr>
          <p:cNvPr id="4" name="Slide Number Placeholder 3"/>
          <p:cNvSpPr>
            <a:spLocks noGrp="1"/>
          </p:cNvSpPr>
          <p:nvPr>
            <p:ph type="sldNum" sz="quarter" idx="5"/>
          </p:nvPr>
        </p:nvSpPr>
        <p:spPr/>
        <p:txBody>
          <a:bodyPr/>
          <a:lstStyle/>
          <a:p>
            <a:fld id="{3408F4A0-D749-48C1-9212-92D32C73A388}" type="slidenum">
              <a:rPr lang="en-US" smtClean="0"/>
              <a:t>18</a:t>
            </a:fld>
            <a:endParaRPr lang="en-US"/>
          </a:p>
        </p:txBody>
      </p:sp>
    </p:spTree>
    <p:extLst>
      <p:ext uri="{BB962C8B-B14F-4D97-AF65-F5344CB8AC3E}">
        <p14:creationId xmlns:p14="http://schemas.microsoft.com/office/powerpoint/2010/main" val="3382286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Note: Self-identity or self-reporting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response to this item should be based on the patient’s self-identity or self-reporting. </a:t>
            </a:r>
          </a:p>
          <a:p>
            <a:r>
              <a:rPr lang="en-US" sz="1200" kern="1200" dirty="0">
                <a:solidFill>
                  <a:schemeClr val="tx1"/>
                </a:solidFill>
                <a:effectLst/>
                <a:latin typeface="+mn-lt"/>
                <a:ea typeface="+mn-ea"/>
                <a:cs typeface="+mn-cs"/>
              </a:rPr>
              <a:t>Therefore, patients should be offered the option of selecting more than one racial designation. Non-Hispanic patients who report more than one race will be reported as “multiple race” in national surveillance data summaries.</a:t>
            </a:r>
          </a:p>
          <a:p>
            <a:r>
              <a:rPr lang="en-US" sz="1200" kern="1200" dirty="0">
                <a:solidFill>
                  <a:schemeClr val="tx1"/>
                </a:solidFill>
                <a:effectLst/>
                <a:latin typeface="+mn-lt"/>
                <a:ea typeface="+mn-ea"/>
                <a:cs typeface="+mn-cs"/>
              </a:rPr>
              <a:t> </a:t>
            </a:r>
          </a:p>
          <a:p>
            <a:pPr fontAlgn="ctr"/>
            <a:r>
              <a:rPr lang="en-US" sz="1200" kern="1200" dirty="0">
                <a:solidFill>
                  <a:schemeClr val="tx1"/>
                </a:solidFill>
                <a:effectLst/>
                <a:latin typeface="+mn-lt"/>
                <a:ea typeface="+mn-ea"/>
                <a:cs typeface="+mn-cs"/>
              </a:rPr>
              <a:t>For Asian or Native Hawaiian or Other Pacific Islander, use the detailed race categories on the next page to complete Specify. The chart below indicates who is considered Asian and who is considered Native Hawaiian or other Pacific Islander.</a:t>
            </a:r>
          </a:p>
        </p:txBody>
      </p:sp>
      <p:sp>
        <p:nvSpPr>
          <p:cNvPr id="4" name="Slide Number Placeholder 3"/>
          <p:cNvSpPr>
            <a:spLocks noGrp="1"/>
          </p:cNvSpPr>
          <p:nvPr>
            <p:ph type="sldNum" sz="quarter" idx="5"/>
          </p:nvPr>
        </p:nvSpPr>
        <p:spPr/>
        <p:txBody>
          <a:bodyPr/>
          <a:lstStyle/>
          <a:p>
            <a:fld id="{3408F4A0-D749-48C1-9212-92D32C73A388}" type="slidenum">
              <a:rPr lang="en-US" smtClean="0"/>
              <a:t>19</a:t>
            </a:fld>
            <a:endParaRPr lang="en-US"/>
          </a:p>
        </p:txBody>
      </p:sp>
    </p:spTree>
    <p:extLst>
      <p:ext uri="{BB962C8B-B14F-4D97-AF65-F5344CB8AC3E}">
        <p14:creationId xmlns:p14="http://schemas.microsoft.com/office/powerpoint/2010/main" val="400068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200" b="1" kern="1200" dirty="0">
                <a:solidFill>
                  <a:schemeClr val="tx1"/>
                </a:solidFill>
                <a:effectLst/>
                <a:latin typeface="+mn-lt"/>
                <a:ea typeface="+mn-ea"/>
                <a:cs typeface="+mn-cs"/>
              </a:rPr>
              <a:t>Note: Country of birth. </a:t>
            </a:r>
            <a:r>
              <a:rPr lang="en-US" sz="1200" kern="1200" dirty="0">
                <a:solidFill>
                  <a:schemeClr val="tx1"/>
                </a:solidFill>
                <a:effectLst/>
                <a:latin typeface="+mn-lt"/>
                <a:ea typeface="+mn-ea"/>
                <a:cs typeface="+mn-cs"/>
              </a:rPr>
              <a:t> In order to distinguish persons who were born in another country (whether they had U.S. citizenship by birthright) from those who were born in the United States, this question simply asks to record the actual country of birth.</a:t>
            </a:r>
            <a:endParaRPr lang="en-US" dirty="0">
              <a:effectLst/>
            </a:endParaRPr>
          </a:p>
          <a:p>
            <a:pPr fontAlgn="ctr"/>
            <a:r>
              <a:rPr lang="en-US" sz="1200" kern="1200" dirty="0">
                <a:solidFill>
                  <a:schemeClr val="tx1"/>
                </a:solidFill>
                <a:effectLst/>
                <a:latin typeface="+mn-lt"/>
                <a:ea typeface="+mn-ea"/>
                <a:cs typeface="+mn-cs"/>
              </a:rPr>
              <a:t> </a:t>
            </a:r>
            <a:endParaRPr lang="en-US" dirty="0">
              <a:effectLst/>
            </a:endParaRPr>
          </a:p>
          <a:p>
            <a:r>
              <a:rPr lang="en-US" sz="1200" b="1" kern="1200" dirty="0">
                <a:solidFill>
                  <a:schemeClr val="tx1"/>
                </a:solidFill>
                <a:effectLst/>
                <a:latin typeface="+mn-lt"/>
                <a:ea typeface="+mn-ea"/>
                <a:cs typeface="+mn-cs"/>
              </a:rPr>
              <a:t>Citizenship at birth. </a:t>
            </a:r>
            <a:r>
              <a:rPr lang="en-US" sz="1200" kern="1200" dirty="0">
                <a:solidFill>
                  <a:schemeClr val="tx1"/>
                </a:solidFill>
                <a:effectLst/>
                <a:latin typeface="+mn-lt"/>
                <a:ea typeface="+mn-ea"/>
                <a:cs typeface="+mn-cs"/>
              </a:rPr>
              <a:t>This information is requested because the U.S. Census Bureau bases its “native-born” and “foreign-born” population estimates on this characteristic. As CDC uses the U.S. Census Bureau population estimates as denominator data in calculating incidence rates, this information is needed to correctly categorize TB patients as U.S.-born or non-U.S.–born. </a:t>
            </a:r>
            <a:endParaRPr lang="en-US" dirty="0"/>
          </a:p>
        </p:txBody>
      </p:sp>
      <p:sp>
        <p:nvSpPr>
          <p:cNvPr id="4" name="Slide Number Placeholder 3"/>
          <p:cNvSpPr>
            <a:spLocks noGrp="1"/>
          </p:cNvSpPr>
          <p:nvPr>
            <p:ph type="sldNum" sz="quarter" idx="5"/>
          </p:nvPr>
        </p:nvSpPr>
        <p:spPr/>
        <p:txBody>
          <a:bodyPr/>
          <a:lstStyle/>
          <a:p>
            <a:fld id="{3408F4A0-D749-48C1-9212-92D32C73A388}" type="slidenum">
              <a:rPr lang="en-US" smtClean="0"/>
              <a:t>21</a:t>
            </a:fld>
            <a:endParaRPr lang="en-US"/>
          </a:p>
        </p:txBody>
      </p:sp>
    </p:spTree>
    <p:extLst>
      <p:ext uri="{BB962C8B-B14F-4D97-AF65-F5344CB8AC3E}">
        <p14:creationId xmlns:p14="http://schemas.microsoft.com/office/powerpoint/2010/main" val="1308724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dirty="0"/>
              <a:pPr/>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12/17/2021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dirty="0"/>
              <a:pPr/>
              <a:t>12/17/2021</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hyperlink" Target="https://geocoding.geo.census.gov/geocoder/geographies/address;jsessionid=u-0Ty1S-pltShQ4j2LsyGUafFMr6OKQlnmGSEjHTdjryS47YnUmb!-1637032754?form" TargetMode="Externa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mailto:smiths79@michigan.gov"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F625F-8D15-4FBA-8063-E6DAF2CC5BAE}"/>
              </a:ext>
            </a:extLst>
          </p:cNvPr>
          <p:cNvSpPr>
            <a:spLocks noGrp="1"/>
          </p:cNvSpPr>
          <p:nvPr>
            <p:ph type="ctrTitle"/>
          </p:nvPr>
        </p:nvSpPr>
        <p:spPr/>
        <p:txBody>
          <a:bodyPr>
            <a:normAutofit/>
          </a:bodyPr>
          <a:lstStyle/>
          <a:p>
            <a:pPr>
              <a:lnSpc>
                <a:spcPct val="100000"/>
              </a:lnSpc>
            </a:pPr>
            <a:r>
              <a:rPr lang="en-US" sz="6600" dirty="0"/>
              <a:t>2020 RVCT MDSS Training</a:t>
            </a:r>
          </a:p>
        </p:txBody>
      </p:sp>
      <p:sp>
        <p:nvSpPr>
          <p:cNvPr id="3" name="Subtitle 2">
            <a:extLst>
              <a:ext uri="{FF2B5EF4-FFF2-40B4-BE49-F238E27FC236}">
                <a16:creationId xmlns:a16="http://schemas.microsoft.com/office/drawing/2014/main" id="{15047C51-4186-484D-812F-75649FC98528}"/>
              </a:ext>
            </a:extLst>
          </p:cNvPr>
          <p:cNvSpPr>
            <a:spLocks noGrp="1"/>
          </p:cNvSpPr>
          <p:nvPr>
            <p:ph type="subTitle" idx="1"/>
          </p:nvPr>
        </p:nvSpPr>
        <p:spPr/>
        <p:txBody>
          <a:bodyPr/>
          <a:lstStyle/>
          <a:p>
            <a:r>
              <a:rPr lang="en-US" dirty="0"/>
              <a:t>Shona Smith, MPH</a:t>
            </a:r>
          </a:p>
          <a:p>
            <a:r>
              <a:rPr lang="en-US" dirty="0"/>
              <a:t>MDHHS TB Epidemiologist</a:t>
            </a:r>
          </a:p>
          <a:p>
            <a:r>
              <a:rPr lang="en-US" dirty="0"/>
              <a:t>smiths79@michigan.gov</a:t>
            </a:r>
          </a:p>
        </p:txBody>
      </p:sp>
    </p:spTree>
    <p:extLst>
      <p:ext uri="{BB962C8B-B14F-4D97-AF65-F5344CB8AC3E}">
        <p14:creationId xmlns:p14="http://schemas.microsoft.com/office/powerpoint/2010/main" val="2650918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F5B8-0542-4545-908C-7539D0C7DC31}"/>
              </a:ext>
            </a:extLst>
          </p:cNvPr>
          <p:cNvSpPr>
            <a:spLocks noGrp="1"/>
          </p:cNvSpPr>
          <p:nvPr>
            <p:ph type="title"/>
          </p:nvPr>
        </p:nvSpPr>
        <p:spPr/>
        <p:txBody>
          <a:bodyPr/>
          <a:lstStyle/>
          <a:p>
            <a:r>
              <a:rPr lang="en-US" dirty="0"/>
              <a:t>Demographics &amp; Initial Evaluation</a:t>
            </a:r>
          </a:p>
        </p:txBody>
      </p:sp>
      <p:pic>
        <p:nvPicPr>
          <p:cNvPr id="6" name="Content Placeholder 5" descr="A screenshot of a cell phone&#10;&#10;Description automatically generated">
            <a:extLst>
              <a:ext uri="{FF2B5EF4-FFF2-40B4-BE49-F238E27FC236}">
                <a16:creationId xmlns:a16="http://schemas.microsoft.com/office/drawing/2014/main" id="{5ED353F6-269E-4A2E-967D-BC59E441849C}"/>
              </a:ext>
            </a:extLst>
          </p:cNvPr>
          <p:cNvPicPr>
            <a:picLocks noGrp="1" noChangeAspect="1"/>
          </p:cNvPicPr>
          <p:nvPr>
            <p:ph idx="1"/>
          </p:nvPr>
        </p:nvPicPr>
        <p:blipFill>
          <a:blip r:embed="rId2"/>
          <a:stretch>
            <a:fillRect/>
          </a:stretch>
        </p:blipFill>
        <p:spPr>
          <a:xfrm>
            <a:off x="5646768" y="132171"/>
            <a:ext cx="5340023" cy="2593535"/>
          </a:xfrm>
        </p:spPr>
      </p:pic>
      <p:sp>
        <p:nvSpPr>
          <p:cNvPr id="4" name="Text Placeholder 3">
            <a:extLst>
              <a:ext uri="{FF2B5EF4-FFF2-40B4-BE49-F238E27FC236}">
                <a16:creationId xmlns:a16="http://schemas.microsoft.com/office/drawing/2014/main" id="{868EA140-5E21-4DF6-9D82-10B6FD06AE79}"/>
              </a:ext>
            </a:extLst>
          </p:cNvPr>
          <p:cNvSpPr>
            <a:spLocks noGrp="1"/>
          </p:cNvSpPr>
          <p:nvPr>
            <p:ph type="body" sz="half" idx="2"/>
          </p:nvPr>
        </p:nvSpPr>
        <p:spPr>
          <a:xfrm>
            <a:off x="1024128" y="1848203"/>
            <a:ext cx="4389120" cy="3762294"/>
          </a:xfrm>
        </p:spPr>
        <p:txBody>
          <a:bodyPr/>
          <a:lstStyle/>
          <a:p>
            <a:r>
              <a:rPr lang="en-US" dirty="0"/>
              <a:t>Reporting Address</a:t>
            </a:r>
          </a:p>
          <a:p>
            <a:r>
              <a:rPr lang="en-US" dirty="0"/>
              <a:t>Date of Birth</a:t>
            </a:r>
          </a:p>
          <a:p>
            <a:r>
              <a:rPr lang="en-US" dirty="0"/>
              <a:t>Sex at Birth</a:t>
            </a:r>
          </a:p>
          <a:p>
            <a:r>
              <a:rPr lang="en-US" dirty="0"/>
              <a:t>Ethnicity</a:t>
            </a:r>
          </a:p>
          <a:p>
            <a:r>
              <a:rPr lang="en-US" dirty="0"/>
              <a:t>Race</a:t>
            </a:r>
          </a:p>
          <a:p>
            <a:r>
              <a:rPr lang="en-US" dirty="0"/>
              <a:t>Nativity</a:t>
            </a:r>
          </a:p>
          <a:p>
            <a:r>
              <a:rPr lang="en-US" dirty="0"/>
              <a:t>Country of Usual Residence</a:t>
            </a:r>
          </a:p>
          <a:p>
            <a:r>
              <a:rPr lang="en-US" dirty="0"/>
              <a:t>Status at TB Diagnosis</a:t>
            </a:r>
          </a:p>
          <a:p>
            <a:r>
              <a:rPr lang="en-US" dirty="0"/>
              <a:t>Initial Reason Evaluated for TB</a:t>
            </a:r>
          </a:p>
        </p:txBody>
      </p:sp>
      <p:pic>
        <p:nvPicPr>
          <p:cNvPr id="8" name="Picture 7" descr="A screenshot of a cell phone&#10;&#10;Description automatically generated">
            <a:extLst>
              <a:ext uri="{FF2B5EF4-FFF2-40B4-BE49-F238E27FC236}">
                <a16:creationId xmlns:a16="http://schemas.microsoft.com/office/drawing/2014/main" id="{9135C16B-5F2A-4305-A030-B5A8354F42C9}"/>
              </a:ext>
            </a:extLst>
          </p:cNvPr>
          <p:cNvPicPr>
            <a:picLocks noChangeAspect="1"/>
          </p:cNvPicPr>
          <p:nvPr/>
        </p:nvPicPr>
        <p:blipFill>
          <a:blip r:embed="rId3"/>
          <a:stretch>
            <a:fillRect/>
          </a:stretch>
        </p:blipFill>
        <p:spPr>
          <a:xfrm>
            <a:off x="5646767" y="2725706"/>
            <a:ext cx="5340023" cy="3926683"/>
          </a:xfrm>
          <a:prstGeom prst="rect">
            <a:avLst/>
          </a:prstGeom>
        </p:spPr>
      </p:pic>
    </p:spTree>
    <p:extLst>
      <p:ext uri="{BB962C8B-B14F-4D97-AF65-F5344CB8AC3E}">
        <p14:creationId xmlns:p14="http://schemas.microsoft.com/office/powerpoint/2010/main" val="1621042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F5B8-0542-4545-908C-7539D0C7DC31}"/>
              </a:ext>
            </a:extLst>
          </p:cNvPr>
          <p:cNvSpPr>
            <a:spLocks noGrp="1"/>
          </p:cNvSpPr>
          <p:nvPr>
            <p:ph type="title"/>
          </p:nvPr>
        </p:nvSpPr>
        <p:spPr/>
        <p:txBody>
          <a:bodyPr/>
          <a:lstStyle/>
          <a:p>
            <a:r>
              <a:rPr lang="en-US" dirty="0"/>
              <a:t>Demographics &amp; Initial Evaluation</a:t>
            </a:r>
          </a:p>
        </p:txBody>
      </p:sp>
      <p:pic>
        <p:nvPicPr>
          <p:cNvPr id="6" name="Content Placeholder 5" descr="A screenshot of a cell phone&#10;&#10;Description automatically generated">
            <a:extLst>
              <a:ext uri="{FF2B5EF4-FFF2-40B4-BE49-F238E27FC236}">
                <a16:creationId xmlns:a16="http://schemas.microsoft.com/office/drawing/2014/main" id="{5ED353F6-269E-4A2E-967D-BC59E441849C}"/>
              </a:ext>
            </a:extLst>
          </p:cNvPr>
          <p:cNvPicPr>
            <a:picLocks noGrp="1" noChangeAspect="1"/>
          </p:cNvPicPr>
          <p:nvPr>
            <p:ph idx="1"/>
          </p:nvPr>
        </p:nvPicPr>
        <p:blipFill>
          <a:blip r:embed="rId2"/>
          <a:stretch>
            <a:fillRect/>
          </a:stretch>
        </p:blipFill>
        <p:spPr>
          <a:xfrm>
            <a:off x="5625252" y="78383"/>
            <a:ext cx="5340023" cy="2593535"/>
          </a:xfrm>
        </p:spPr>
      </p:pic>
      <p:sp>
        <p:nvSpPr>
          <p:cNvPr id="4" name="Text Placeholder 3">
            <a:extLst>
              <a:ext uri="{FF2B5EF4-FFF2-40B4-BE49-F238E27FC236}">
                <a16:creationId xmlns:a16="http://schemas.microsoft.com/office/drawing/2014/main" id="{868EA140-5E21-4DF6-9D82-10B6FD06AE79}"/>
              </a:ext>
            </a:extLst>
          </p:cNvPr>
          <p:cNvSpPr>
            <a:spLocks noGrp="1"/>
          </p:cNvSpPr>
          <p:nvPr>
            <p:ph type="body" sz="half" idx="2"/>
          </p:nvPr>
        </p:nvSpPr>
        <p:spPr>
          <a:xfrm>
            <a:off x="1024128" y="1848203"/>
            <a:ext cx="4389120" cy="3762294"/>
          </a:xfrm>
        </p:spPr>
        <p:txBody>
          <a:bodyPr/>
          <a:lstStyle/>
          <a:p>
            <a:r>
              <a:rPr lang="en-US" dirty="0"/>
              <a:t>Reporting Address</a:t>
            </a:r>
          </a:p>
          <a:p>
            <a:r>
              <a:rPr lang="en-US" dirty="0">
                <a:solidFill>
                  <a:schemeClr val="bg1">
                    <a:lumMod val="75000"/>
                  </a:schemeClr>
                </a:solidFill>
              </a:rPr>
              <a:t>Date of Birth</a:t>
            </a:r>
          </a:p>
          <a:p>
            <a:r>
              <a:rPr lang="en-US" dirty="0">
                <a:solidFill>
                  <a:schemeClr val="bg1">
                    <a:lumMod val="75000"/>
                  </a:schemeClr>
                </a:solidFill>
              </a:rPr>
              <a:t>Sex at Birth</a:t>
            </a:r>
          </a:p>
          <a:p>
            <a:r>
              <a:rPr lang="en-US" dirty="0">
                <a:solidFill>
                  <a:schemeClr val="bg1">
                    <a:lumMod val="75000"/>
                  </a:schemeClr>
                </a:solidFill>
              </a:rPr>
              <a:t>Ethnicity</a:t>
            </a:r>
          </a:p>
          <a:p>
            <a:r>
              <a:rPr lang="en-US" dirty="0">
                <a:solidFill>
                  <a:schemeClr val="bg1">
                    <a:lumMod val="75000"/>
                  </a:schemeClr>
                </a:solidFill>
              </a:rPr>
              <a:t>Race</a:t>
            </a:r>
          </a:p>
          <a:p>
            <a:r>
              <a:rPr lang="en-US" dirty="0">
                <a:solidFill>
                  <a:schemeClr val="bg1">
                    <a:lumMod val="75000"/>
                  </a:schemeClr>
                </a:solidFill>
              </a:rPr>
              <a:t>Nativity</a:t>
            </a:r>
          </a:p>
          <a:p>
            <a:r>
              <a:rPr lang="en-US" dirty="0">
                <a:solidFill>
                  <a:schemeClr val="bg1">
                    <a:lumMod val="75000"/>
                  </a:schemeClr>
                </a:solidFill>
              </a:rPr>
              <a:t>Country of Usual Residence</a:t>
            </a:r>
          </a:p>
          <a:p>
            <a:r>
              <a:rPr lang="en-US" dirty="0">
                <a:solidFill>
                  <a:schemeClr val="bg1">
                    <a:lumMod val="75000"/>
                  </a:schemeClr>
                </a:solidFill>
              </a:rPr>
              <a:t>Status at TB Diagnosis</a:t>
            </a:r>
          </a:p>
          <a:p>
            <a:r>
              <a:rPr lang="en-US" dirty="0">
                <a:solidFill>
                  <a:schemeClr val="bg1">
                    <a:lumMod val="75000"/>
                  </a:schemeClr>
                </a:solidFill>
              </a:rPr>
              <a:t>Initial Reason Evaluated for TB</a:t>
            </a:r>
          </a:p>
        </p:txBody>
      </p:sp>
      <p:pic>
        <p:nvPicPr>
          <p:cNvPr id="8" name="Picture 7" descr="A screenshot of a cell phone&#10;&#10;Description automatically generated">
            <a:extLst>
              <a:ext uri="{FF2B5EF4-FFF2-40B4-BE49-F238E27FC236}">
                <a16:creationId xmlns:a16="http://schemas.microsoft.com/office/drawing/2014/main" id="{9135C16B-5F2A-4305-A030-B5A8354F42C9}"/>
              </a:ext>
            </a:extLst>
          </p:cNvPr>
          <p:cNvPicPr>
            <a:picLocks noChangeAspect="1"/>
          </p:cNvPicPr>
          <p:nvPr/>
        </p:nvPicPr>
        <p:blipFill>
          <a:blip r:embed="rId3"/>
          <a:stretch>
            <a:fillRect/>
          </a:stretch>
        </p:blipFill>
        <p:spPr>
          <a:xfrm>
            <a:off x="5625253" y="2698043"/>
            <a:ext cx="5340023" cy="3926683"/>
          </a:xfrm>
          <a:prstGeom prst="rect">
            <a:avLst/>
          </a:prstGeom>
        </p:spPr>
      </p:pic>
      <p:sp>
        <p:nvSpPr>
          <p:cNvPr id="7" name="TextBox 6">
            <a:extLst>
              <a:ext uri="{FF2B5EF4-FFF2-40B4-BE49-F238E27FC236}">
                <a16:creationId xmlns:a16="http://schemas.microsoft.com/office/drawing/2014/main" id="{54FF9D92-DA79-44BF-8387-4FA1F1706CA2}"/>
              </a:ext>
            </a:extLst>
          </p:cNvPr>
          <p:cNvSpPr txBox="1"/>
          <p:nvPr/>
        </p:nvSpPr>
        <p:spPr>
          <a:xfrm>
            <a:off x="1024128" y="5083369"/>
            <a:ext cx="4574511" cy="1569660"/>
          </a:xfrm>
          <a:prstGeom prst="rect">
            <a:avLst/>
          </a:prstGeom>
          <a:noFill/>
        </p:spPr>
        <p:txBody>
          <a:bodyPr wrap="square" rtlCol="0">
            <a:spAutoFit/>
          </a:bodyPr>
          <a:lstStyle/>
          <a:p>
            <a:r>
              <a:rPr lang="en-US" sz="1600" dirty="0">
                <a:solidFill>
                  <a:schemeClr val="accent2">
                    <a:lumMod val="75000"/>
                  </a:schemeClr>
                </a:solidFill>
              </a:rPr>
              <a:t>Purpose: To document the approximate location of the patient’s residence for the purpose of geographic analyses and correct assignment of the case to a public health jurisdiction.</a:t>
            </a:r>
          </a:p>
          <a:p>
            <a:endParaRPr lang="en-US" sz="1600" dirty="0">
              <a:solidFill>
                <a:schemeClr val="accent2">
                  <a:lumMod val="75000"/>
                </a:schemeClr>
              </a:solidFill>
            </a:endParaRPr>
          </a:p>
          <a:p>
            <a:r>
              <a:rPr lang="en-US" sz="1600" dirty="0">
                <a:solidFill>
                  <a:schemeClr val="accent2">
                    <a:lumMod val="75000"/>
                  </a:schemeClr>
                </a:solidFill>
              </a:rPr>
              <a:t>2020 RVCT Reference Manual pg. 15</a:t>
            </a:r>
          </a:p>
        </p:txBody>
      </p:sp>
      <p:sp>
        <p:nvSpPr>
          <p:cNvPr id="10" name="Rectangle 9">
            <a:extLst>
              <a:ext uri="{FF2B5EF4-FFF2-40B4-BE49-F238E27FC236}">
                <a16:creationId xmlns:a16="http://schemas.microsoft.com/office/drawing/2014/main" id="{EC9782AA-19A0-464D-8614-89DF2DB98E4C}"/>
              </a:ext>
            </a:extLst>
          </p:cNvPr>
          <p:cNvSpPr/>
          <p:nvPr/>
        </p:nvSpPr>
        <p:spPr>
          <a:xfrm>
            <a:off x="5625252" y="704464"/>
            <a:ext cx="5340023" cy="6357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122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F5B8-0542-4545-908C-7539D0C7DC31}"/>
              </a:ext>
            </a:extLst>
          </p:cNvPr>
          <p:cNvSpPr>
            <a:spLocks noGrp="1"/>
          </p:cNvSpPr>
          <p:nvPr>
            <p:ph type="title"/>
          </p:nvPr>
        </p:nvSpPr>
        <p:spPr/>
        <p:txBody>
          <a:bodyPr/>
          <a:lstStyle/>
          <a:p>
            <a:r>
              <a:rPr lang="en-US" dirty="0"/>
              <a:t>Demographics &amp; Initial Evaluation</a:t>
            </a:r>
          </a:p>
        </p:txBody>
      </p:sp>
      <p:pic>
        <p:nvPicPr>
          <p:cNvPr id="6" name="Content Placeholder 5" descr="A screenshot of a cell phone&#10;&#10;Description automatically generated">
            <a:extLst>
              <a:ext uri="{FF2B5EF4-FFF2-40B4-BE49-F238E27FC236}">
                <a16:creationId xmlns:a16="http://schemas.microsoft.com/office/drawing/2014/main" id="{5ED353F6-269E-4A2E-967D-BC59E441849C}"/>
              </a:ext>
            </a:extLst>
          </p:cNvPr>
          <p:cNvPicPr>
            <a:picLocks noGrp="1" noChangeAspect="1"/>
          </p:cNvPicPr>
          <p:nvPr>
            <p:ph idx="1"/>
          </p:nvPr>
        </p:nvPicPr>
        <p:blipFill>
          <a:blip r:embed="rId3"/>
          <a:stretch>
            <a:fillRect/>
          </a:stretch>
        </p:blipFill>
        <p:spPr>
          <a:xfrm>
            <a:off x="5625253" y="104509"/>
            <a:ext cx="5340023" cy="2593535"/>
          </a:xfrm>
        </p:spPr>
      </p:pic>
      <p:sp>
        <p:nvSpPr>
          <p:cNvPr id="4" name="Text Placeholder 3">
            <a:extLst>
              <a:ext uri="{FF2B5EF4-FFF2-40B4-BE49-F238E27FC236}">
                <a16:creationId xmlns:a16="http://schemas.microsoft.com/office/drawing/2014/main" id="{868EA140-5E21-4DF6-9D82-10B6FD06AE79}"/>
              </a:ext>
            </a:extLst>
          </p:cNvPr>
          <p:cNvSpPr>
            <a:spLocks noGrp="1"/>
          </p:cNvSpPr>
          <p:nvPr>
            <p:ph type="body" sz="half" idx="2"/>
          </p:nvPr>
        </p:nvSpPr>
        <p:spPr>
          <a:xfrm>
            <a:off x="1024128" y="1863894"/>
            <a:ext cx="4389120" cy="3762294"/>
          </a:xfrm>
        </p:spPr>
        <p:txBody>
          <a:bodyPr/>
          <a:lstStyle/>
          <a:p>
            <a:r>
              <a:rPr lang="en-US" dirty="0"/>
              <a:t>Reporting Address</a:t>
            </a:r>
          </a:p>
          <a:p>
            <a:r>
              <a:rPr lang="en-US" dirty="0">
                <a:solidFill>
                  <a:schemeClr val="bg1">
                    <a:lumMod val="75000"/>
                  </a:schemeClr>
                </a:solidFill>
              </a:rPr>
              <a:t>Date of Birth</a:t>
            </a:r>
          </a:p>
          <a:p>
            <a:r>
              <a:rPr lang="en-US" dirty="0">
                <a:solidFill>
                  <a:schemeClr val="bg1">
                    <a:lumMod val="75000"/>
                  </a:schemeClr>
                </a:solidFill>
              </a:rPr>
              <a:t>Sex at Birth</a:t>
            </a:r>
          </a:p>
          <a:p>
            <a:r>
              <a:rPr lang="en-US" dirty="0">
                <a:solidFill>
                  <a:schemeClr val="bg1">
                    <a:lumMod val="75000"/>
                  </a:schemeClr>
                </a:solidFill>
              </a:rPr>
              <a:t>Ethnicity</a:t>
            </a:r>
          </a:p>
          <a:p>
            <a:r>
              <a:rPr lang="en-US" dirty="0">
                <a:solidFill>
                  <a:schemeClr val="bg1">
                    <a:lumMod val="75000"/>
                  </a:schemeClr>
                </a:solidFill>
              </a:rPr>
              <a:t>Race</a:t>
            </a:r>
          </a:p>
          <a:p>
            <a:r>
              <a:rPr lang="en-US" dirty="0">
                <a:solidFill>
                  <a:schemeClr val="bg1">
                    <a:lumMod val="75000"/>
                  </a:schemeClr>
                </a:solidFill>
              </a:rPr>
              <a:t>Nativity</a:t>
            </a:r>
          </a:p>
          <a:p>
            <a:r>
              <a:rPr lang="en-US" dirty="0">
                <a:solidFill>
                  <a:schemeClr val="bg1">
                    <a:lumMod val="75000"/>
                  </a:schemeClr>
                </a:solidFill>
              </a:rPr>
              <a:t>Country of Usual Residence</a:t>
            </a:r>
          </a:p>
          <a:p>
            <a:r>
              <a:rPr lang="en-US" dirty="0">
                <a:solidFill>
                  <a:schemeClr val="bg1">
                    <a:lumMod val="75000"/>
                  </a:schemeClr>
                </a:solidFill>
              </a:rPr>
              <a:t>Status at TB Diagnosis</a:t>
            </a:r>
          </a:p>
          <a:p>
            <a:r>
              <a:rPr lang="en-US" dirty="0">
                <a:solidFill>
                  <a:schemeClr val="bg1">
                    <a:lumMod val="75000"/>
                  </a:schemeClr>
                </a:solidFill>
              </a:rPr>
              <a:t>Initial Reason Evaluated for TB</a:t>
            </a:r>
          </a:p>
        </p:txBody>
      </p:sp>
      <p:pic>
        <p:nvPicPr>
          <p:cNvPr id="8" name="Picture 7" descr="A screenshot of a cell phone&#10;&#10;Description automatically generated">
            <a:extLst>
              <a:ext uri="{FF2B5EF4-FFF2-40B4-BE49-F238E27FC236}">
                <a16:creationId xmlns:a16="http://schemas.microsoft.com/office/drawing/2014/main" id="{9135C16B-5F2A-4305-A030-B5A8354F42C9}"/>
              </a:ext>
            </a:extLst>
          </p:cNvPr>
          <p:cNvPicPr>
            <a:picLocks noChangeAspect="1"/>
          </p:cNvPicPr>
          <p:nvPr/>
        </p:nvPicPr>
        <p:blipFill>
          <a:blip r:embed="rId4"/>
          <a:stretch>
            <a:fillRect/>
          </a:stretch>
        </p:blipFill>
        <p:spPr>
          <a:xfrm>
            <a:off x="5625253" y="2698043"/>
            <a:ext cx="5340023" cy="3926683"/>
          </a:xfrm>
          <a:prstGeom prst="rect">
            <a:avLst/>
          </a:prstGeom>
        </p:spPr>
      </p:pic>
      <p:sp>
        <p:nvSpPr>
          <p:cNvPr id="9" name="TextBox 8">
            <a:extLst>
              <a:ext uri="{FF2B5EF4-FFF2-40B4-BE49-F238E27FC236}">
                <a16:creationId xmlns:a16="http://schemas.microsoft.com/office/drawing/2014/main" id="{E36CB91D-D9AD-4599-9F25-CD815CA7798B}"/>
              </a:ext>
            </a:extLst>
          </p:cNvPr>
          <p:cNvSpPr txBox="1"/>
          <p:nvPr/>
        </p:nvSpPr>
        <p:spPr>
          <a:xfrm>
            <a:off x="1024127" y="5055066"/>
            <a:ext cx="4711655" cy="1815882"/>
          </a:xfrm>
          <a:prstGeom prst="rect">
            <a:avLst/>
          </a:prstGeom>
          <a:noFill/>
        </p:spPr>
        <p:txBody>
          <a:bodyPr wrap="square" rtlCol="0">
            <a:spAutoFit/>
          </a:bodyPr>
          <a:lstStyle/>
          <a:p>
            <a:r>
              <a:rPr lang="en-US" sz="1400" dirty="0">
                <a:solidFill>
                  <a:schemeClr val="accent2">
                    <a:lumMod val="75000"/>
                  </a:schemeClr>
                </a:solidFill>
              </a:rPr>
              <a:t>Purpose: To document the approximate location of the patient’s residence for the purpose of geographic analyses and correct assignment of the case to a public health jurisdiction.</a:t>
            </a:r>
          </a:p>
          <a:p>
            <a:endParaRPr lang="en-US" sz="700" dirty="0">
              <a:solidFill>
                <a:schemeClr val="accent2">
                  <a:lumMod val="75000"/>
                </a:schemeClr>
              </a:solidFill>
            </a:endParaRPr>
          </a:p>
          <a:p>
            <a:r>
              <a:rPr lang="en-US" sz="1400" b="1" dirty="0">
                <a:solidFill>
                  <a:schemeClr val="accent2">
                    <a:lumMod val="75000"/>
                  </a:schemeClr>
                </a:solidFill>
              </a:rPr>
              <a:t>If the address is correctly entered the GEOID will automatically population WITHIN (CGI_B: ). This will usually be copied in the text field by the MDHHS TB Unit</a:t>
            </a:r>
          </a:p>
          <a:p>
            <a:endParaRPr lang="en-US" sz="700" dirty="0">
              <a:solidFill>
                <a:schemeClr val="accent2">
                  <a:lumMod val="75000"/>
                </a:schemeClr>
              </a:solidFill>
            </a:endParaRPr>
          </a:p>
          <a:p>
            <a:r>
              <a:rPr lang="en-US" sz="1400" dirty="0">
                <a:solidFill>
                  <a:schemeClr val="accent2">
                    <a:lumMod val="75000"/>
                  </a:schemeClr>
                </a:solidFill>
              </a:rPr>
              <a:t>2020 RVCT Reference Manual pg. 15</a:t>
            </a:r>
          </a:p>
        </p:txBody>
      </p:sp>
      <p:sp>
        <p:nvSpPr>
          <p:cNvPr id="10" name="Rectangle 9">
            <a:extLst>
              <a:ext uri="{FF2B5EF4-FFF2-40B4-BE49-F238E27FC236}">
                <a16:creationId xmlns:a16="http://schemas.microsoft.com/office/drawing/2014/main" id="{0966526F-E870-4A29-A4A1-619CFEE72CFF}"/>
              </a:ext>
            </a:extLst>
          </p:cNvPr>
          <p:cNvSpPr/>
          <p:nvPr/>
        </p:nvSpPr>
        <p:spPr>
          <a:xfrm>
            <a:off x="5625252" y="1744458"/>
            <a:ext cx="5340023" cy="4644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75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63577F9-7C57-47FB-91D5-A11EF8BC5013}"/>
              </a:ext>
            </a:extLst>
          </p:cNvPr>
          <p:cNvPicPr>
            <a:picLocks noChangeAspect="1"/>
          </p:cNvPicPr>
          <p:nvPr/>
        </p:nvPicPr>
        <p:blipFill rotWithShape="1">
          <a:blip r:embed="rId2"/>
          <a:srcRect t="8299" b="32825"/>
          <a:stretch/>
        </p:blipFill>
        <p:spPr>
          <a:xfrm>
            <a:off x="2175955" y="65314"/>
            <a:ext cx="7840090" cy="4361213"/>
          </a:xfrm>
          <a:prstGeom prst="rect">
            <a:avLst/>
          </a:prstGeom>
        </p:spPr>
      </p:pic>
      <p:sp>
        <p:nvSpPr>
          <p:cNvPr id="4" name="Rectangle 3">
            <a:extLst>
              <a:ext uri="{FF2B5EF4-FFF2-40B4-BE49-F238E27FC236}">
                <a16:creationId xmlns:a16="http://schemas.microsoft.com/office/drawing/2014/main" id="{FBF4ED2D-0182-4851-A5F5-73423AE01217}"/>
              </a:ext>
            </a:extLst>
          </p:cNvPr>
          <p:cNvSpPr/>
          <p:nvPr/>
        </p:nvSpPr>
        <p:spPr>
          <a:xfrm>
            <a:off x="68481" y="5484951"/>
            <a:ext cx="4214948" cy="1200329"/>
          </a:xfrm>
          <a:prstGeom prst="rect">
            <a:avLst/>
          </a:prstGeom>
        </p:spPr>
        <p:txBody>
          <a:bodyPr wrap="square">
            <a:spAutoFit/>
          </a:bodyPr>
          <a:lstStyle/>
          <a:p>
            <a:r>
              <a:rPr lang="en-US" dirty="0">
                <a:solidFill>
                  <a:schemeClr val="tx2">
                    <a:lumMod val="50000"/>
                  </a:schemeClr>
                </a:solidFill>
                <a:hlinkClick r:id="rId3">
                  <a:extLst>
                    <a:ext uri="{A12FA001-AC4F-418D-AE19-62706E023703}">
                      <ahyp:hlinkClr xmlns:ahyp="http://schemas.microsoft.com/office/drawing/2018/hyperlinkcolor" val="tx"/>
                    </a:ext>
                  </a:extLst>
                </a:hlinkClick>
              </a:rPr>
              <a:t>https://geocoding.geo.census.gov/geocoder/geographies/address;jsessionid=u-0Ty1S-pltShQ4j2LsyGUafFMr6OKQlnmGSEjHTdjryS47YnUmb!-1637032754?form</a:t>
            </a:r>
            <a:endParaRPr lang="en-US" dirty="0">
              <a:solidFill>
                <a:schemeClr val="tx2">
                  <a:lumMod val="50000"/>
                </a:schemeClr>
              </a:solidFill>
            </a:endParaRPr>
          </a:p>
        </p:txBody>
      </p:sp>
      <p:pic>
        <p:nvPicPr>
          <p:cNvPr id="5" name="Picture 4" descr="Table&#10;&#10;Description automatically generated with medium confidence">
            <a:extLst>
              <a:ext uri="{FF2B5EF4-FFF2-40B4-BE49-F238E27FC236}">
                <a16:creationId xmlns:a16="http://schemas.microsoft.com/office/drawing/2014/main" id="{01539C60-7B53-4AEB-A689-24C1E7A68CA8}"/>
              </a:ext>
            </a:extLst>
          </p:cNvPr>
          <p:cNvPicPr>
            <a:picLocks noChangeAspect="1"/>
          </p:cNvPicPr>
          <p:nvPr/>
        </p:nvPicPr>
        <p:blipFill>
          <a:blip r:embed="rId4"/>
          <a:stretch>
            <a:fillRect/>
          </a:stretch>
        </p:blipFill>
        <p:spPr>
          <a:xfrm>
            <a:off x="4283429" y="4416136"/>
            <a:ext cx="3538981" cy="2269144"/>
          </a:xfrm>
          <a:prstGeom prst="rect">
            <a:avLst/>
          </a:prstGeom>
        </p:spPr>
      </p:pic>
    </p:spTree>
    <p:extLst>
      <p:ext uri="{BB962C8B-B14F-4D97-AF65-F5344CB8AC3E}">
        <p14:creationId xmlns:p14="http://schemas.microsoft.com/office/powerpoint/2010/main" val="1758663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F5B8-0542-4545-908C-7539D0C7DC31}"/>
              </a:ext>
            </a:extLst>
          </p:cNvPr>
          <p:cNvSpPr>
            <a:spLocks noGrp="1"/>
          </p:cNvSpPr>
          <p:nvPr>
            <p:ph type="title"/>
          </p:nvPr>
        </p:nvSpPr>
        <p:spPr/>
        <p:txBody>
          <a:bodyPr/>
          <a:lstStyle/>
          <a:p>
            <a:r>
              <a:rPr lang="en-US" dirty="0"/>
              <a:t>Demographics &amp; Initial Evaluation</a:t>
            </a:r>
          </a:p>
        </p:txBody>
      </p:sp>
      <p:pic>
        <p:nvPicPr>
          <p:cNvPr id="6" name="Content Placeholder 5" descr="A screenshot of a cell phone&#10;&#10;Description automatically generated">
            <a:extLst>
              <a:ext uri="{FF2B5EF4-FFF2-40B4-BE49-F238E27FC236}">
                <a16:creationId xmlns:a16="http://schemas.microsoft.com/office/drawing/2014/main" id="{5ED353F6-269E-4A2E-967D-BC59E441849C}"/>
              </a:ext>
            </a:extLst>
          </p:cNvPr>
          <p:cNvPicPr>
            <a:picLocks noGrp="1" noChangeAspect="1"/>
          </p:cNvPicPr>
          <p:nvPr>
            <p:ph idx="1"/>
          </p:nvPr>
        </p:nvPicPr>
        <p:blipFill>
          <a:blip r:embed="rId3"/>
          <a:stretch>
            <a:fillRect/>
          </a:stretch>
        </p:blipFill>
        <p:spPr>
          <a:xfrm>
            <a:off x="5625253" y="104509"/>
            <a:ext cx="5340023" cy="2593535"/>
          </a:xfrm>
        </p:spPr>
      </p:pic>
      <p:sp>
        <p:nvSpPr>
          <p:cNvPr id="4" name="Text Placeholder 3">
            <a:extLst>
              <a:ext uri="{FF2B5EF4-FFF2-40B4-BE49-F238E27FC236}">
                <a16:creationId xmlns:a16="http://schemas.microsoft.com/office/drawing/2014/main" id="{868EA140-5E21-4DF6-9D82-10B6FD06AE79}"/>
              </a:ext>
            </a:extLst>
          </p:cNvPr>
          <p:cNvSpPr>
            <a:spLocks noGrp="1"/>
          </p:cNvSpPr>
          <p:nvPr>
            <p:ph type="body" sz="half" idx="2"/>
          </p:nvPr>
        </p:nvSpPr>
        <p:spPr>
          <a:xfrm>
            <a:off x="1024128" y="1835419"/>
            <a:ext cx="4389120" cy="3762294"/>
          </a:xfrm>
        </p:spPr>
        <p:txBody>
          <a:bodyPr/>
          <a:lstStyle/>
          <a:p>
            <a:r>
              <a:rPr lang="en-US" dirty="0"/>
              <a:t>Reporting Address</a:t>
            </a:r>
          </a:p>
          <a:p>
            <a:r>
              <a:rPr lang="en-US" dirty="0">
                <a:solidFill>
                  <a:schemeClr val="bg1">
                    <a:lumMod val="75000"/>
                  </a:schemeClr>
                </a:solidFill>
              </a:rPr>
              <a:t>Date of Birth</a:t>
            </a:r>
          </a:p>
          <a:p>
            <a:r>
              <a:rPr lang="en-US" dirty="0">
                <a:solidFill>
                  <a:schemeClr val="bg1">
                    <a:lumMod val="75000"/>
                  </a:schemeClr>
                </a:solidFill>
              </a:rPr>
              <a:t>Sex at Birth</a:t>
            </a:r>
          </a:p>
          <a:p>
            <a:r>
              <a:rPr lang="en-US" dirty="0">
                <a:solidFill>
                  <a:schemeClr val="bg1">
                    <a:lumMod val="75000"/>
                  </a:schemeClr>
                </a:solidFill>
              </a:rPr>
              <a:t>Ethnicity</a:t>
            </a:r>
          </a:p>
          <a:p>
            <a:r>
              <a:rPr lang="en-US" dirty="0">
                <a:solidFill>
                  <a:schemeClr val="bg1">
                    <a:lumMod val="75000"/>
                  </a:schemeClr>
                </a:solidFill>
              </a:rPr>
              <a:t>Race</a:t>
            </a:r>
          </a:p>
          <a:p>
            <a:r>
              <a:rPr lang="en-US" dirty="0">
                <a:solidFill>
                  <a:schemeClr val="bg1">
                    <a:lumMod val="75000"/>
                  </a:schemeClr>
                </a:solidFill>
              </a:rPr>
              <a:t>Nativity</a:t>
            </a:r>
          </a:p>
          <a:p>
            <a:r>
              <a:rPr lang="en-US" dirty="0">
                <a:solidFill>
                  <a:schemeClr val="bg1">
                    <a:lumMod val="75000"/>
                  </a:schemeClr>
                </a:solidFill>
              </a:rPr>
              <a:t>Country of Usual Residence</a:t>
            </a:r>
          </a:p>
          <a:p>
            <a:r>
              <a:rPr lang="en-US" dirty="0">
                <a:solidFill>
                  <a:schemeClr val="bg1">
                    <a:lumMod val="75000"/>
                  </a:schemeClr>
                </a:solidFill>
              </a:rPr>
              <a:t>Status at TB Diagnosis</a:t>
            </a:r>
          </a:p>
          <a:p>
            <a:r>
              <a:rPr lang="en-US" dirty="0">
                <a:solidFill>
                  <a:schemeClr val="bg1">
                    <a:lumMod val="75000"/>
                  </a:schemeClr>
                </a:solidFill>
              </a:rPr>
              <a:t>Initial Reason Evaluated for TB</a:t>
            </a:r>
          </a:p>
        </p:txBody>
      </p:sp>
      <p:pic>
        <p:nvPicPr>
          <p:cNvPr id="8" name="Picture 7" descr="A screenshot of a cell phone&#10;&#10;Description automatically generated">
            <a:extLst>
              <a:ext uri="{FF2B5EF4-FFF2-40B4-BE49-F238E27FC236}">
                <a16:creationId xmlns:a16="http://schemas.microsoft.com/office/drawing/2014/main" id="{9135C16B-5F2A-4305-A030-B5A8354F42C9}"/>
              </a:ext>
            </a:extLst>
          </p:cNvPr>
          <p:cNvPicPr>
            <a:picLocks noChangeAspect="1"/>
          </p:cNvPicPr>
          <p:nvPr/>
        </p:nvPicPr>
        <p:blipFill>
          <a:blip r:embed="rId4"/>
          <a:stretch>
            <a:fillRect/>
          </a:stretch>
        </p:blipFill>
        <p:spPr>
          <a:xfrm>
            <a:off x="5625253" y="2698044"/>
            <a:ext cx="5340023" cy="3926683"/>
          </a:xfrm>
          <a:prstGeom prst="rect">
            <a:avLst/>
          </a:prstGeom>
        </p:spPr>
      </p:pic>
      <p:sp>
        <p:nvSpPr>
          <p:cNvPr id="9" name="TextBox 8">
            <a:extLst>
              <a:ext uri="{FF2B5EF4-FFF2-40B4-BE49-F238E27FC236}">
                <a16:creationId xmlns:a16="http://schemas.microsoft.com/office/drawing/2014/main" id="{66E3E258-F87A-4629-A0E6-BED3E2FCCD27}"/>
              </a:ext>
            </a:extLst>
          </p:cNvPr>
          <p:cNvSpPr txBox="1"/>
          <p:nvPr/>
        </p:nvSpPr>
        <p:spPr>
          <a:xfrm>
            <a:off x="1024128" y="5041953"/>
            <a:ext cx="4763609" cy="1862048"/>
          </a:xfrm>
          <a:prstGeom prst="rect">
            <a:avLst/>
          </a:prstGeom>
          <a:noFill/>
        </p:spPr>
        <p:txBody>
          <a:bodyPr wrap="square" rtlCol="0">
            <a:spAutoFit/>
          </a:bodyPr>
          <a:lstStyle/>
          <a:p>
            <a:r>
              <a:rPr lang="en-US" sz="1400" dirty="0">
                <a:solidFill>
                  <a:schemeClr val="accent2">
                    <a:lumMod val="75000"/>
                  </a:schemeClr>
                </a:solidFill>
              </a:rPr>
              <a:t>Purpose: To document the approximate location of the patient’s residence for the purpose of geographic analyses and correct assignment of the case to a public health jurisdiction.</a:t>
            </a:r>
          </a:p>
          <a:p>
            <a:endParaRPr lang="en-US" sz="700" dirty="0">
              <a:solidFill>
                <a:schemeClr val="accent2">
                  <a:lumMod val="75000"/>
                </a:schemeClr>
              </a:solidFill>
            </a:endParaRPr>
          </a:p>
          <a:p>
            <a:r>
              <a:rPr lang="en-US" sz="1400" b="1" dirty="0">
                <a:solidFill>
                  <a:schemeClr val="accent2">
                    <a:lumMod val="75000"/>
                  </a:schemeClr>
                </a:solidFill>
              </a:rPr>
              <a:t>If the address is correctly entered the GEOID will automatically population WITHIN (CGI_B: ). This will usually be copied in the text field by the MDHHS TB Unit</a:t>
            </a:r>
          </a:p>
          <a:p>
            <a:endParaRPr lang="en-US" sz="700" dirty="0">
              <a:solidFill>
                <a:schemeClr val="accent2">
                  <a:lumMod val="75000"/>
                </a:schemeClr>
              </a:solidFill>
            </a:endParaRPr>
          </a:p>
          <a:p>
            <a:r>
              <a:rPr lang="en-US" sz="1400" dirty="0">
                <a:solidFill>
                  <a:schemeClr val="accent2">
                    <a:lumMod val="75000"/>
                  </a:schemeClr>
                </a:solidFill>
              </a:rPr>
              <a:t>2020 RVCT Reference Manual pg. 15</a:t>
            </a:r>
          </a:p>
        </p:txBody>
      </p:sp>
      <p:sp>
        <p:nvSpPr>
          <p:cNvPr id="10" name="Rectangle 9">
            <a:extLst>
              <a:ext uri="{FF2B5EF4-FFF2-40B4-BE49-F238E27FC236}">
                <a16:creationId xmlns:a16="http://schemas.microsoft.com/office/drawing/2014/main" id="{E8697175-8920-4363-B8C1-1E7CDCF7EA91}"/>
              </a:ext>
            </a:extLst>
          </p:cNvPr>
          <p:cNvSpPr/>
          <p:nvPr/>
        </p:nvSpPr>
        <p:spPr>
          <a:xfrm>
            <a:off x="5625252" y="1806608"/>
            <a:ext cx="5340023" cy="4022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987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F5B8-0542-4545-908C-7539D0C7DC31}"/>
              </a:ext>
            </a:extLst>
          </p:cNvPr>
          <p:cNvSpPr>
            <a:spLocks noGrp="1"/>
          </p:cNvSpPr>
          <p:nvPr>
            <p:ph type="title"/>
          </p:nvPr>
        </p:nvSpPr>
        <p:spPr/>
        <p:txBody>
          <a:bodyPr/>
          <a:lstStyle/>
          <a:p>
            <a:r>
              <a:rPr lang="en-US" dirty="0"/>
              <a:t>Demographics &amp; Initial Evaluation</a:t>
            </a:r>
          </a:p>
        </p:txBody>
      </p:sp>
      <p:pic>
        <p:nvPicPr>
          <p:cNvPr id="6" name="Content Placeholder 5" descr="A screenshot of a cell phone&#10;&#10;Description automatically generated">
            <a:extLst>
              <a:ext uri="{FF2B5EF4-FFF2-40B4-BE49-F238E27FC236}">
                <a16:creationId xmlns:a16="http://schemas.microsoft.com/office/drawing/2014/main" id="{5ED353F6-269E-4A2E-967D-BC59E441849C}"/>
              </a:ext>
            </a:extLst>
          </p:cNvPr>
          <p:cNvPicPr>
            <a:picLocks noGrp="1" noChangeAspect="1"/>
          </p:cNvPicPr>
          <p:nvPr>
            <p:ph idx="1"/>
          </p:nvPr>
        </p:nvPicPr>
        <p:blipFill>
          <a:blip r:embed="rId2"/>
          <a:stretch>
            <a:fillRect/>
          </a:stretch>
        </p:blipFill>
        <p:spPr>
          <a:xfrm>
            <a:off x="5625253" y="78383"/>
            <a:ext cx="5340023" cy="2593535"/>
          </a:xfrm>
        </p:spPr>
      </p:pic>
      <p:sp>
        <p:nvSpPr>
          <p:cNvPr id="4" name="Text Placeholder 3">
            <a:extLst>
              <a:ext uri="{FF2B5EF4-FFF2-40B4-BE49-F238E27FC236}">
                <a16:creationId xmlns:a16="http://schemas.microsoft.com/office/drawing/2014/main" id="{868EA140-5E21-4DF6-9D82-10B6FD06AE79}"/>
              </a:ext>
            </a:extLst>
          </p:cNvPr>
          <p:cNvSpPr>
            <a:spLocks noGrp="1"/>
          </p:cNvSpPr>
          <p:nvPr>
            <p:ph type="body" sz="half" idx="2"/>
          </p:nvPr>
        </p:nvSpPr>
        <p:spPr>
          <a:xfrm>
            <a:off x="1024128" y="1931159"/>
            <a:ext cx="4389120" cy="3762294"/>
          </a:xfrm>
        </p:spPr>
        <p:txBody>
          <a:bodyPr/>
          <a:lstStyle/>
          <a:p>
            <a:r>
              <a:rPr lang="en-US" dirty="0">
                <a:solidFill>
                  <a:schemeClr val="bg1">
                    <a:lumMod val="75000"/>
                  </a:schemeClr>
                </a:solidFill>
              </a:rPr>
              <a:t>Reporting Address</a:t>
            </a:r>
          </a:p>
          <a:p>
            <a:r>
              <a:rPr lang="en-US" dirty="0"/>
              <a:t>Date of Birth</a:t>
            </a:r>
          </a:p>
          <a:p>
            <a:r>
              <a:rPr lang="en-US" dirty="0">
                <a:solidFill>
                  <a:schemeClr val="bg1">
                    <a:lumMod val="75000"/>
                  </a:schemeClr>
                </a:solidFill>
              </a:rPr>
              <a:t>Sex at Birth</a:t>
            </a:r>
          </a:p>
          <a:p>
            <a:r>
              <a:rPr lang="en-US" dirty="0">
                <a:solidFill>
                  <a:schemeClr val="bg1">
                    <a:lumMod val="75000"/>
                  </a:schemeClr>
                </a:solidFill>
              </a:rPr>
              <a:t>Ethnicity</a:t>
            </a:r>
          </a:p>
          <a:p>
            <a:r>
              <a:rPr lang="en-US" dirty="0">
                <a:solidFill>
                  <a:schemeClr val="bg1">
                    <a:lumMod val="75000"/>
                  </a:schemeClr>
                </a:solidFill>
              </a:rPr>
              <a:t>Race</a:t>
            </a:r>
          </a:p>
          <a:p>
            <a:r>
              <a:rPr lang="en-US" dirty="0">
                <a:solidFill>
                  <a:schemeClr val="bg1">
                    <a:lumMod val="75000"/>
                  </a:schemeClr>
                </a:solidFill>
              </a:rPr>
              <a:t>Nativity</a:t>
            </a:r>
          </a:p>
          <a:p>
            <a:r>
              <a:rPr lang="en-US" dirty="0">
                <a:solidFill>
                  <a:schemeClr val="bg1">
                    <a:lumMod val="75000"/>
                  </a:schemeClr>
                </a:solidFill>
              </a:rPr>
              <a:t>Country of Usual Residence</a:t>
            </a:r>
          </a:p>
          <a:p>
            <a:r>
              <a:rPr lang="en-US" dirty="0">
                <a:solidFill>
                  <a:schemeClr val="bg1">
                    <a:lumMod val="75000"/>
                  </a:schemeClr>
                </a:solidFill>
              </a:rPr>
              <a:t>Status at TB Diagnosis</a:t>
            </a:r>
          </a:p>
          <a:p>
            <a:r>
              <a:rPr lang="en-US" dirty="0">
                <a:solidFill>
                  <a:schemeClr val="bg1">
                    <a:lumMod val="75000"/>
                  </a:schemeClr>
                </a:solidFill>
              </a:rPr>
              <a:t>Initial Reason Evaluated for TB</a:t>
            </a:r>
          </a:p>
        </p:txBody>
      </p:sp>
      <p:pic>
        <p:nvPicPr>
          <p:cNvPr id="8" name="Picture 7" descr="A screenshot of a cell phone&#10;&#10;Description automatically generated">
            <a:extLst>
              <a:ext uri="{FF2B5EF4-FFF2-40B4-BE49-F238E27FC236}">
                <a16:creationId xmlns:a16="http://schemas.microsoft.com/office/drawing/2014/main" id="{9135C16B-5F2A-4305-A030-B5A8354F42C9}"/>
              </a:ext>
            </a:extLst>
          </p:cNvPr>
          <p:cNvPicPr>
            <a:picLocks noChangeAspect="1"/>
          </p:cNvPicPr>
          <p:nvPr/>
        </p:nvPicPr>
        <p:blipFill>
          <a:blip r:embed="rId3"/>
          <a:stretch>
            <a:fillRect/>
          </a:stretch>
        </p:blipFill>
        <p:spPr>
          <a:xfrm>
            <a:off x="5625253" y="2698043"/>
            <a:ext cx="5340023" cy="3926683"/>
          </a:xfrm>
          <a:prstGeom prst="rect">
            <a:avLst/>
          </a:prstGeom>
        </p:spPr>
      </p:pic>
      <p:sp>
        <p:nvSpPr>
          <p:cNvPr id="9" name="TextBox 8">
            <a:extLst>
              <a:ext uri="{FF2B5EF4-FFF2-40B4-BE49-F238E27FC236}">
                <a16:creationId xmlns:a16="http://schemas.microsoft.com/office/drawing/2014/main" id="{66E3E258-F87A-4629-A0E6-BED3E2FCCD27}"/>
              </a:ext>
            </a:extLst>
          </p:cNvPr>
          <p:cNvSpPr txBox="1"/>
          <p:nvPr/>
        </p:nvSpPr>
        <p:spPr>
          <a:xfrm>
            <a:off x="1024128" y="5183831"/>
            <a:ext cx="4601125" cy="1569660"/>
          </a:xfrm>
          <a:prstGeom prst="rect">
            <a:avLst/>
          </a:prstGeom>
          <a:noFill/>
        </p:spPr>
        <p:txBody>
          <a:bodyPr wrap="square" rtlCol="0">
            <a:spAutoFit/>
          </a:bodyPr>
          <a:lstStyle/>
          <a:p>
            <a:r>
              <a:rPr lang="en-US" sz="1600" dirty="0">
                <a:solidFill>
                  <a:schemeClr val="accent2">
                    <a:lumMod val="75000"/>
                  </a:schemeClr>
                </a:solidFill>
              </a:rPr>
              <a:t>Patient’s complete date of birth should be entered.</a:t>
            </a:r>
          </a:p>
          <a:p>
            <a:endParaRPr lang="en-US" sz="1600" dirty="0">
              <a:solidFill>
                <a:schemeClr val="accent2">
                  <a:lumMod val="75000"/>
                </a:schemeClr>
              </a:solidFill>
            </a:endParaRPr>
          </a:p>
          <a:p>
            <a:r>
              <a:rPr lang="en-US" sz="1600" dirty="0">
                <a:solidFill>
                  <a:schemeClr val="accent2">
                    <a:lumMod val="75000"/>
                  </a:schemeClr>
                </a:solidFill>
              </a:rPr>
              <a:t>Purpose: To calculate the patient’s age at the time of relevant events in the patient’s lifetime</a:t>
            </a:r>
          </a:p>
          <a:p>
            <a:endParaRPr lang="en-US" sz="1600" dirty="0">
              <a:solidFill>
                <a:schemeClr val="accent2">
                  <a:lumMod val="75000"/>
                </a:schemeClr>
              </a:solidFill>
            </a:endParaRPr>
          </a:p>
          <a:p>
            <a:r>
              <a:rPr lang="en-US" sz="1600" dirty="0">
                <a:solidFill>
                  <a:schemeClr val="accent2">
                    <a:lumMod val="75000"/>
                  </a:schemeClr>
                </a:solidFill>
              </a:rPr>
              <a:t>2020 RVCT Reference Manual pg. 17</a:t>
            </a:r>
          </a:p>
        </p:txBody>
      </p:sp>
      <p:sp>
        <p:nvSpPr>
          <p:cNvPr id="10" name="Rectangle 9">
            <a:extLst>
              <a:ext uri="{FF2B5EF4-FFF2-40B4-BE49-F238E27FC236}">
                <a16:creationId xmlns:a16="http://schemas.microsoft.com/office/drawing/2014/main" id="{9BA0501B-DF44-4B62-8770-B64467571F92}"/>
              </a:ext>
            </a:extLst>
          </p:cNvPr>
          <p:cNvSpPr/>
          <p:nvPr/>
        </p:nvSpPr>
        <p:spPr>
          <a:xfrm>
            <a:off x="7480664" y="2978332"/>
            <a:ext cx="1071154" cy="3570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70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F5B8-0542-4545-908C-7539D0C7DC31}"/>
              </a:ext>
            </a:extLst>
          </p:cNvPr>
          <p:cNvSpPr>
            <a:spLocks noGrp="1"/>
          </p:cNvSpPr>
          <p:nvPr>
            <p:ph type="title"/>
          </p:nvPr>
        </p:nvSpPr>
        <p:spPr/>
        <p:txBody>
          <a:bodyPr/>
          <a:lstStyle/>
          <a:p>
            <a:r>
              <a:rPr lang="en-US" dirty="0"/>
              <a:t>Demographics &amp; Initial Evaluation</a:t>
            </a:r>
          </a:p>
        </p:txBody>
      </p:sp>
      <p:pic>
        <p:nvPicPr>
          <p:cNvPr id="6" name="Content Placeholder 5" descr="A screenshot of a cell phone&#10;&#10;Description automatically generated">
            <a:extLst>
              <a:ext uri="{FF2B5EF4-FFF2-40B4-BE49-F238E27FC236}">
                <a16:creationId xmlns:a16="http://schemas.microsoft.com/office/drawing/2014/main" id="{5ED353F6-269E-4A2E-967D-BC59E441849C}"/>
              </a:ext>
            </a:extLst>
          </p:cNvPr>
          <p:cNvPicPr>
            <a:picLocks noGrp="1" noChangeAspect="1"/>
          </p:cNvPicPr>
          <p:nvPr>
            <p:ph idx="1"/>
          </p:nvPr>
        </p:nvPicPr>
        <p:blipFill>
          <a:blip r:embed="rId2"/>
          <a:stretch>
            <a:fillRect/>
          </a:stretch>
        </p:blipFill>
        <p:spPr>
          <a:xfrm>
            <a:off x="6566268" y="148052"/>
            <a:ext cx="5340023" cy="2593535"/>
          </a:xfrm>
        </p:spPr>
      </p:pic>
      <p:sp>
        <p:nvSpPr>
          <p:cNvPr id="4" name="Text Placeholder 3">
            <a:extLst>
              <a:ext uri="{FF2B5EF4-FFF2-40B4-BE49-F238E27FC236}">
                <a16:creationId xmlns:a16="http://schemas.microsoft.com/office/drawing/2014/main" id="{868EA140-5E21-4DF6-9D82-10B6FD06AE79}"/>
              </a:ext>
            </a:extLst>
          </p:cNvPr>
          <p:cNvSpPr>
            <a:spLocks noGrp="1"/>
          </p:cNvSpPr>
          <p:nvPr>
            <p:ph type="body" sz="half" idx="2"/>
          </p:nvPr>
        </p:nvSpPr>
        <p:spPr>
          <a:xfrm>
            <a:off x="1024128" y="1931159"/>
            <a:ext cx="4389120" cy="3762294"/>
          </a:xfrm>
        </p:spPr>
        <p:txBody>
          <a:bodyPr/>
          <a:lstStyle/>
          <a:p>
            <a:r>
              <a:rPr lang="en-US" dirty="0">
                <a:solidFill>
                  <a:schemeClr val="bg1">
                    <a:lumMod val="75000"/>
                  </a:schemeClr>
                </a:solidFill>
              </a:rPr>
              <a:t>Reporting Address</a:t>
            </a:r>
          </a:p>
          <a:p>
            <a:r>
              <a:rPr lang="en-US" dirty="0">
                <a:solidFill>
                  <a:schemeClr val="bg1">
                    <a:lumMod val="75000"/>
                  </a:schemeClr>
                </a:solidFill>
              </a:rPr>
              <a:t>Date of Birth</a:t>
            </a:r>
          </a:p>
          <a:p>
            <a:r>
              <a:rPr lang="en-US" dirty="0"/>
              <a:t>Sex at Birth</a:t>
            </a:r>
          </a:p>
          <a:p>
            <a:r>
              <a:rPr lang="en-US" dirty="0">
                <a:solidFill>
                  <a:schemeClr val="bg1">
                    <a:lumMod val="75000"/>
                  </a:schemeClr>
                </a:solidFill>
              </a:rPr>
              <a:t>Ethnicity</a:t>
            </a:r>
          </a:p>
          <a:p>
            <a:r>
              <a:rPr lang="en-US" dirty="0">
                <a:solidFill>
                  <a:schemeClr val="bg1">
                    <a:lumMod val="75000"/>
                  </a:schemeClr>
                </a:solidFill>
              </a:rPr>
              <a:t>Race</a:t>
            </a:r>
          </a:p>
          <a:p>
            <a:r>
              <a:rPr lang="en-US" dirty="0">
                <a:solidFill>
                  <a:schemeClr val="bg1">
                    <a:lumMod val="75000"/>
                  </a:schemeClr>
                </a:solidFill>
              </a:rPr>
              <a:t>Nativity</a:t>
            </a:r>
          </a:p>
          <a:p>
            <a:r>
              <a:rPr lang="en-US" dirty="0">
                <a:solidFill>
                  <a:schemeClr val="bg1">
                    <a:lumMod val="75000"/>
                  </a:schemeClr>
                </a:solidFill>
              </a:rPr>
              <a:t>Country of Usual Residence</a:t>
            </a:r>
          </a:p>
          <a:p>
            <a:r>
              <a:rPr lang="en-US" dirty="0">
                <a:solidFill>
                  <a:schemeClr val="bg1">
                    <a:lumMod val="75000"/>
                  </a:schemeClr>
                </a:solidFill>
              </a:rPr>
              <a:t>Status at TB Diagnosis</a:t>
            </a:r>
          </a:p>
          <a:p>
            <a:r>
              <a:rPr lang="en-US" dirty="0">
                <a:solidFill>
                  <a:schemeClr val="bg1">
                    <a:lumMod val="75000"/>
                  </a:schemeClr>
                </a:solidFill>
              </a:rPr>
              <a:t>Initial Reason Evaluated for TB</a:t>
            </a:r>
          </a:p>
        </p:txBody>
      </p:sp>
      <p:pic>
        <p:nvPicPr>
          <p:cNvPr id="8" name="Picture 7" descr="A screenshot of a cell phone&#10;&#10;Description automatically generated">
            <a:extLst>
              <a:ext uri="{FF2B5EF4-FFF2-40B4-BE49-F238E27FC236}">
                <a16:creationId xmlns:a16="http://schemas.microsoft.com/office/drawing/2014/main" id="{9135C16B-5F2A-4305-A030-B5A8354F42C9}"/>
              </a:ext>
            </a:extLst>
          </p:cNvPr>
          <p:cNvPicPr>
            <a:picLocks noChangeAspect="1"/>
          </p:cNvPicPr>
          <p:nvPr/>
        </p:nvPicPr>
        <p:blipFill>
          <a:blip r:embed="rId3"/>
          <a:stretch>
            <a:fillRect/>
          </a:stretch>
        </p:blipFill>
        <p:spPr>
          <a:xfrm>
            <a:off x="6566268" y="2741586"/>
            <a:ext cx="5340023" cy="3926683"/>
          </a:xfrm>
          <a:prstGeom prst="rect">
            <a:avLst/>
          </a:prstGeom>
        </p:spPr>
      </p:pic>
      <p:sp>
        <p:nvSpPr>
          <p:cNvPr id="9" name="TextBox 8">
            <a:extLst>
              <a:ext uri="{FF2B5EF4-FFF2-40B4-BE49-F238E27FC236}">
                <a16:creationId xmlns:a16="http://schemas.microsoft.com/office/drawing/2014/main" id="{66E3E258-F87A-4629-A0E6-BED3E2FCCD27}"/>
              </a:ext>
            </a:extLst>
          </p:cNvPr>
          <p:cNvSpPr txBox="1"/>
          <p:nvPr/>
        </p:nvSpPr>
        <p:spPr>
          <a:xfrm>
            <a:off x="1024127" y="5179367"/>
            <a:ext cx="5542138" cy="1600438"/>
          </a:xfrm>
          <a:prstGeom prst="rect">
            <a:avLst/>
          </a:prstGeom>
          <a:noFill/>
        </p:spPr>
        <p:txBody>
          <a:bodyPr wrap="square" rtlCol="0">
            <a:spAutoFit/>
          </a:bodyPr>
          <a:lstStyle/>
          <a:p>
            <a:r>
              <a:rPr lang="en-US" sz="1400" dirty="0">
                <a:solidFill>
                  <a:schemeClr val="accent2">
                    <a:lumMod val="75000"/>
                  </a:schemeClr>
                </a:solidFill>
              </a:rPr>
              <a:t>Purpose: To establish the biological sex for the patient at birth for evaluation of epidemiologic trends</a:t>
            </a:r>
          </a:p>
          <a:p>
            <a:endParaRPr lang="en-US" sz="1400" dirty="0">
              <a:solidFill>
                <a:schemeClr val="accent2">
                  <a:lumMod val="75000"/>
                </a:schemeClr>
              </a:solidFill>
            </a:endParaRPr>
          </a:p>
          <a:p>
            <a:r>
              <a:rPr lang="en-US" sz="1400" dirty="0">
                <a:solidFill>
                  <a:schemeClr val="accent2">
                    <a:lumMod val="75000"/>
                  </a:schemeClr>
                </a:solidFill>
              </a:rPr>
              <a:t>IF recorded female at birth, record if patient was pregnant when TB diagnostic evaluation was initiated.</a:t>
            </a:r>
          </a:p>
          <a:p>
            <a:endParaRPr lang="en-US" sz="1400" dirty="0">
              <a:solidFill>
                <a:schemeClr val="accent2">
                  <a:lumMod val="75000"/>
                </a:schemeClr>
              </a:solidFill>
            </a:endParaRPr>
          </a:p>
          <a:p>
            <a:r>
              <a:rPr lang="en-US" sz="1400" dirty="0">
                <a:solidFill>
                  <a:schemeClr val="accent2">
                    <a:lumMod val="75000"/>
                  </a:schemeClr>
                </a:solidFill>
              </a:rPr>
              <a:t>2020 RVCT Reference Manual pg. 18</a:t>
            </a:r>
          </a:p>
        </p:txBody>
      </p:sp>
      <p:sp>
        <p:nvSpPr>
          <p:cNvPr id="11" name="Rectangle 10">
            <a:extLst>
              <a:ext uri="{FF2B5EF4-FFF2-40B4-BE49-F238E27FC236}">
                <a16:creationId xmlns:a16="http://schemas.microsoft.com/office/drawing/2014/main" id="{8CDD2B3A-8B35-4397-B03D-E5D9B6288BEC}"/>
              </a:ext>
            </a:extLst>
          </p:cNvPr>
          <p:cNvSpPr/>
          <p:nvPr/>
        </p:nvSpPr>
        <p:spPr>
          <a:xfrm>
            <a:off x="6566262" y="3027915"/>
            <a:ext cx="1889761" cy="40108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1205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F5B8-0542-4545-908C-7539D0C7DC31}"/>
              </a:ext>
            </a:extLst>
          </p:cNvPr>
          <p:cNvSpPr>
            <a:spLocks noGrp="1"/>
          </p:cNvSpPr>
          <p:nvPr>
            <p:ph type="title"/>
          </p:nvPr>
        </p:nvSpPr>
        <p:spPr/>
        <p:txBody>
          <a:bodyPr/>
          <a:lstStyle/>
          <a:p>
            <a:r>
              <a:rPr lang="en-US" dirty="0"/>
              <a:t>Demographics &amp; Initial Evaluation</a:t>
            </a:r>
          </a:p>
        </p:txBody>
      </p:sp>
      <p:pic>
        <p:nvPicPr>
          <p:cNvPr id="6" name="Content Placeholder 5" descr="A screenshot of a cell phone&#10;&#10;Description automatically generated">
            <a:extLst>
              <a:ext uri="{FF2B5EF4-FFF2-40B4-BE49-F238E27FC236}">
                <a16:creationId xmlns:a16="http://schemas.microsoft.com/office/drawing/2014/main" id="{5ED353F6-269E-4A2E-967D-BC59E441849C}"/>
              </a:ext>
            </a:extLst>
          </p:cNvPr>
          <p:cNvPicPr>
            <a:picLocks noGrp="1" noChangeAspect="1"/>
          </p:cNvPicPr>
          <p:nvPr>
            <p:ph idx="1"/>
          </p:nvPr>
        </p:nvPicPr>
        <p:blipFill>
          <a:blip r:embed="rId2"/>
          <a:stretch>
            <a:fillRect/>
          </a:stretch>
        </p:blipFill>
        <p:spPr>
          <a:xfrm>
            <a:off x="6566268" y="148052"/>
            <a:ext cx="5340023" cy="2593535"/>
          </a:xfrm>
        </p:spPr>
      </p:pic>
      <p:sp>
        <p:nvSpPr>
          <p:cNvPr id="4" name="Text Placeholder 3">
            <a:extLst>
              <a:ext uri="{FF2B5EF4-FFF2-40B4-BE49-F238E27FC236}">
                <a16:creationId xmlns:a16="http://schemas.microsoft.com/office/drawing/2014/main" id="{868EA140-5E21-4DF6-9D82-10B6FD06AE79}"/>
              </a:ext>
            </a:extLst>
          </p:cNvPr>
          <p:cNvSpPr>
            <a:spLocks noGrp="1"/>
          </p:cNvSpPr>
          <p:nvPr>
            <p:ph type="body" sz="half" idx="2"/>
          </p:nvPr>
        </p:nvSpPr>
        <p:spPr>
          <a:xfrm>
            <a:off x="1024128" y="1931159"/>
            <a:ext cx="4389120" cy="3762294"/>
          </a:xfrm>
        </p:spPr>
        <p:txBody>
          <a:bodyPr/>
          <a:lstStyle/>
          <a:p>
            <a:r>
              <a:rPr lang="en-US" dirty="0">
                <a:solidFill>
                  <a:schemeClr val="bg1">
                    <a:lumMod val="75000"/>
                  </a:schemeClr>
                </a:solidFill>
              </a:rPr>
              <a:t>Reporting Address</a:t>
            </a:r>
          </a:p>
          <a:p>
            <a:r>
              <a:rPr lang="en-US" dirty="0">
                <a:solidFill>
                  <a:schemeClr val="bg1">
                    <a:lumMod val="75000"/>
                  </a:schemeClr>
                </a:solidFill>
              </a:rPr>
              <a:t>Date of Birth</a:t>
            </a:r>
          </a:p>
          <a:p>
            <a:r>
              <a:rPr lang="en-US" dirty="0"/>
              <a:t>Sex at Birth</a:t>
            </a:r>
          </a:p>
          <a:p>
            <a:r>
              <a:rPr lang="en-US" dirty="0">
                <a:solidFill>
                  <a:schemeClr val="bg1">
                    <a:lumMod val="75000"/>
                  </a:schemeClr>
                </a:solidFill>
              </a:rPr>
              <a:t>Ethnicity</a:t>
            </a:r>
          </a:p>
          <a:p>
            <a:r>
              <a:rPr lang="en-US" dirty="0">
                <a:solidFill>
                  <a:schemeClr val="bg1">
                    <a:lumMod val="75000"/>
                  </a:schemeClr>
                </a:solidFill>
              </a:rPr>
              <a:t>Race</a:t>
            </a:r>
          </a:p>
          <a:p>
            <a:r>
              <a:rPr lang="en-US" dirty="0">
                <a:solidFill>
                  <a:schemeClr val="bg1">
                    <a:lumMod val="75000"/>
                  </a:schemeClr>
                </a:solidFill>
              </a:rPr>
              <a:t>Nativity</a:t>
            </a:r>
          </a:p>
          <a:p>
            <a:r>
              <a:rPr lang="en-US" dirty="0">
                <a:solidFill>
                  <a:schemeClr val="bg1">
                    <a:lumMod val="75000"/>
                  </a:schemeClr>
                </a:solidFill>
              </a:rPr>
              <a:t>Country of Usual Residence</a:t>
            </a:r>
          </a:p>
          <a:p>
            <a:r>
              <a:rPr lang="en-US" dirty="0">
                <a:solidFill>
                  <a:schemeClr val="bg1">
                    <a:lumMod val="75000"/>
                  </a:schemeClr>
                </a:solidFill>
              </a:rPr>
              <a:t>Status at TB Diagnosis</a:t>
            </a:r>
          </a:p>
          <a:p>
            <a:r>
              <a:rPr lang="en-US" dirty="0">
                <a:solidFill>
                  <a:schemeClr val="bg1">
                    <a:lumMod val="75000"/>
                  </a:schemeClr>
                </a:solidFill>
              </a:rPr>
              <a:t>Initial Reason Evaluated for TB</a:t>
            </a:r>
          </a:p>
        </p:txBody>
      </p:sp>
      <p:pic>
        <p:nvPicPr>
          <p:cNvPr id="8" name="Picture 7" descr="A screenshot of a cell phone&#10;&#10;Description automatically generated">
            <a:extLst>
              <a:ext uri="{FF2B5EF4-FFF2-40B4-BE49-F238E27FC236}">
                <a16:creationId xmlns:a16="http://schemas.microsoft.com/office/drawing/2014/main" id="{9135C16B-5F2A-4305-A030-B5A8354F42C9}"/>
              </a:ext>
            </a:extLst>
          </p:cNvPr>
          <p:cNvPicPr>
            <a:picLocks noChangeAspect="1"/>
          </p:cNvPicPr>
          <p:nvPr/>
        </p:nvPicPr>
        <p:blipFill>
          <a:blip r:embed="rId3"/>
          <a:stretch>
            <a:fillRect/>
          </a:stretch>
        </p:blipFill>
        <p:spPr>
          <a:xfrm>
            <a:off x="6566268" y="2741586"/>
            <a:ext cx="5340023" cy="3926683"/>
          </a:xfrm>
          <a:prstGeom prst="rect">
            <a:avLst/>
          </a:prstGeom>
        </p:spPr>
      </p:pic>
      <p:sp>
        <p:nvSpPr>
          <p:cNvPr id="9" name="TextBox 8">
            <a:extLst>
              <a:ext uri="{FF2B5EF4-FFF2-40B4-BE49-F238E27FC236}">
                <a16:creationId xmlns:a16="http://schemas.microsoft.com/office/drawing/2014/main" id="{66E3E258-F87A-4629-A0E6-BED3E2FCCD27}"/>
              </a:ext>
            </a:extLst>
          </p:cNvPr>
          <p:cNvSpPr txBox="1"/>
          <p:nvPr/>
        </p:nvSpPr>
        <p:spPr>
          <a:xfrm>
            <a:off x="1024127" y="5179367"/>
            <a:ext cx="5542138" cy="1600438"/>
          </a:xfrm>
          <a:prstGeom prst="rect">
            <a:avLst/>
          </a:prstGeom>
          <a:noFill/>
        </p:spPr>
        <p:txBody>
          <a:bodyPr wrap="square" rtlCol="0">
            <a:spAutoFit/>
          </a:bodyPr>
          <a:lstStyle/>
          <a:p>
            <a:r>
              <a:rPr lang="en-US" sz="1400" dirty="0">
                <a:solidFill>
                  <a:schemeClr val="accent2">
                    <a:lumMod val="75000"/>
                  </a:schemeClr>
                </a:solidFill>
              </a:rPr>
              <a:t>Purpose: To establish the biological sex for the patient at birth for evaluation of epidemiologic trends</a:t>
            </a:r>
          </a:p>
          <a:p>
            <a:endParaRPr lang="en-US" sz="1400" dirty="0">
              <a:solidFill>
                <a:schemeClr val="accent2">
                  <a:lumMod val="75000"/>
                </a:schemeClr>
              </a:solidFill>
            </a:endParaRPr>
          </a:p>
          <a:p>
            <a:r>
              <a:rPr lang="en-US" sz="1400" dirty="0">
                <a:solidFill>
                  <a:schemeClr val="accent2">
                    <a:lumMod val="75000"/>
                  </a:schemeClr>
                </a:solidFill>
              </a:rPr>
              <a:t>IF recorded female at birth, record if patient was pregnant when TB diagnostic evaluation was initiated.</a:t>
            </a:r>
          </a:p>
          <a:p>
            <a:endParaRPr lang="en-US" sz="1400" dirty="0">
              <a:solidFill>
                <a:schemeClr val="accent2">
                  <a:lumMod val="75000"/>
                </a:schemeClr>
              </a:solidFill>
            </a:endParaRPr>
          </a:p>
          <a:p>
            <a:r>
              <a:rPr lang="en-US" sz="1400" dirty="0">
                <a:solidFill>
                  <a:schemeClr val="accent2">
                    <a:lumMod val="75000"/>
                  </a:schemeClr>
                </a:solidFill>
              </a:rPr>
              <a:t>2020 RVCT Reference Manual pg. 18</a:t>
            </a:r>
          </a:p>
        </p:txBody>
      </p:sp>
      <p:sp>
        <p:nvSpPr>
          <p:cNvPr id="11" name="Rectangle 10">
            <a:extLst>
              <a:ext uri="{FF2B5EF4-FFF2-40B4-BE49-F238E27FC236}">
                <a16:creationId xmlns:a16="http://schemas.microsoft.com/office/drawing/2014/main" id="{8CDD2B3A-8B35-4397-B03D-E5D9B6288BEC}"/>
              </a:ext>
            </a:extLst>
          </p:cNvPr>
          <p:cNvSpPr/>
          <p:nvPr/>
        </p:nvSpPr>
        <p:spPr>
          <a:xfrm>
            <a:off x="6566265" y="3344091"/>
            <a:ext cx="5340023" cy="26996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182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F5B8-0542-4545-908C-7539D0C7DC31}"/>
              </a:ext>
            </a:extLst>
          </p:cNvPr>
          <p:cNvSpPr>
            <a:spLocks noGrp="1"/>
          </p:cNvSpPr>
          <p:nvPr>
            <p:ph type="title"/>
          </p:nvPr>
        </p:nvSpPr>
        <p:spPr/>
        <p:txBody>
          <a:bodyPr/>
          <a:lstStyle/>
          <a:p>
            <a:r>
              <a:rPr lang="en-US" dirty="0"/>
              <a:t>Demographics &amp; Initial Evaluation</a:t>
            </a:r>
          </a:p>
        </p:txBody>
      </p:sp>
      <p:pic>
        <p:nvPicPr>
          <p:cNvPr id="6" name="Content Placeholder 5" descr="A screenshot of a cell phone&#10;&#10;Description automatically generated">
            <a:extLst>
              <a:ext uri="{FF2B5EF4-FFF2-40B4-BE49-F238E27FC236}">
                <a16:creationId xmlns:a16="http://schemas.microsoft.com/office/drawing/2014/main" id="{5ED353F6-269E-4A2E-967D-BC59E441849C}"/>
              </a:ext>
            </a:extLst>
          </p:cNvPr>
          <p:cNvPicPr>
            <a:picLocks noGrp="1" noChangeAspect="1"/>
          </p:cNvPicPr>
          <p:nvPr>
            <p:ph idx="1"/>
          </p:nvPr>
        </p:nvPicPr>
        <p:blipFill>
          <a:blip r:embed="rId3"/>
          <a:stretch>
            <a:fillRect/>
          </a:stretch>
        </p:blipFill>
        <p:spPr>
          <a:xfrm>
            <a:off x="5625253" y="104509"/>
            <a:ext cx="5340023" cy="2593535"/>
          </a:xfrm>
        </p:spPr>
      </p:pic>
      <p:sp>
        <p:nvSpPr>
          <p:cNvPr id="4" name="Text Placeholder 3">
            <a:extLst>
              <a:ext uri="{FF2B5EF4-FFF2-40B4-BE49-F238E27FC236}">
                <a16:creationId xmlns:a16="http://schemas.microsoft.com/office/drawing/2014/main" id="{868EA140-5E21-4DF6-9D82-10B6FD06AE79}"/>
              </a:ext>
            </a:extLst>
          </p:cNvPr>
          <p:cNvSpPr>
            <a:spLocks noGrp="1"/>
          </p:cNvSpPr>
          <p:nvPr>
            <p:ph type="body" sz="half" idx="2"/>
          </p:nvPr>
        </p:nvSpPr>
        <p:spPr>
          <a:xfrm>
            <a:off x="1024128" y="1931159"/>
            <a:ext cx="4389120" cy="3762294"/>
          </a:xfrm>
        </p:spPr>
        <p:txBody>
          <a:bodyPr/>
          <a:lstStyle/>
          <a:p>
            <a:r>
              <a:rPr lang="en-US" dirty="0">
                <a:solidFill>
                  <a:schemeClr val="bg1">
                    <a:lumMod val="75000"/>
                  </a:schemeClr>
                </a:solidFill>
              </a:rPr>
              <a:t>Reporting Address</a:t>
            </a:r>
          </a:p>
          <a:p>
            <a:r>
              <a:rPr lang="en-US" dirty="0">
                <a:solidFill>
                  <a:schemeClr val="bg1">
                    <a:lumMod val="75000"/>
                  </a:schemeClr>
                </a:solidFill>
              </a:rPr>
              <a:t>Date of Birth</a:t>
            </a:r>
          </a:p>
          <a:p>
            <a:r>
              <a:rPr lang="en-US" dirty="0">
                <a:solidFill>
                  <a:schemeClr val="bg1">
                    <a:lumMod val="75000"/>
                  </a:schemeClr>
                </a:solidFill>
              </a:rPr>
              <a:t>Sex at Birth</a:t>
            </a:r>
          </a:p>
          <a:p>
            <a:r>
              <a:rPr lang="en-US" dirty="0"/>
              <a:t>Ethnicity</a:t>
            </a:r>
          </a:p>
          <a:p>
            <a:r>
              <a:rPr lang="en-US" dirty="0">
                <a:solidFill>
                  <a:schemeClr val="bg1">
                    <a:lumMod val="75000"/>
                  </a:schemeClr>
                </a:solidFill>
              </a:rPr>
              <a:t>Race</a:t>
            </a:r>
          </a:p>
          <a:p>
            <a:r>
              <a:rPr lang="en-US" dirty="0">
                <a:solidFill>
                  <a:schemeClr val="bg1">
                    <a:lumMod val="75000"/>
                  </a:schemeClr>
                </a:solidFill>
              </a:rPr>
              <a:t>Nativity</a:t>
            </a:r>
          </a:p>
          <a:p>
            <a:r>
              <a:rPr lang="en-US" dirty="0">
                <a:solidFill>
                  <a:schemeClr val="bg1">
                    <a:lumMod val="75000"/>
                  </a:schemeClr>
                </a:solidFill>
              </a:rPr>
              <a:t>Country of Usual Residence</a:t>
            </a:r>
          </a:p>
          <a:p>
            <a:r>
              <a:rPr lang="en-US" dirty="0">
                <a:solidFill>
                  <a:schemeClr val="bg1">
                    <a:lumMod val="75000"/>
                  </a:schemeClr>
                </a:solidFill>
              </a:rPr>
              <a:t>Status at TB Diagnosis</a:t>
            </a:r>
          </a:p>
          <a:p>
            <a:r>
              <a:rPr lang="en-US" dirty="0">
                <a:solidFill>
                  <a:schemeClr val="bg1">
                    <a:lumMod val="75000"/>
                  </a:schemeClr>
                </a:solidFill>
              </a:rPr>
              <a:t>Initial Reason Evaluated for TB</a:t>
            </a:r>
          </a:p>
        </p:txBody>
      </p:sp>
      <p:pic>
        <p:nvPicPr>
          <p:cNvPr id="8" name="Picture 7" descr="A screenshot of a cell phone&#10;&#10;Description automatically generated">
            <a:extLst>
              <a:ext uri="{FF2B5EF4-FFF2-40B4-BE49-F238E27FC236}">
                <a16:creationId xmlns:a16="http://schemas.microsoft.com/office/drawing/2014/main" id="{9135C16B-5F2A-4305-A030-B5A8354F42C9}"/>
              </a:ext>
            </a:extLst>
          </p:cNvPr>
          <p:cNvPicPr>
            <a:picLocks noChangeAspect="1"/>
          </p:cNvPicPr>
          <p:nvPr/>
        </p:nvPicPr>
        <p:blipFill>
          <a:blip r:embed="rId4"/>
          <a:stretch>
            <a:fillRect/>
          </a:stretch>
        </p:blipFill>
        <p:spPr>
          <a:xfrm>
            <a:off x="5625253" y="2698043"/>
            <a:ext cx="5340023" cy="3926683"/>
          </a:xfrm>
          <a:prstGeom prst="rect">
            <a:avLst/>
          </a:prstGeom>
        </p:spPr>
      </p:pic>
      <p:sp>
        <p:nvSpPr>
          <p:cNvPr id="9" name="TextBox 8">
            <a:extLst>
              <a:ext uri="{FF2B5EF4-FFF2-40B4-BE49-F238E27FC236}">
                <a16:creationId xmlns:a16="http://schemas.microsoft.com/office/drawing/2014/main" id="{66E3E258-F87A-4629-A0E6-BED3E2FCCD27}"/>
              </a:ext>
            </a:extLst>
          </p:cNvPr>
          <p:cNvSpPr txBox="1"/>
          <p:nvPr/>
        </p:nvSpPr>
        <p:spPr>
          <a:xfrm>
            <a:off x="1024128" y="5243494"/>
            <a:ext cx="4601125" cy="1323439"/>
          </a:xfrm>
          <a:prstGeom prst="rect">
            <a:avLst/>
          </a:prstGeom>
          <a:noFill/>
        </p:spPr>
        <p:txBody>
          <a:bodyPr wrap="square" rtlCol="0">
            <a:spAutoFit/>
          </a:bodyPr>
          <a:lstStyle/>
          <a:p>
            <a:r>
              <a:rPr lang="en-US" sz="1600" dirty="0">
                <a:solidFill>
                  <a:schemeClr val="accent2">
                    <a:lumMod val="75000"/>
                  </a:schemeClr>
                </a:solidFill>
              </a:rPr>
              <a:t>Purpose: To establish the patient’s ethnicity for evaluation of epidemiologic trends associated with ethnicity</a:t>
            </a:r>
          </a:p>
          <a:p>
            <a:endParaRPr lang="en-US" sz="1600" dirty="0">
              <a:solidFill>
                <a:schemeClr val="accent2">
                  <a:lumMod val="75000"/>
                </a:schemeClr>
              </a:solidFill>
            </a:endParaRPr>
          </a:p>
          <a:p>
            <a:r>
              <a:rPr lang="en-US" sz="1600" dirty="0">
                <a:solidFill>
                  <a:schemeClr val="accent2">
                    <a:lumMod val="75000"/>
                  </a:schemeClr>
                </a:solidFill>
              </a:rPr>
              <a:t>2020 RVCT Reference Manual pg. 19</a:t>
            </a:r>
          </a:p>
        </p:txBody>
      </p:sp>
      <p:sp>
        <p:nvSpPr>
          <p:cNvPr id="10" name="Rectangle 9">
            <a:extLst>
              <a:ext uri="{FF2B5EF4-FFF2-40B4-BE49-F238E27FC236}">
                <a16:creationId xmlns:a16="http://schemas.microsoft.com/office/drawing/2014/main" id="{91598716-DA46-413D-AE36-DDDC0FA40CA6}"/>
              </a:ext>
            </a:extLst>
          </p:cNvPr>
          <p:cNvSpPr/>
          <p:nvPr/>
        </p:nvSpPr>
        <p:spPr>
          <a:xfrm>
            <a:off x="5625253" y="4093030"/>
            <a:ext cx="2961398" cy="40930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51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F5B8-0542-4545-908C-7539D0C7DC31}"/>
              </a:ext>
            </a:extLst>
          </p:cNvPr>
          <p:cNvSpPr>
            <a:spLocks noGrp="1"/>
          </p:cNvSpPr>
          <p:nvPr>
            <p:ph type="title"/>
          </p:nvPr>
        </p:nvSpPr>
        <p:spPr/>
        <p:txBody>
          <a:bodyPr/>
          <a:lstStyle/>
          <a:p>
            <a:r>
              <a:rPr lang="en-US" dirty="0"/>
              <a:t>Demographics &amp; Initial Evaluation</a:t>
            </a:r>
          </a:p>
        </p:txBody>
      </p:sp>
      <p:pic>
        <p:nvPicPr>
          <p:cNvPr id="6" name="Content Placeholder 5" descr="A screenshot of a cell phone&#10;&#10;Description automatically generated">
            <a:extLst>
              <a:ext uri="{FF2B5EF4-FFF2-40B4-BE49-F238E27FC236}">
                <a16:creationId xmlns:a16="http://schemas.microsoft.com/office/drawing/2014/main" id="{5ED353F6-269E-4A2E-967D-BC59E441849C}"/>
              </a:ext>
            </a:extLst>
          </p:cNvPr>
          <p:cNvPicPr>
            <a:picLocks noGrp="1" noChangeAspect="1"/>
          </p:cNvPicPr>
          <p:nvPr>
            <p:ph idx="1"/>
          </p:nvPr>
        </p:nvPicPr>
        <p:blipFill>
          <a:blip r:embed="rId3"/>
          <a:stretch>
            <a:fillRect/>
          </a:stretch>
        </p:blipFill>
        <p:spPr>
          <a:xfrm>
            <a:off x="5625253" y="104509"/>
            <a:ext cx="5340023" cy="2593535"/>
          </a:xfrm>
        </p:spPr>
      </p:pic>
      <p:sp>
        <p:nvSpPr>
          <p:cNvPr id="4" name="Text Placeholder 3">
            <a:extLst>
              <a:ext uri="{FF2B5EF4-FFF2-40B4-BE49-F238E27FC236}">
                <a16:creationId xmlns:a16="http://schemas.microsoft.com/office/drawing/2014/main" id="{868EA140-5E21-4DF6-9D82-10B6FD06AE79}"/>
              </a:ext>
            </a:extLst>
          </p:cNvPr>
          <p:cNvSpPr>
            <a:spLocks noGrp="1"/>
          </p:cNvSpPr>
          <p:nvPr>
            <p:ph type="body" sz="half" idx="2"/>
          </p:nvPr>
        </p:nvSpPr>
        <p:spPr>
          <a:xfrm>
            <a:off x="1024128" y="1931159"/>
            <a:ext cx="4389120" cy="3762294"/>
          </a:xfrm>
        </p:spPr>
        <p:txBody>
          <a:bodyPr/>
          <a:lstStyle/>
          <a:p>
            <a:r>
              <a:rPr lang="en-US" dirty="0">
                <a:solidFill>
                  <a:schemeClr val="bg1">
                    <a:lumMod val="75000"/>
                  </a:schemeClr>
                </a:solidFill>
              </a:rPr>
              <a:t>Reporting Address</a:t>
            </a:r>
          </a:p>
          <a:p>
            <a:r>
              <a:rPr lang="en-US" dirty="0">
                <a:solidFill>
                  <a:schemeClr val="bg1">
                    <a:lumMod val="75000"/>
                  </a:schemeClr>
                </a:solidFill>
              </a:rPr>
              <a:t>Date of Birth</a:t>
            </a:r>
          </a:p>
          <a:p>
            <a:r>
              <a:rPr lang="en-US" dirty="0">
                <a:solidFill>
                  <a:schemeClr val="bg1">
                    <a:lumMod val="75000"/>
                  </a:schemeClr>
                </a:solidFill>
              </a:rPr>
              <a:t>Sex at Birth</a:t>
            </a:r>
          </a:p>
          <a:p>
            <a:r>
              <a:rPr lang="en-US" dirty="0">
                <a:solidFill>
                  <a:schemeClr val="bg1">
                    <a:lumMod val="75000"/>
                  </a:schemeClr>
                </a:solidFill>
              </a:rPr>
              <a:t>Ethnicity</a:t>
            </a:r>
          </a:p>
          <a:p>
            <a:r>
              <a:rPr lang="en-US" dirty="0"/>
              <a:t>Race</a:t>
            </a:r>
          </a:p>
          <a:p>
            <a:r>
              <a:rPr lang="en-US" dirty="0">
                <a:solidFill>
                  <a:schemeClr val="bg1">
                    <a:lumMod val="75000"/>
                  </a:schemeClr>
                </a:solidFill>
              </a:rPr>
              <a:t>Nativity</a:t>
            </a:r>
          </a:p>
          <a:p>
            <a:r>
              <a:rPr lang="en-US" dirty="0">
                <a:solidFill>
                  <a:schemeClr val="bg1">
                    <a:lumMod val="75000"/>
                  </a:schemeClr>
                </a:solidFill>
              </a:rPr>
              <a:t>Country of Usual Residence</a:t>
            </a:r>
          </a:p>
          <a:p>
            <a:r>
              <a:rPr lang="en-US" dirty="0">
                <a:solidFill>
                  <a:schemeClr val="bg1">
                    <a:lumMod val="75000"/>
                  </a:schemeClr>
                </a:solidFill>
              </a:rPr>
              <a:t>Status at TB Diagnosis</a:t>
            </a:r>
          </a:p>
          <a:p>
            <a:r>
              <a:rPr lang="en-US" dirty="0">
                <a:solidFill>
                  <a:schemeClr val="bg1">
                    <a:lumMod val="75000"/>
                  </a:schemeClr>
                </a:solidFill>
              </a:rPr>
              <a:t>Initial Reason Evaluated for TB</a:t>
            </a:r>
          </a:p>
        </p:txBody>
      </p:sp>
      <p:pic>
        <p:nvPicPr>
          <p:cNvPr id="8" name="Picture 7" descr="A screenshot of a cell phone&#10;&#10;Description automatically generated">
            <a:extLst>
              <a:ext uri="{FF2B5EF4-FFF2-40B4-BE49-F238E27FC236}">
                <a16:creationId xmlns:a16="http://schemas.microsoft.com/office/drawing/2014/main" id="{9135C16B-5F2A-4305-A030-B5A8354F42C9}"/>
              </a:ext>
            </a:extLst>
          </p:cNvPr>
          <p:cNvPicPr>
            <a:picLocks noChangeAspect="1"/>
          </p:cNvPicPr>
          <p:nvPr/>
        </p:nvPicPr>
        <p:blipFill>
          <a:blip r:embed="rId4"/>
          <a:stretch>
            <a:fillRect/>
          </a:stretch>
        </p:blipFill>
        <p:spPr>
          <a:xfrm>
            <a:off x="5625253" y="2698043"/>
            <a:ext cx="5340023" cy="3926683"/>
          </a:xfrm>
          <a:prstGeom prst="rect">
            <a:avLst/>
          </a:prstGeom>
        </p:spPr>
      </p:pic>
      <p:sp>
        <p:nvSpPr>
          <p:cNvPr id="9" name="TextBox 8">
            <a:extLst>
              <a:ext uri="{FF2B5EF4-FFF2-40B4-BE49-F238E27FC236}">
                <a16:creationId xmlns:a16="http://schemas.microsoft.com/office/drawing/2014/main" id="{66E3E258-F87A-4629-A0E6-BED3E2FCCD27}"/>
              </a:ext>
            </a:extLst>
          </p:cNvPr>
          <p:cNvSpPr txBox="1"/>
          <p:nvPr/>
        </p:nvSpPr>
        <p:spPr>
          <a:xfrm>
            <a:off x="1024127" y="5179367"/>
            <a:ext cx="4601125" cy="1323439"/>
          </a:xfrm>
          <a:prstGeom prst="rect">
            <a:avLst/>
          </a:prstGeom>
          <a:noFill/>
        </p:spPr>
        <p:txBody>
          <a:bodyPr wrap="square" rtlCol="0">
            <a:spAutoFit/>
          </a:bodyPr>
          <a:lstStyle/>
          <a:p>
            <a:r>
              <a:rPr lang="en-US" sz="1600" dirty="0">
                <a:solidFill>
                  <a:schemeClr val="accent2">
                    <a:lumMod val="75000"/>
                  </a:schemeClr>
                </a:solidFill>
              </a:rPr>
              <a:t>Purpose: To establish the patient’s race(s) for evaluation of epidemiologic trends associated with race.</a:t>
            </a:r>
          </a:p>
          <a:p>
            <a:endParaRPr lang="en-US" sz="1600" dirty="0">
              <a:solidFill>
                <a:schemeClr val="accent2">
                  <a:lumMod val="75000"/>
                </a:schemeClr>
              </a:solidFill>
            </a:endParaRPr>
          </a:p>
          <a:p>
            <a:r>
              <a:rPr lang="en-US" sz="1600" dirty="0">
                <a:solidFill>
                  <a:schemeClr val="accent2">
                    <a:lumMod val="75000"/>
                  </a:schemeClr>
                </a:solidFill>
              </a:rPr>
              <a:t>2020 RVCT Reference Manual pg. 20-21</a:t>
            </a:r>
          </a:p>
        </p:txBody>
      </p:sp>
      <p:sp>
        <p:nvSpPr>
          <p:cNvPr id="10" name="Rectangle 9">
            <a:extLst>
              <a:ext uri="{FF2B5EF4-FFF2-40B4-BE49-F238E27FC236}">
                <a16:creationId xmlns:a16="http://schemas.microsoft.com/office/drawing/2014/main" id="{B836FCBB-3E8F-400A-97B9-7C0939D33672}"/>
              </a:ext>
            </a:extLst>
          </p:cNvPr>
          <p:cNvSpPr/>
          <p:nvPr/>
        </p:nvSpPr>
        <p:spPr>
          <a:xfrm>
            <a:off x="5624767" y="3489467"/>
            <a:ext cx="5340022" cy="67049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4FF6D88-B6C2-4AA9-8E07-7A6351FD73CF}"/>
              </a:ext>
            </a:extLst>
          </p:cNvPr>
          <p:cNvSpPr/>
          <p:nvPr/>
        </p:nvSpPr>
        <p:spPr>
          <a:xfrm>
            <a:off x="7289073" y="3672312"/>
            <a:ext cx="902035" cy="152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941ADA-548A-47AA-A156-79ED0D41876D}"/>
              </a:ext>
            </a:extLst>
          </p:cNvPr>
          <p:cNvSpPr/>
          <p:nvPr/>
        </p:nvSpPr>
        <p:spPr>
          <a:xfrm>
            <a:off x="7843760" y="3855157"/>
            <a:ext cx="1065109" cy="152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90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83C85-2BAE-42A0-8B5B-585C2170CC57}"/>
              </a:ext>
            </a:extLst>
          </p:cNvPr>
          <p:cNvSpPr>
            <a:spLocks noGrp="1"/>
          </p:cNvSpPr>
          <p:nvPr>
            <p:ph type="title"/>
          </p:nvPr>
        </p:nvSpPr>
        <p:spPr/>
        <p:txBody>
          <a:bodyPr/>
          <a:lstStyle/>
          <a:p>
            <a:r>
              <a:rPr lang="en-US" dirty="0"/>
              <a:t>General Guidelines</a:t>
            </a:r>
          </a:p>
        </p:txBody>
      </p:sp>
      <p:sp>
        <p:nvSpPr>
          <p:cNvPr id="3" name="Content Placeholder 2">
            <a:extLst>
              <a:ext uri="{FF2B5EF4-FFF2-40B4-BE49-F238E27FC236}">
                <a16:creationId xmlns:a16="http://schemas.microsoft.com/office/drawing/2014/main" id="{39A9EA47-D627-4E90-A1B7-05CDA57CEF13}"/>
              </a:ext>
            </a:extLst>
          </p:cNvPr>
          <p:cNvSpPr>
            <a:spLocks noGrp="1"/>
          </p:cNvSpPr>
          <p:nvPr>
            <p:ph idx="1"/>
          </p:nvPr>
        </p:nvSpPr>
        <p:spPr/>
        <p:txBody>
          <a:bodyPr/>
          <a:lstStyle/>
          <a:p>
            <a:pPr>
              <a:buFont typeface="Tw Cen MT" panose="020B0602020104020603" pitchFamily="34" charset="0"/>
              <a:buChar char="-"/>
            </a:pPr>
            <a:r>
              <a:rPr lang="en-US" dirty="0"/>
              <a:t>Leave the item blank if the information requested is pending.</a:t>
            </a:r>
          </a:p>
          <a:p>
            <a:pPr>
              <a:buFont typeface="Tw Cen MT" panose="020B0602020104020603" pitchFamily="34" charset="0"/>
              <a:buChar char="-"/>
            </a:pPr>
            <a:r>
              <a:rPr lang="en-US" dirty="0"/>
              <a:t>If the valid value cannot be determined and there is no check-box labeled “unknown” first make sure you need to be answering the question, then write “unknown.”  </a:t>
            </a:r>
          </a:p>
          <a:p>
            <a:pPr>
              <a:buFont typeface="Tw Cen MT" panose="020B0602020104020603" pitchFamily="34" charset="0"/>
              <a:buChar char="-"/>
            </a:pPr>
            <a:r>
              <a:rPr lang="en-US" dirty="0"/>
              <a:t>Unknown information should be rare.</a:t>
            </a:r>
          </a:p>
          <a:p>
            <a:pPr>
              <a:buFont typeface="Tw Cen MT" panose="020B0602020104020603" pitchFamily="34" charset="0"/>
              <a:buChar char="-"/>
            </a:pPr>
            <a:r>
              <a:rPr lang="en-US" dirty="0"/>
              <a:t>Dates must be entered fully as mm/dd/</a:t>
            </a:r>
            <a:r>
              <a:rPr lang="en-US" dirty="0" err="1"/>
              <a:t>yyyy</a:t>
            </a:r>
            <a:r>
              <a:rPr lang="en-US" dirty="0"/>
              <a:t>.  If a day is truly unknown (ex: day entered U.S.) enter it as 01.</a:t>
            </a:r>
          </a:p>
          <a:p>
            <a:pPr>
              <a:buFont typeface="Tw Cen MT" panose="020B0602020104020603" pitchFamily="34" charset="0"/>
              <a:buChar char="-"/>
            </a:pPr>
            <a:r>
              <a:rPr lang="en-US" dirty="0"/>
              <a:t>Text box fields other than name, date of birth, and address should not contain personal identifiers</a:t>
            </a:r>
          </a:p>
          <a:p>
            <a:endParaRPr lang="en-US" dirty="0"/>
          </a:p>
        </p:txBody>
      </p:sp>
    </p:spTree>
    <p:extLst>
      <p:ext uri="{BB962C8B-B14F-4D97-AF65-F5344CB8AC3E}">
        <p14:creationId xmlns:p14="http://schemas.microsoft.com/office/powerpoint/2010/main" val="4095244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8B3BD2DA-533D-4DA5-8ED7-C81EF1D7D878}"/>
              </a:ext>
            </a:extLst>
          </p:cNvPr>
          <p:cNvPicPr>
            <a:picLocks noChangeAspect="1"/>
          </p:cNvPicPr>
          <p:nvPr/>
        </p:nvPicPr>
        <p:blipFill>
          <a:blip r:embed="rId2"/>
          <a:stretch>
            <a:fillRect/>
          </a:stretch>
        </p:blipFill>
        <p:spPr>
          <a:xfrm>
            <a:off x="2263159" y="1006234"/>
            <a:ext cx="7665681" cy="4845531"/>
          </a:xfrm>
          <a:prstGeom prst="rect">
            <a:avLst/>
          </a:prstGeom>
        </p:spPr>
      </p:pic>
    </p:spTree>
    <p:extLst>
      <p:ext uri="{BB962C8B-B14F-4D97-AF65-F5344CB8AC3E}">
        <p14:creationId xmlns:p14="http://schemas.microsoft.com/office/powerpoint/2010/main" val="743198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F5B8-0542-4545-908C-7539D0C7DC31}"/>
              </a:ext>
            </a:extLst>
          </p:cNvPr>
          <p:cNvSpPr>
            <a:spLocks noGrp="1"/>
          </p:cNvSpPr>
          <p:nvPr>
            <p:ph type="title"/>
          </p:nvPr>
        </p:nvSpPr>
        <p:spPr/>
        <p:txBody>
          <a:bodyPr/>
          <a:lstStyle/>
          <a:p>
            <a:r>
              <a:rPr lang="en-US" dirty="0"/>
              <a:t>Demographics &amp; Initial Evaluation</a:t>
            </a:r>
          </a:p>
        </p:txBody>
      </p:sp>
      <p:pic>
        <p:nvPicPr>
          <p:cNvPr id="6" name="Content Placeholder 5" descr="A screenshot of a cell phone&#10;&#10;Description automatically generated">
            <a:extLst>
              <a:ext uri="{FF2B5EF4-FFF2-40B4-BE49-F238E27FC236}">
                <a16:creationId xmlns:a16="http://schemas.microsoft.com/office/drawing/2014/main" id="{5ED353F6-269E-4A2E-967D-BC59E441849C}"/>
              </a:ext>
            </a:extLst>
          </p:cNvPr>
          <p:cNvPicPr>
            <a:picLocks noGrp="1" noChangeAspect="1"/>
          </p:cNvPicPr>
          <p:nvPr>
            <p:ph idx="1"/>
          </p:nvPr>
        </p:nvPicPr>
        <p:blipFill>
          <a:blip r:embed="rId3"/>
          <a:stretch>
            <a:fillRect/>
          </a:stretch>
        </p:blipFill>
        <p:spPr>
          <a:xfrm>
            <a:off x="5625253" y="78383"/>
            <a:ext cx="5340023" cy="2593535"/>
          </a:xfrm>
        </p:spPr>
      </p:pic>
      <p:sp>
        <p:nvSpPr>
          <p:cNvPr id="4" name="Text Placeholder 3">
            <a:extLst>
              <a:ext uri="{FF2B5EF4-FFF2-40B4-BE49-F238E27FC236}">
                <a16:creationId xmlns:a16="http://schemas.microsoft.com/office/drawing/2014/main" id="{868EA140-5E21-4DF6-9D82-10B6FD06AE79}"/>
              </a:ext>
            </a:extLst>
          </p:cNvPr>
          <p:cNvSpPr>
            <a:spLocks noGrp="1"/>
          </p:cNvSpPr>
          <p:nvPr>
            <p:ph type="body" sz="half" idx="2"/>
          </p:nvPr>
        </p:nvSpPr>
        <p:spPr>
          <a:xfrm>
            <a:off x="1024128" y="1931159"/>
            <a:ext cx="4389120" cy="3762294"/>
          </a:xfrm>
        </p:spPr>
        <p:txBody>
          <a:bodyPr/>
          <a:lstStyle/>
          <a:p>
            <a:r>
              <a:rPr lang="en-US" dirty="0">
                <a:solidFill>
                  <a:schemeClr val="bg1">
                    <a:lumMod val="75000"/>
                  </a:schemeClr>
                </a:solidFill>
              </a:rPr>
              <a:t>Reporting Address</a:t>
            </a:r>
          </a:p>
          <a:p>
            <a:r>
              <a:rPr lang="en-US" dirty="0">
                <a:solidFill>
                  <a:schemeClr val="bg1">
                    <a:lumMod val="75000"/>
                  </a:schemeClr>
                </a:solidFill>
              </a:rPr>
              <a:t>Date of Birth</a:t>
            </a:r>
          </a:p>
          <a:p>
            <a:r>
              <a:rPr lang="en-US" dirty="0">
                <a:solidFill>
                  <a:schemeClr val="bg1">
                    <a:lumMod val="75000"/>
                  </a:schemeClr>
                </a:solidFill>
              </a:rPr>
              <a:t>Sex at Birth</a:t>
            </a:r>
          </a:p>
          <a:p>
            <a:r>
              <a:rPr lang="en-US" dirty="0">
                <a:solidFill>
                  <a:schemeClr val="bg1">
                    <a:lumMod val="75000"/>
                  </a:schemeClr>
                </a:solidFill>
              </a:rPr>
              <a:t>Ethnicity</a:t>
            </a:r>
          </a:p>
          <a:p>
            <a:r>
              <a:rPr lang="en-US" dirty="0">
                <a:solidFill>
                  <a:schemeClr val="bg1">
                    <a:lumMod val="75000"/>
                  </a:schemeClr>
                </a:solidFill>
              </a:rPr>
              <a:t>Race</a:t>
            </a:r>
          </a:p>
          <a:p>
            <a:r>
              <a:rPr lang="en-US" dirty="0"/>
              <a:t>Nativity</a:t>
            </a:r>
          </a:p>
          <a:p>
            <a:r>
              <a:rPr lang="en-US" dirty="0">
                <a:solidFill>
                  <a:schemeClr val="bg1">
                    <a:lumMod val="75000"/>
                  </a:schemeClr>
                </a:solidFill>
              </a:rPr>
              <a:t>Country of Usual Residence</a:t>
            </a:r>
          </a:p>
          <a:p>
            <a:r>
              <a:rPr lang="en-US" dirty="0">
                <a:solidFill>
                  <a:schemeClr val="bg1">
                    <a:lumMod val="75000"/>
                  </a:schemeClr>
                </a:solidFill>
              </a:rPr>
              <a:t>Status at TB Diagnosis</a:t>
            </a:r>
          </a:p>
          <a:p>
            <a:r>
              <a:rPr lang="en-US" dirty="0">
                <a:solidFill>
                  <a:schemeClr val="bg1">
                    <a:lumMod val="75000"/>
                  </a:schemeClr>
                </a:solidFill>
              </a:rPr>
              <a:t>Initial Reason Evaluated for TB</a:t>
            </a:r>
          </a:p>
        </p:txBody>
      </p:sp>
      <p:pic>
        <p:nvPicPr>
          <p:cNvPr id="8" name="Picture 7" descr="A screenshot of a cell phone&#10;&#10;Description automatically generated">
            <a:extLst>
              <a:ext uri="{FF2B5EF4-FFF2-40B4-BE49-F238E27FC236}">
                <a16:creationId xmlns:a16="http://schemas.microsoft.com/office/drawing/2014/main" id="{9135C16B-5F2A-4305-A030-B5A8354F42C9}"/>
              </a:ext>
            </a:extLst>
          </p:cNvPr>
          <p:cNvPicPr>
            <a:picLocks noChangeAspect="1"/>
          </p:cNvPicPr>
          <p:nvPr/>
        </p:nvPicPr>
        <p:blipFill>
          <a:blip r:embed="rId4"/>
          <a:stretch>
            <a:fillRect/>
          </a:stretch>
        </p:blipFill>
        <p:spPr>
          <a:xfrm>
            <a:off x="5625253" y="2698043"/>
            <a:ext cx="5340023" cy="3926683"/>
          </a:xfrm>
          <a:prstGeom prst="rect">
            <a:avLst/>
          </a:prstGeom>
        </p:spPr>
      </p:pic>
      <p:sp>
        <p:nvSpPr>
          <p:cNvPr id="9" name="TextBox 8">
            <a:extLst>
              <a:ext uri="{FF2B5EF4-FFF2-40B4-BE49-F238E27FC236}">
                <a16:creationId xmlns:a16="http://schemas.microsoft.com/office/drawing/2014/main" id="{66E3E258-F87A-4629-A0E6-BED3E2FCCD27}"/>
              </a:ext>
            </a:extLst>
          </p:cNvPr>
          <p:cNvSpPr txBox="1"/>
          <p:nvPr/>
        </p:nvSpPr>
        <p:spPr>
          <a:xfrm>
            <a:off x="1024127" y="5179367"/>
            <a:ext cx="4601125" cy="1323439"/>
          </a:xfrm>
          <a:prstGeom prst="rect">
            <a:avLst/>
          </a:prstGeom>
          <a:noFill/>
        </p:spPr>
        <p:txBody>
          <a:bodyPr wrap="square" rtlCol="0">
            <a:spAutoFit/>
          </a:bodyPr>
          <a:lstStyle/>
          <a:p>
            <a:r>
              <a:rPr lang="en-US" sz="1600" dirty="0">
                <a:solidFill>
                  <a:schemeClr val="accent2">
                    <a:lumMod val="75000"/>
                  </a:schemeClr>
                </a:solidFill>
              </a:rPr>
              <a:t>Purpose: To establish the patient’s country of birth and citizenship status at birth for evaluation of epidemiologic trends.</a:t>
            </a:r>
          </a:p>
          <a:p>
            <a:endParaRPr lang="en-US" sz="1600" dirty="0">
              <a:solidFill>
                <a:schemeClr val="accent2">
                  <a:lumMod val="75000"/>
                </a:schemeClr>
              </a:solidFill>
            </a:endParaRPr>
          </a:p>
          <a:p>
            <a:r>
              <a:rPr lang="en-US" sz="1600" dirty="0">
                <a:solidFill>
                  <a:schemeClr val="accent2">
                    <a:lumMod val="75000"/>
                  </a:schemeClr>
                </a:solidFill>
              </a:rPr>
              <a:t>2020 RVCT Reference Manual pg. 22-23</a:t>
            </a:r>
          </a:p>
        </p:txBody>
      </p:sp>
      <p:sp>
        <p:nvSpPr>
          <p:cNvPr id="10" name="Rectangle 9">
            <a:extLst>
              <a:ext uri="{FF2B5EF4-FFF2-40B4-BE49-F238E27FC236}">
                <a16:creationId xmlns:a16="http://schemas.microsoft.com/office/drawing/2014/main" id="{628DE064-997D-4E6D-AAA3-E187955B0117}"/>
              </a:ext>
            </a:extLst>
          </p:cNvPr>
          <p:cNvSpPr/>
          <p:nvPr/>
        </p:nvSpPr>
        <p:spPr>
          <a:xfrm>
            <a:off x="5633961" y="4423955"/>
            <a:ext cx="5331315" cy="82731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853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F5B8-0542-4545-908C-7539D0C7DC31}"/>
              </a:ext>
            </a:extLst>
          </p:cNvPr>
          <p:cNvSpPr>
            <a:spLocks noGrp="1"/>
          </p:cNvSpPr>
          <p:nvPr>
            <p:ph type="title"/>
          </p:nvPr>
        </p:nvSpPr>
        <p:spPr/>
        <p:txBody>
          <a:bodyPr/>
          <a:lstStyle/>
          <a:p>
            <a:r>
              <a:rPr lang="en-US" dirty="0"/>
              <a:t>Demographics &amp; Initial Evaluation</a:t>
            </a:r>
          </a:p>
        </p:txBody>
      </p:sp>
      <p:pic>
        <p:nvPicPr>
          <p:cNvPr id="6" name="Content Placeholder 5" descr="A screenshot of a cell phone&#10;&#10;Description automatically generated">
            <a:extLst>
              <a:ext uri="{FF2B5EF4-FFF2-40B4-BE49-F238E27FC236}">
                <a16:creationId xmlns:a16="http://schemas.microsoft.com/office/drawing/2014/main" id="{5ED353F6-269E-4A2E-967D-BC59E441849C}"/>
              </a:ext>
            </a:extLst>
          </p:cNvPr>
          <p:cNvPicPr>
            <a:picLocks noGrp="1" noChangeAspect="1"/>
          </p:cNvPicPr>
          <p:nvPr>
            <p:ph idx="1"/>
          </p:nvPr>
        </p:nvPicPr>
        <p:blipFill>
          <a:blip r:embed="rId3"/>
          <a:stretch>
            <a:fillRect/>
          </a:stretch>
        </p:blipFill>
        <p:spPr>
          <a:xfrm>
            <a:off x="5625253" y="104509"/>
            <a:ext cx="5340023" cy="2593535"/>
          </a:xfrm>
        </p:spPr>
      </p:pic>
      <p:sp>
        <p:nvSpPr>
          <p:cNvPr id="4" name="Text Placeholder 3">
            <a:extLst>
              <a:ext uri="{FF2B5EF4-FFF2-40B4-BE49-F238E27FC236}">
                <a16:creationId xmlns:a16="http://schemas.microsoft.com/office/drawing/2014/main" id="{868EA140-5E21-4DF6-9D82-10B6FD06AE79}"/>
              </a:ext>
            </a:extLst>
          </p:cNvPr>
          <p:cNvSpPr>
            <a:spLocks noGrp="1"/>
          </p:cNvSpPr>
          <p:nvPr>
            <p:ph type="body" sz="half" idx="2"/>
          </p:nvPr>
        </p:nvSpPr>
        <p:spPr>
          <a:xfrm>
            <a:off x="1024128" y="1931159"/>
            <a:ext cx="4389120" cy="3762294"/>
          </a:xfrm>
        </p:spPr>
        <p:txBody>
          <a:bodyPr/>
          <a:lstStyle/>
          <a:p>
            <a:r>
              <a:rPr lang="en-US" dirty="0">
                <a:solidFill>
                  <a:schemeClr val="bg1">
                    <a:lumMod val="75000"/>
                  </a:schemeClr>
                </a:solidFill>
              </a:rPr>
              <a:t>Reporting Address</a:t>
            </a:r>
          </a:p>
          <a:p>
            <a:r>
              <a:rPr lang="en-US" dirty="0">
                <a:solidFill>
                  <a:schemeClr val="bg1">
                    <a:lumMod val="75000"/>
                  </a:schemeClr>
                </a:solidFill>
              </a:rPr>
              <a:t>Date of Birth</a:t>
            </a:r>
          </a:p>
          <a:p>
            <a:r>
              <a:rPr lang="en-US" dirty="0">
                <a:solidFill>
                  <a:schemeClr val="bg1">
                    <a:lumMod val="75000"/>
                  </a:schemeClr>
                </a:solidFill>
              </a:rPr>
              <a:t>Sex at Birth</a:t>
            </a:r>
          </a:p>
          <a:p>
            <a:r>
              <a:rPr lang="en-US" dirty="0">
                <a:solidFill>
                  <a:schemeClr val="bg1">
                    <a:lumMod val="75000"/>
                  </a:schemeClr>
                </a:solidFill>
              </a:rPr>
              <a:t>Ethnicity</a:t>
            </a:r>
          </a:p>
          <a:p>
            <a:r>
              <a:rPr lang="en-US" dirty="0">
                <a:solidFill>
                  <a:schemeClr val="bg1">
                    <a:lumMod val="75000"/>
                  </a:schemeClr>
                </a:solidFill>
              </a:rPr>
              <a:t>Race</a:t>
            </a:r>
          </a:p>
          <a:p>
            <a:r>
              <a:rPr lang="en-US" dirty="0">
                <a:solidFill>
                  <a:schemeClr val="bg1">
                    <a:lumMod val="75000"/>
                  </a:schemeClr>
                </a:solidFill>
              </a:rPr>
              <a:t>Nativity</a:t>
            </a:r>
          </a:p>
          <a:p>
            <a:r>
              <a:rPr lang="en-US" dirty="0"/>
              <a:t>Country of Usual Residence</a:t>
            </a:r>
          </a:p>
          <a:p>
            <a:r>
              <a:rPr lang="en-US" dirty="0">
                <a:solidFill>
                  <a:schemeClr val="bg1">
                    <a:lumMod val="75000"/>
                  </a:schemeClr>
                </a:solidFill>
              </a:rPr>
              <a:t>Status at TB Diagnosis</a:t>
            </a:r>
          </a:p>
          <a:p>
            <a:r>
              <a:rPr lang="en-US" dirty="0">
                <a:solidFill>
                  <a:schemeClr val="bg1">
                    <a:lumMod val="75000"/>
                  </a:schemeClr>
                </a:solidFill>
              </a:rPr>
              <a:t>Initial Reason Evaluated for TB</a:t>
            </a:r>
          </a:p>
        </p:txBody>
      </p:sp>
      <p:pic>
        <p:nvPicPr>
          <p:cNvPr id="8" name="Picture 7" descr="A screenshot of a cell phone&#10;&#10;Description automatically generated">
            <a:extLst>
              <a:ext uri="{FF2B5EF4-FFF2-40B4-BE49-F238E27FC236}">
                <a16:creationId xmlns:a16="http://schemas.microsoft.com/office/drawing/2014/main" id="{9135C16B-5F2A-4305-A030-B5A8354F42C9}"/>
              </a:ext>
            </a:extLst>
          </p:cNvPr>
          <p:cNvPicPr>
            <a:picLocks noChangeAspect="1"/>
          </p:cNvPicPr>
          <p:nvPr/>
        </p:nvPicPr>
        <p:blipFill>
          <a:blip r:embed="rId4"/>
          <a:stretch>
            <a:fillRect/>
          </a:stretch>
        </p:blipFill>
        <p:spPr>
          <a:xfrm>
            <a:off x="5625253" y="2698043"/>
            <a:ext cx="5340023" cy="3926683"/>
          </a:xfrm>
          <a:prstGeom prst="rect">
            <a:avLst/>
          </a:prstGeom>
        </p:spPr>
      </p:pic>
      <p:sp>
        <p:nvSpPr>
          <p:cNvPr id="9" name="TextBox 8">
            <a:extLst>
              <a:ext uri="{FF2B5EF4-FFF2-40B4-BE49-F238E27FC236}">
                <a16:creationId xmlns:a16="http://schemas.microsoft.com/office/drawing/2014/main" id="{66E3E258-F87A-4629-A0E6-BED3E2FCCD27}"/>
              </a:ext>
            </a:extLst>
          </p:cNvPr>
          <p:cNvSpPr txBox="1"/>
          <p:nvPr/>
        </p:nvSpPr>
        <p:spPr>
          <a:xfrm>
            <a:off x="1024127" y="5179367"/>
            <a:ext cx="4601125" cy="1569660"/>
          </a:xfrm>
          <a:prstGeom prst="rect">
            <a:avLst/>
          </a:prstGeom>
          <a:noFill/>
        </p:spPr>
        <p:txBody>
          <a:bodyPr wrap="square" rtlCol="0">
            <a:spAutoFit/>
          </a:bodyPr>
          <a:lstStyle/>
          <a:p>
            <a:r>
              <a:rPr lang="en-US" sz="1600" dirty="0">
                <a:solidFill>
                  <a:schemeClr val="accent2">
                    <a:lumMod val="75000"/>
                  </a:schemeClr>
                </a:solidFill>
              </a:rPr>
              <a:t>Country where the patient </a:t>
            </a:r>
            <a:r>
              <a:rPr lang="en-US" sz="1600" b="1" dirty="0">
                <a:solidFill>
                  <a:schemeClr val="accent2">
                    <a:lumMod val="75000"/>
                  </a:schemeClr>
                </a:solidFill>
              </a:rPr>
              <a:t>usually</a:t>
            </a:r>
            <a:r>
              <a:rPr lang="en-US" sz="1600" dirty="0">
                <a:solidFill>
                  <a:schemeClr val="accent2">
                    <a:lumMod val="75000"/>
                  </a:schemeClr>
                </a:solidFill>
              </a:rPr>
              <a:t> resides.</a:t>
            </a:r>
          </a:p>
          <a:p>
            <a:endParaRPr lang="en-US" sz="1600" dirty="0">
              <a:solidFill>
                <a:schemeClr val="accent2">
                  <a:lumMod val="75000"/>
                </a:schemeClr>
              </a:solidFill>
            </a:endParaRPr>
          </a:p>
          <a:p>
            <a:r>
              <a:rPr lang="en-US" sz="1600" dirty="0">
                <a:solidFill>
                  <a:schemeClr val="accent2">
                    <a:lumMod val="75000"/>
                  </a:schemeClr>
                </a:solidFill>
              </a:rPr>
              <a:t>Purpose: To determine whether a patient was a resident of the United States at the time of diagnosis.</a:t>
            </a:r>
          </a:p>
          <a:p>
            <a:endParaRPr lang="en-US" sz="1600" dirty="0">
              <a:solidFill>
                <a:schemeClr val="accent2">
                  <a:lumMod val="75000"/>
                </a:schemeClr>
              </a:solidFill>
            </a:endParaRPr>
          </a:p>
          <a:p>
            <a:r>
              <a:rPr lang="en-US" sz="1600" dirty="0">
                <a:solidFill>
                  <a:schemeClr val="accent2">
                    <a:lumMod val="75000"/>
                  </a:schemeClr>
                </a:solidFill>
              </a:rPr>
              <a:t>2020 RVCT Reference Manual pg. 24</a:t>
            </a:r>
          </a:p>
        </p:txBody>
      </p:sp>
      <p:sp>
        <p:nvSpPr>
          <p:cNvPr id="10" name="Rectangle 9">
            <a:extLst>
              <a:ext uri="{FF2B5EF4-FFF2-40B4-BE49-F238E27FC236}">
                <a16:creationId xmlns:a16="http://schemas.microsoft.com/office/drawing/2014/main" id="{0C6857C3-BEE3-4832-BF04-7148EA18F2AD}"/>
              </a:ext>
            </a:extLst>
          </p:cNvPr>
          <p:cNvSpPr/>
          <p:nvPr/>
        </p:nvSpPr>
        <p:spPr>
          <a:xfrm>
            <a:off x="5625252" y="5188075"/>
            <a:ext cx="5340023" cy="3941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4287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F5B8-0542-4545-908C-7539D0C7DC31}"/>
              </a:ext>
            </a:extLst>
          </p:cNvPr>
          <p:cNvSpPr>
            <a:spLocks noGrp="1"/>
          </p:cNvSpPr>
          <p:nvPr>
            <p:ph type="title"/>
          </p:nvPr>
        </p:nvSpPr>
        <p:spPr/>
        <p:txBody>
          <a:bodyPr/>
          <a:lstStyle/>
          <a:p>
            <a:r>
              <a:rPr lang="en-US" dirty="0"/>
              <a:t>Demographics &amp; Initial Evaluation</a:t>
            </a:r>
          </a:p>
        </p:txBody>
      </p:sp>
      <p:pic>
        <p:nvPicPr>
          <p:cNvPr id="6" name="Content Placeholder 5" descr="A screenshot of a cell phone&#10;&#10;Description automatically generated">
            <a:extLst>
              <a:ext uri="{FF2B5EF4-FFF2-40B4-BE49-F238E27FC236}">
                <a16:creationId xmlns:a16="http://schemas.microsoft.com/office/drawing/2014/main" id="{5ED353F6-269E-4A2E-967D-BC59E441849C}"/>
              </a:ext>
            </a:extLst>
          </p:cNvPr>
          <p:cNvPicPr>
            <a:picLocks noGrp="1" noChangeAspect="1"/>
          </p:cNvPicPr>
          <p:nvPr>
            <p:ph idx="1"/>
          </p:nvPr>
        </p:nvPicPr>
        <p:blipFill>
          <a:blip r:embed="rId2"/>
          <a:stretch>
            <a:fillRect/>
          </a:stretch>
        </p:blipFill>
        <p:spPr>
          <a:xfrm>
            <a:off x="5625253" y="104509"/>
            <a:ext cx="5340023" cy="2593535"/>
          </a:xfrm>
        </p:spPr>
      </p:pic>
      <p:sp>
        <p:nvSpPr>
          <p:cNvPr id="4" name="Text Placeholder 3">
            <a:extLst>
              <a:ext uri="{FF2B5EF4-FFF2-40B4-BE49-F238E27FC236}">
                <a16:creationId xmlns:a16="http://schemas.microsoft.com/office/drawing/2014/main" id="{868EA140-5E21-4DF6-9D82-10B6FD06AE79}"/>
              </a:ext>
            </a:extLst>
          </p:cNvPr>
          <p:cNvSpPr>
            <a:spLocks noGrp="1"/>
          </p:cNvSpPr>
          <p:nvPr>
            <p:ph type="body" sz="half" idx="2"/>
          </p:nvPr>
        </p:nvSpPr>
        <p:spPr>
          <a:xfrm>
            <a:off x="1024128" y="1931159"/>
            <a:ext cx="4389120" cy="3762294"/>
          </a:xfrm>
        </p:spPr>
        <p:txBody>
          <a:bodyPr/>
          <a:lstStyle/>
          <a:p>
            <a:r>
              <a:rPr lang="en-US" dirty="0">
                <a:solidFill>
                  <a:schemeClr val="bg1">
                    <a:lumMod val="75000"/>
                  </a:schemeClr>
                </a:solidFill>
              </a:rPr>
              <a:t>Reporting Address</a:t>
            </a:r>
          </a:p>
          <a:p>
            <a:r>
              <a:rPr lang="en-US" dirty="0">
                <a:solidFill>
                  <a:schemeClr val="bg1">
                    <a:lumMod val="75000"/>
                  </a:schemeClr>
                </a:solidFill>
              </a:rPr>
              <a:t>Date of Birth</a:t>
            </a:r>
          </a:p>
          <a:p>
            <a:r>
              <a:rPr lang="en-US" dirty="0">
                <a:solidFill>
                  <a:schemeClr val="bg1">
                    <a:lumMod val="75000"/>
                  </a:schemeClr>
                </a:solidFill>
              </a:rPr>
              <a:t>Sex at Birth</a:t>
            </a:r>
          </a:p>
          <a:p>
            <a:r>
              <a:rPr lang="en-US" dirty="0">
                <a:solidFill>
                  <a:schemeClr val="bg1">
                    <a:lumMod val="75000"/>
                  </a:schemeClr>
                </a:solidFill>
              </a:rPr>
              <a:t>Ethnicity</a:t>
            </a:r>
          </a:p>
          <a:p>
            <a:r>
              <a:rPr lang="en-US" dirty="0">
                <a:solidFill>
                  <a:schemeClr val="bg1">
                    <a:lumMod val="75000"/>
                  </a:schemeClr>
                </a:solidFill>
              </a:rPr>
              <a:t>Race</a:t>
            </a:r>
          </a:p>
          <a:p>
            <a:r>
              <a:rPr lang="en-US" dirty="0">
                <a:solidFill>
                  <a:schemeClr val="bg1">
                    <a:lumMod val="75000"/>
                  </a:schemeClr>
                </a:solidFill>
              </a:rPr>
              <a:t>Nativity</a:t>
            </a:r>
          </a:p>
          <a:p>
            <a:r>
              <a:rPr lang="en-US" dirty="0">
                <a:solidFill>
                  <a:schemeClr val="bg1">
                    <a:lumMod val="75000"/>
                  </a:schemeClr>
                </a:solidFill>
              </a:rPr>
              <a:t>Country of Usual Residence</a:t>
            </a:r>
          </a:p>
          <a:p>
            <a:r>
              <a:rPr lang="en-US" dirty="0"/>
              <a:t>Status at TB Diagnosis</a:t>
            </a:r>
          </a:p>
          <a:p>
            <a:r>
              <a:rPr lang="en-US" dirty="0">
                <a:solidFill>
                  <a:schemeClr val="bg1">
                    <a:lumMod val="75000"/>
                  </a:schemeClr>
                </a:solidFill>
              </a:rPr>
              <a:t>Initial Reason Evaluated for TB</a:t>
            </a:r>
          </a:p>
        </p:txBody>
      </p:sp>
      <p:pic>
        <p:nvPicPr>
          <p:cNvPr id="8" name="Picture 7" descr="A screenshot of a cell phone&#10;&#10;Description automatically generated">
            <a:extLst>
              <a:ext uri="{FF2B5EF4-FFF2-40B4-BE49-F238E27FC236}">
                <a16:creationId xmlns:a16="http://schemas.microsoft.com/office/drawing/2014/main" id="{9135C16B-5F2A-4305-A030-B5A8354F42C9}"/>
              </a:ext>
            </a:extLst>
          </p:cNvPr>
          <p:cNvPicPr>
            <a:picLocks noChangeAspect="1"/>
          </p:cNvPicPr>
          <p:nvPr/>
        </p:nvPicPr>
        <p:blipFill>
          <a:blip r:embed="rId3"/>
          <a:stretch>
            <a:fillRect/>
          </a:stretch>
        </p:blipFill>
        <p:spPr>
          <a:xfrm>
            <a:off x="5625253" y="2698043"/>
            <a:ext cx="5340023" cy="3926683"/>
          </a:xfrm>
          <a:prstGeom prst="rect">
            <a:avLst/>
          </a:prstGeom>
        </p:spPr>
      </p:pic>
      <p:sp>
        <p:nvSpPr>
          <p:cNvPr id="9" name="TextBox 8">
            <a:extLst>
              <a:ext uri="{FF2B5EF4-FFF2-40B4-BE49-F238E27FC236}">
                <a16:creationId xmlns:a16="http://schemas.microsoft.com/office/drawing/2014/main" id="{66E3E258-F87A-4629-A0E6-BED3E2FCCD27}"/>
              </a:ext>
            </a:extLst>
          </p:cNvPr>
          <p:cNvSpPr txBox="1"/>
          <p:nvPr/>
        </p:nvSpPr>
        <p:spPr>
          <a:xfrm>
            <a:off x="1024127" y="5179367"/>
            <a:ext cx="4601125" cy="1077218"/>
          </a:xfrm>
          <a:prstGeom prst="rect">
            <a:avLst/>
          </a:prstGeom>
          <a:noFill/>
        </p:spPr>
        <p:txBody>
          <a:bodyPr wrap="square" rtlCol="0">
            <a:spAutoFit/>
          </a:bodyPr>
          <a:lstStyle/>
          <a:p>
            <a:r>
              <a:rPr lang="en-US" sz="1600" dirty="0">
                <a:solidFill>
                  <a:schemeClr val="accent2">
                    <a:lumMod val="75000"/>
                  </a:schemeClr>
                </a:solidFill>
              </a:rPr>
              <a:t>Purpose: To determine if the patient was alive at the time of TB diagnosis</a:t>
            </a:r>
          </a:p>
          <a:p>
            <a:endParaRPr lang="en-US" sz="1600" dirty="0">
              <a:solidFill>
                <a:schemeClr val="accent2">
                  <a:lumMod val="75000"/>
                </a:schemeClr>
              </a:solidFill>
            </a:endParaRPr>
          </a:p>
          <a:p>
            <a:r>
              <a:rPr lang="en-US" sz="1600" dirty="0">
                <a:solidFill>
                  <a:schemeClr val="accent2">
                    <a:lumMod val="75000"/>
                  </a:schemeClr>
                </a:solidFill>
              </a:rPr>
              <a:t>2020 RVCT Reference Manual pg. 25</a:t>
            </a:r>
          </a:p>
        </p:txBody>
      </p:sp>
      <p:sp>
        <p:nvSpPr>
          <p:cNvPr id="10" name="Rectangle 9">
            <a:extLst>
              <a:ext uri="{FF2B5EF4-FFF2-40B4-BE49-F238E27FC236}">
                <a16:creationId xmlns:a16="http://schemas.microsoft.com/office/drawing/2014/main" id="{38E21DA9-28C8-420C-A609-7AA0CB085312}"/>
              </a:ext>
            </a:extLst>
          </p:cNvPr>
          <p:cNvSpPr/>
          <p:nvPr/>
        </p:nvSpPr>
        <p:spPr>
          <a:xfrm>
            <a:off x="5625253" y="5855209"/>
            <a:ext cx="1115182" cy="32787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703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F5B8-0542-4545-908C-7539D0C7DC31}"/>
              </a:ext>
            </a:extLst>
          </p:cNvPr>
          <p:cNvSpPr>
            <a:spLocks noGrp="1"/>
          </p:cNvSpPr>
          <p:nvPr>
            <p:ph type="title"/>
          </p:nvPr>
        </p:nvSpPr>
        <p:spPr/>
        <p:txBody>
          <a:bodyPr/>
          <a:lstStyle/>
          <a:p>
            <a:r>
              <a:rPr lang="en-US" dirty="0"/>
              <a:t>Demographics &amp; Initial Evaluation</a:t>
            </a:r>
          </a:p>
        </p:txBody>
      </p:sp>
      <p:pic>
        <p:nvPicPr>
          <p:cNvPr id="6" name="Content Placeholder 5" descr="A screenshot of a cell phone&#10;&#10;Description automatically generated">
            <a:extLst>
              <a:ext uri="{FF2B5EF4-FFF2-40B4-BE49-F238E27FC236}">
                <a16:creationId xmlns:a16="http://schemas.microsoft.com/office/drawing/2014/main" id="{5ED353F6-269E-4A2E-967D-BC59E441849C}"/>
              </a:ext>
            </a:extLst>
          </p:cNvPr>
          <p:cNvPicPr>
            <a:picLocks noGrp="1" noChangeAspect="1"/>
          </p:cNvPicPr>
          <p:nvPr>
            <p:ph idx="1"/>
          </p:nvPr>
        </p:nvPicPr>
        <p:blipFill>
          <a:blip r:embed="rId3"/>
          <a:stretch>
            <a:fillRect/>
          </a:stretch>
        </p:blipFill>
        <p:spPr>
          <a:xfrm>
            <a:off x="5625253" y="104509"/>
            <a:ext cx="5340023" cy="2593535"/>
          </a:xfrm>
        </p:spPr>
      </p:pic>
      <p:sp>
        <p:nvSpPr>
          <p:cNvPr id="4" name="Text Placeholder 3">
            <a:extLst>
              <a:ext uri="{FF2B5EF4-FFF2-40B4-BE49-F238E27FC236}">
                <a16:creationId xmlns:a16="http://schemas.microsoft.com/office/drawing/2014/main" id="{868EA140-5E21-4DF6-9D82-10B6FD06AE79}"/>
              </a:ext>
            </a:extLst>
          </p:cNvPr>
          <p:cNvSpPr>
            <a:spLocks noGrp="1"/>
          </p:cNvSpPr>
          <p:nvPr>
            <p:ph type="body" sz="half" idx="2"/>
          </p:nvPr>
        </p:nvSpPr>
        <p:spPr>
          <a:xfrm>
            <a:off x="1024128" y="1931159"/>
            <a:ext cx="4389120" cy="3762294"/>
          </a:xfrm>
        </p:spPr>
        <p:txBody>
          <a:bodyPr/>
          <a:lstStyle/>
          <a:p>
            <a:r>
              <a:rPr lang="en-US" dirty="0">
                <a:solidFill>
                  <a:schemeClr val="bg1">
                    <a:lumMod val="75000"/>
                  </a:schemeClr>
                </a:solidFill>
              </a:rPr>
              <a:t>Reporting Address</a:t>
            </a:r>
          </a:p>
          <a:p>
            <a:r>
              <a:rPr lang="en-US" dirty="0">
                <a:solidFill>
                  <a:schemeClr val="bg1">
                    <a:lumMod val="75000"/>
                  </a:schemeClr>
                </a:solidFill>
              </a:rPr>
              <a:t>Date of Birth</a:t>
            </a:r>
          </a:p>
          <a:p>
            <a:r>
              <a:rPr lang="en-US" dirty="0">
                <a:solidFill>
                  <a:schemeClr val="bg1">
                    <a:lumMod val="75000"/>
                  </a:schemeClr>
                </a:solidFill>
              </a:rPr>
              <a:t>Sex at Birth</a:t>
            </a:r>
          </a:p>
          <a:p>
            <a:r>
              <a:rPr lang="en-US" dirty="0">
                <a:solidFill>
                  <a:schemeClr val="bg1">
                    <a:lumMod val="75000"/>
                  </a:schemeClr>
                </a:solidFill>
              </a:rPr>
              <a:t>Ethnicity</a:t>
            </a:r>
          </a:p>
          <a:p>
            <a:r>
              <a:rPr lang="en-US" dirty="0">
                <a:solidFill>
                  <a:schemeClr val="bg1">
                    <a:lumMod val="75000"/>
                  </a:schemeClr>
                </a:solidFill>
              </a:rPr>
              <a:t>Race</a:t>
            </a:r>
          </a:p>
          <a:p>
            <a:r>
              <a:rPr lang="en-US" dirty="0">
                <a:solidFill>
                  <a:schemeClr val="bg1">
                    <a:lumMod val="75000"/>
                  </a:schemeClr>
                </a:solidFill>
              </a:rPr>
              <a:t>Nativity</a:t>
            </a:r>
          </a:p>
          <a:p>
            <a:r>
              <a:rPr lang="en-US" dirty="0">
                <a:solidFill>
                  <a:schemeClr val="bg1">
                    <a:lumMod val="75000"/>
                  </a:schemeClr>
                </a:solidFill>
              </a:rPr>
              <a:t>Country of Usual Residence</a:t>
            </a:r>
          </a:p>
          <a:p>
            <a:r>
              <a:rPr lang="en-US" dirty="0">
                <a:solidFill>
                  <a:schemeClr val="bg1">
                    <a:lumMod val="75000"/>
                  </a:schemeClr>
                </a:solidFill>
              </a:rPr>
              <a:t>Status at TB Diagnosis</a:t>
            </a:r>
          </a:p>
          <a:p>
            <a:r>
              <a:rPr lang="en-US" dirty="0"/>
              <a:t>Initial Reason Evaluated for TB</a:t>
            </a:r>
          </a:p>
        </p:txBody>
      </p:sp>
      <p:pic>
        <p:nvPicPr>
          <p:cNvPr id="8" name="Picture 7" descr="A screenshot of a cell phone&#10;&#10;Description automatically generated">
            <a:extLst>
              <a:ext uri="{FF2B5EF4-FFF2-40B4-BE49-F238E27FC236}">
                <a16:creationId xmlns:a16="http://schemas.microsoft.com/office/drawing/2014/main" id="{9135C16B-5F2A-4305-A030-B5A8354F42C9}"/>
              </a:ext>
            </a:extLst>
          </p:cNvPr>
          <p:cNvPicPr>
            <a:picLocks noChangeAspect="1"/>
          </p:cNvPicPr>
          <p:nvPr/>
        </p:nvPicPr>
        <p:blipFill>
          <a:blip r:embed="rId4"/>
          <a:stretch>
            <a:fillRect/>
          </a:stretch>
        </p:blipFill>
        <p:spPr>
          <a:xfrm>
            <a:off x="5625253" y="2698043"/>
            <a:ext cx="5340023" cy="3926683"/>
          </a:xfrm>
          <a:prstGeom prst="rect">
            <a:avLst/>
          </a:prstGeom>
        </p:spPr>
      </p:pic>
      <p:sp>
        <p:nvSpPr>
          <p:cNvPr id="9" name="TextBox 8">
            <a:extLst>
              <a:ext uri="{FF2B5EF4-FFF2-40B4-BE49-F238E27FC236}">
                <a16:creationId xmlns:a16="http://schemas.microsoft.com/office/drawing/2014/main" id="{66E3E258-F87A-4629-A0E6-BED3E2FCCD27}"/>
              </a:ext>
            </a:extLst>
          </p:cNvPr>
          <p:cNvSpPr txBox="1"/>
          <p:nvPr/>
        </p:nvSpPr>
        <p:spPr>
          <a:xfrm>
            <a:off x="1024127" y="5179367"/>
            <a:ext cx="4601125" cy="1323439"/>
          </a:xfrm>
          <a:prstGeom prst="rect">
            <a:avLst/>
          </a:prstGeom>
          <a:noFill/>
        </p:spPr>
        <p:txBody>
          <a:bodyPr wrap="square" rtlCol="0">
            <a:spAutoFit/>
          </a:bodyPr>
          <a:lstStyle/>
          <a:p>
            <a:r>
              <a:rPr lang="en-US" sz="1600" dirty="0">
                <a:solidFill>
                  <a:schemeClr val="accent2">
                    <a:lumMod val="75000"/>
                  </a:schemeClr>
                </a:solidFill>
              </a:rPr>
              <a:t>Purpose: To ascertain trends in how TB cases came to the attention of the medical or public health establishment</a:t>
            </a:r>
          </a:p>
          <a:p>
            <a:endParaRPr lang="en-US" sz="1600" dirty="0">
              <a:solidFill>
                <a:schemeClr val="accent2">
                  <a:lumMod val="75000"/>
                </a:schemeClr>
              </a:solidFill>
            </a:endParaRPr>
          </a:p>
          <a:p>
            <a:r>
              <a:rPr lang="en-US" sz="1600" dirty="0">
                <a:solidFill>
                  <a:schemeClr val="accent2">
                    <a:lumMod val="75000"/>
                  </a:schemeClr>
                </a:solidFill>
              </a:rPr>
              <a:t>2020 RVCT Reference Manual pg. 26</a:t>
            </a:r>
          </a:p>
        </p:txBody>
      </p:sp>
      <p:sp>
        <p:nvSpPr>
          <p:cNvPr id="10" name="Rectangle 9">
            <a:extLst>
              <a:ext uri="{FF2B5EF4-FFF2-40B4-BE49-F238E27FC236}">
                <a16:creationId xmlns:a16="http://schemas.microsoft.com/office/drawing/2014/main" id="{6DEA8EEF-8938-4E8D-8D9A-804DEA4C4260}"/>
              </a:ext>
            </a:extLst>
          </p:cNvPr>
          <p:cNvSpPr/>
          <p:nvPr/>
        </p:nvSpPr>
        <p:spPr>
          <a:xfrm>
            <a:off x="5625252" y="6184943"/>
            <a:ext cx="5340023" cy="43978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58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1777DF-AC02-403E-A2F7-C52DEA89F6E7}"/>
              </a:ext>
            </a:extLst>
          </p:cNvPr>
          <p:cNvGrpSpPr/>
          <p:nvPr/>
        </p:nvGrpSpPr>
        <p:grpSpPr>
          <a:xfrm>
            <a:off x="1319212" y="1128712"/>
            <a:ext cx="9553575" cy="4600575"/>
            <a:chOff x="1319212" y="1128712"/>
            <a:chExt cx="9553575" cy="4600575"/>
          </a:xfrm>
        </p:grpSpPr>
        <p:pic>
          <p:nvPicPr>
            <p:cNvPr id="3" name="Picture 2" descr="A screenshot of a cell phone&#10;&#10;Description automatically generated">
              <a:extLst>
                <a:ext uri="{FF2B5EF4-FFF2-40B4-BE49-F238E27FC236}">
                  <a16:creationId xmlns:a16="http://schemas.microsoft.com/office/drawing/2014/main" id="{D2E6D746-1D49-4C2B-B910-FECA24B7A37C}"/>
                </a:ext>
              </a:extLst>
            </p:cNvPr>
            <p:cNvPicPr>
              <a:picLocks noChangeAspect="1"/>
            </p:cNvPicPr>
            <p:nvPr/>
          </p:nvPicPr>
          <p:blipFill>
            <a:blip r:embed="rId2"/>
            <a:stretch>
              <a:fillRect/>
            </a:stretch>
          </p:blipFill>
          <p:spPr>
            <a:xfrm>
              <a:off x="1319212" y="1128712"/>
              <a:ext cx="9553575" cy="4600575"/>
            </a:xfrm>
            <a:prstGeom prst="rect">
              <a:avLst/>
            </a:prstGeom>
          </p:spPr>
        </p:pic>
        <p:sp>
          <p:nvSpPr>
            <p:cNvPr id="2" name="TextBox 1">
              <a:extLst>
                <a:ext uri="{FF2B5EF4-FFF2-40B4-BE49-F238E27FC236}">
                  <a16:creationId xmlns:a16="http://schemas.microsoft.com/office/drawing/2014/main" id="{6CB95431-CE72-498B-8B9F-4ACF1C0F956D}"/>
                </a:ext>
              </a:extLst>
            </p:cNvPr>
            <p:cNvSpPr txBox="1"/>
            <p:nvPr/>
          </p:nvSpPr>
          <p:spPr>
            <a:xfrm>
              <a:off x="3834245" y="4239491"/>
              <a:ext cx="311728" cy="153888"/>
            </a:xfrm>
            <a:prstGeom prst="rect">
              <a:avLst/>
            </a:prstGeom>
            <a:solidFill>
              <a:schemeClr val="bg1"/>
            </a:solidFill>
          </p:spPr>
          <p:txBody>
            <a:bodyPr wrap="square" rtlCol="0">
              <a:spAutoFit/>
            </a:bodyPr>
            <a:lstStyle/>
            <a:p>
              <a:endParaRPr lang="en-US" sz="400" dirty="0"/>
            </a:p>
          </p:txBody>
        </p:sp>
      </p:grpSp>
    </p:spTree>
    <p:extLst>
      <p:ext uri="{BB962C8B-B14F-4D97-AF65-F5344CB8AC3E}">
        <p14:creationId xmlns:p14="http://schemas.microsoft.com/office/powerpoint/2010/main" val="3555905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3B76559-43C4-4D8F-874F-55BF49D3232F}"/>
              </a:ext>
            </a:extLst>
          </p:cNvPr>
          <p:cNvPicPr>
            <a:picLocks noChangeAspect="1"/>
          </p:cNvPicPr>
          <p:nvPr/>
        </p:nvPicPr>
        <p:blipFill>
          <a:blip r:embed="rId2"/>
          <a:stretch>
            <a:fillRect/>
          </a:stretch>
        </p:blipFill>
        <p:spPr>
          <a:xfrm>
            <a:off x="1407367" y="0"/>
            <a:ext cx="9377265" cy="6858000"/>
          </a:xfrm>
          <a:prstGeom prst="rect">
            <a:avLst/>
          </a:prstGeom>
        </p:spPr>
      </p:pic>
    </p:spTree>
    <p:extLst>
      <p:ext uri="{BB962C8B-B14F-4D97-AF65-F5344CB8AC3E}">
        <p14:creationId xmlns:p14="http://schemas.microsoft.com/office/powerpoint/2010/main" val="2924199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9EA7-EB04-44E2-A161-053DD3DD7657}"/>
              </a:ext>
            </a:extLst>
          </p:cNvPr>
          <p:cNvSpPr>
            <a:spLocks noGrp="1"/>
          </p:cNvSpPr>
          <p:nvPr>
            <p:ph type="title"/>
          </p:nvPr>
        </p:nvSpPr>
        <p:spPr>
          <a:prstGeom prst="rect">
            <a:avLst/>
          </a:prstGeom>
        </p:spPr>
        <p:txBody>
          <a:bodyPr/>
          <a:lstStyle/>
          <a:p>
            <a:r>
              <a:rPr lang="en-US" dirty="0"/>
              <a:t>Risk factors</a:t>
            </a:r>
          </a:p>
        </p:txBody>
      </p:sp>
      <p:pic>
        <p:nvPicPr>
          <p:cNvPr id="7" name="Content Placeholder 6" descr="A screenshot of a cell phone&#10;&#10;Description automatically generated">
            <a:extLst>
              <a:ext uri="{FF2B5EF4-FFF2-40B4-BE49-F238E27FC236}">
                <a16:creationId xmlns:a16="http://schemas.microsoft.com/office/drawing/2014/main" id="{B4B690CF-3E7F-411A-9746-1F7817C45B21}"/>
              </a:ext>
            </a:extLst>
          </p:cNvPr>
          <p:cNvPicPr>
            <a:picLocks noGrp="1" noChangeAspect="1"/>
          </p:cNvPicPr>
          <p:nvPr>
            <p:ph idx="1"/>
          </p:nvPr>
        </p:nvPicPr>
        <p:blipFill>
          <a:blip r:embed="rId2"/>
          <a:stretch>
            <a:fillRect/>
          </a:stretch>
        </p:blipFill>
        <p:spPr>
          <a:xfrm>
            <a:off x="5831221" y="810700"/>
            <a:ext cx="5843453" cy="5894457"/>
          </a:xfrm>
        </p:spPr>
      </p:pic>
      <p:sp>
        <p:nvSpPr>
          <p:cNvPr id="4" name="Text Placeholder 3">
            <a:extLst>
              <a:ext uri="{FF2B5EF4-FFF2-40B4-BE49-F238E27FC236}">
                <a16:creationId xmlns:a16="http://schemas.microsoft.com/office/drawing/2014/main" id="{F59C0DEE-B2A4-4C47-A773-9F08E117319F}"/>
              </a:ext>
            </a:extLst>
          </p:cNvPr>
          <p:cNvSpPr>
            <a:spLocks noGrp="1"/>
          </p:cNvSpPr>
          <p:nvPr>
            <p:ph type="body" sz="half" idx="2"/>
          </p:nvPr>
        </p:nvSpPr>
        <p:spPr>
          <a:xfrm>
            <a:off x="1024128" y="1876782"/>
            <a:ext cx="4389120" cy="3762294"/>
          </a:xfrm>
        </p:spPr>
        <p:txBody>
          <a:bodyPr/>
          <a:lstStyle/>
          <a:p>
            <a:r>
              <a:rPr lang="en-US" dirty="0"/>
              <a:t>Occupation and Industry</a:t>
            </a:r>
          </a:p>
          <a:p>
            <a:r>
              <a:rPr lang="en-US" dirty="0"/>
              <a:t>Lived outside the United States for &gt;2 months (uninterrupted)?</a:t>
            </a:r>
          </a:p>
          <a:p>
            <a:r>
              <a:rPr lang="en-US" dirty="0"/>
              <a:t>Other Risk Factors</a:t>
            </a:r>
          </a:p>
          <a:p>
            <a:pPr marL="274320">
              <a:lnSpc>
                <a:spcPct val="100000"/>
              </a:lnSpc>
              <a:spcBef>
                <a:spcPts val="0"/>
              </a:spcBef>
              <a:spcAft>
                <a:spcPts val="0"/>
              </a:spcAft>
            </a:pPr>
            <a:r>
              <a:rPr lang="en-US" dirty="0"/>
              <a:t>If Resident of Correctional Facility at Diagnostic   Evaluation, Type of Facility?</a:t>
            </a:r>
          </a:p>
          <a:p>
            <a:pPr marL="274320">
              <a:lnSpc>
                <a:spcPct val="100000"/>
              </a:lnSpc>
            </a:pPr>
            <a:r>
              <a:rPr lang="en-US" dirty="0"/>
              <a:t>If Resident of Long-Term Care Facility at Diagnostic Evaluation, Type of Facility?</a:t>
            </a:r>
          </a:p>
          <a:p>
            <a:r>
              <a:rPr lang="en-US" dirty="0"/>
              <a:t>Current Smoking Status at Diagnostic Evaluation</a:t>
            </a:r>
          </a:p>
        </p:txBody>
      </p:sp>
    </p:spTree>
    <p:extLst>
      <p:ext uri="{BB962C8B-B14F-4D97-AF65-F5344CB8AC3E}">
        <p14:creationId xmlns:p14="http://schemas.microsoft.com/office/powerpoint/2010/main" val="2522790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9EA7-EB04-44E2-A161-053DD3DD7657}"/>
              </a:ext>
            </a:extLst>
          </p:cNvPr>
          <p:cNvSpPr>
            <a:spLocks noGrp="1"/>
          </p:cNvSpPr>
          <p:nvPr>
            <p:ph type="title"/>
          </p:nvPr>
        </p:nvSpPr>
        <p:spPr>
          <a:prstGeom prst="rect">
            <a:avLst/>
          </a:prstGeom>
        </p:spPr>
        <p:txBody>
          <a:bodyPr/>
          <a:lstStyle/>
          <a:p>
            <a:r>
              <a:rPr lang="en-US" dirty="0"/>
              <a:t>Risk factors</a:t>
            </a:r>
          </a:p>
        </p:txBody>
      </p:sp>
      <p:pic>
        <p:nvPicPr>
          <p:cNvPr id="7" name="Content Placeholder 6" descr="A screenshot of a cell phone&#10;&#10;Description automatically generated">
            <a:extLst>
              <a:ext uri="{FF2B5EF4-FFF2-40B4-BE49-F238E27FC236}">
                <a16:creationId xmlns:a16="http://schemas.microsoft.com/office/drawing/2014/main" id="{B4B690CF-3E7F-411A-9746-1F7817C45B21}"/>
              </a:ext>
            </a:extLst>
          </p:cNvPr>
          <p:cNvPicPr>
            <a:picLocks noGrp="1" noChangeAspect="1"/>
          </p:cNvPicPr>
          <p:nvPr>
            <p:ph idx="1"/>
          </p:nvPr>
        </p:nvPicPr>
        <p:blipFill>
          <a:blip r:embed="rId2"/>
          <a:stretch>
            <a:fillRect/>
          </a:stretch>
        </p:blipFill>
        <p:spPr>
          <a:xfrm>
            <a:off x="6003343" y="471509"/>
            <a:ext cx="5843453" cy="5894457"/>
          </a:xfrm>
        </p:spPr>
      </p:pic>
      <p:sp>
        <p:nvSpPr>
          <p:cNvPr id="4" name="Text Placeholder 3">
            <a:extLst>
              <a:ext uri="{FF2B5EF4-FFF2-40B4-BE49-F238E27FC236}">
                <a16:creationId xmlns:a16="http://schemas.microsoft.com/office/drawing/2014/main" id="{F59C0DEE-B2A4-4C47-A773-9F08E117319F}"/>
              </a:ext>
            </a:extLst>
          </p:cNvPr>
          <p:cNvSpPr>
            <a:spLocks noGrp="1"/>
          </p:cNvSpPr>
          <p:nvPr>
            <p:ph type="body" sz="half" idx="2"/>
          </p:nvPr>
        </p:nvSpPr>
        <p:spPr>
          <a:xfrm>
            <a:off x="1024128" y="1876782"/>
            <a:ext cx="4389120" cy="3762294"/>
          </a:xfrm>
        </p:spPr>
        <p:txBody>
          <a:bodyPr/>
          <a:lstStyle/>
          <a:p>
            <a:r>
              <a:rPr lang="en-US" dirty="0"/>
              <a:t>Occupation and Industry</a:t>
            </a:r>
          </a:p>
          <a:p>
            <a:r>
              <a:rPr lang="en-US" dirty="0">
                <a:solidFill>
                  <a:schemeClr val="bg1">
                    <a:lumMod val="75000"/>
                  </a:schemeClr>
                </a:solidFill>
              </a:rPr>
              <a:t>Lived outside the United States for &gt;2 months (uninterrupted)?</a:t>
            </a:r>
          </a:p>
          <a:p>
            <a:r>
              <a:rPr lang="en-US" dirty="0">
                <a:solidFill>
                  <a:schemeClr val="bg1">
                    <a:lumMod val="75000"/>
                  </a:schemeClr>
                </a:solidFill>
              </a:rPr>
              <a:t>Other Risk Factors</a:t>
            </a:r>
          </a:p>
          <a:p>
            <a:pPr marL="274320">
              <a:lnSpc>
                <a:spcPct val="100000"/>
              </a:lnSpc>
              <a:spcBef>
                <a:spcPts val="0"/>
              </a:spcBef>
              <a:spcAft>
                <a:spcPts val="0"/>
              </a:spcAft>
            </a:pPr>
            <a:r>
              <a:rPr lang="en-US" dirty="0">
                <a:solidFill>
                  <a:schemeClr val="bg1">
                    <a:lumMod val="75000"/>
                  </a:schemeClr>
                </a:solidFill>
              </a:rPr>
              <a:t>If Resident of Correctional Facility at Diagnostic   Evaluation, Type of Facility?</a:t>
            </a:r>
          </a:p>
          <a:p>
            <a:pPr marL="274320">
              <a:lnSpc>
                <a:spcPct val="100000"/>
              </a:lnSpc>
            </a:pPr>
            <a:r>
              <a:rPr lang="en-US" dirty="0">
                <a:solidFill>
                  <a:schemeClr val="bg1">
                    <a:lumMod val="75000"/>
                  </a:schemeClr>
                </a:solidFill>
              </a:rPr>
              <a:t>If Resident of Long-Term Care Facility at Diagnostic Evaluation, Type of Facility?</a:t>
            </a:r>
          </a:p>
          <a:p>
            <a:r>
              <a:rPr lang="en-US" dirty="0">
                <a:solidFill>
                  <a:schemeClr val="bg1">
                    <a:lumMod val="75000"/>
                  </a:schemeClr>
                </a:solidFill>
              </a:rPr>
              <a:t>Current Smoking Status at Diagnostic Evaluation</a:t>
            </a:r>
          </a:p>
        </p:txBody>
      </p:sp>
      <p:sp>
        <p:nvSpPr>
          <p:cNvPr id="5" name="TextBox 4">
            <a:extLst>
              <a:ext uri="{FF2B5EF4-FFF2-40B4-BE49-F238E27FC236}">
                <a16:creationId xmlns:a16="http://schemas.microsoft.com/office/drawing/2014/main" id="{DBE72B8D-1769-4DDA-B6A3-E9ABB7CC8589}"/>
              </a:ext>
            </a:extLst>
          </p:cNvPr>
          <p:cNvSpPr txBox="1"/>
          <p:nvPr/>
        </p:nvSpPr>
        <p:spPr>
          <a:xfrm>
            <a:off x="1029353" y="4731135"/>
            <a:ext cx="5071872" cy="2062103"/>
          </a:xfrm>
          <a:prstGeom prst="rect">
            <a:avLst/>
          </a:prstGeom>
          <a:noFill/>
        </p:spPr>
        <p:txBody>
          <a:bodyPr wrap="square" rtlCol="0">
            <a:spAutoFit/>
          </a:bodyPr>
          <a:lstStyle/>
          <a:p>
            <a:r>
              <a:rPr lang="en-US" sz="1600" dirty="0">
                <a:solidFill>
                  <a:schemeClr val="accent2">
                    <a:lumMod val="75000"/>
                  </a:schemeClr>
                </a:solidFill>
              </a:rPr>
              <a:t>Purpose: To evaluate potential associations between workplace exposures and TB by collecting information about the person’s current occupations and industries.</a:t>
            </a:r>
          </a:p>
          <a:p>
            <a:endParaRPr lang="en-US" sz="1600" dirty="0">
              <a:solidFill>
                <a:schemeClr val="accent2">
                  <a:lumMod val="75000"/>
                </a:schemeClr>
              </a:solidFill>
            </a:endParaRPr>
          </a:p>
          <a:p>
            <a:r>
              <a:rPr lang="en-US" sz="1600" b="1" dirty="0">
                <a:solidFill>
                  <a:schemeClr val="accent2">
                    <a:lumMod val="75000"/>
                  </a:schemeClr>
                </a:solidFill>
              </a:rPr>
              <a:t>You only need to type into text box. You do not need to select the drop-downs.</a:t>
            </a:r>
          </a:p>
          <a:p>
            <a:endParaRPr lang="en-US" sz="1600" dirty="0">
              <a:solidFill>
                <a:schemeClr val="accent2">
                  <a:lumMod val="75000"/>
                </a:schemeClr>
              </a:solidFill>
            </a:endParaRPr>
          </a:p>
          <a:p>
            <a:r>
              <a:rPr lang="en-US" sz="1600" dirty="0">
                <a:solidFill>
                  <a:schemeClr val="accent2">
                    <a:lumMod val="75000"/>
                  </a:schemeClr>
                </a:solidFill>
              </a:rPr>
              <a:t>2020 RVCT Reference Manual pg. 27-29</a:t>
            </a:r>
          </a:p>
        </p:txBody>
      </p:sp>
      <p:sp>
        <p:nvSpPr>
          <p:cNvPr id="11" name="Rectangle 10">
            <a:extLst>
              <a:ext uri="{FF2B5EF4-FFF2-40B4-BE49-F238E27FC236}">
                <a16:creationId xmlns:a16="http://schemas.microsoft.com/office/drawing/2014/main" id="{8D9A9180-DF19-4531-8010-6AC8A6DC4FAD}"/>
              </a:ext>
            </a:extLst>
          </p:cNvPr>
          <p:cNvSpPr/>
          <p:nvPr/>
        </p:nvSpPr>
        <p:spPr>
          <a:xfrm>
            <a:off x="6003343" y="471509"/>
            <a:ext cx="5843453" cy="147921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8805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9EA7-EB04-44E2-A161-053DD3DD7657}"/>
              </a:ext>
            </a:extLst>
          </p:cNvPr>
          <p:cNvSpPr>
            <a:spLocks noGrp="1"/>
          </p:cNvSpPr>
          <p:nvPr>
            <p:ph type="title"/>
          </p:nvPr>
        </p:nvSpPr>
        <p:spPr>
          <a:prstGeom prst="rect">
            <a:avLst/>
          </a:prstGeom>
        </p:spPr>
        <p:txBody>
          <a:bodyPr/>
          <a:lstStyle/>
          <a:p>
            <a:r>
              <a:rPr lang="en-US" dirty="0"/>
              <a:t>Risk factors</a:t>
            </a:r>
          </a:p>
        </p:txBody>
      </p:sp>
      <p:pic>
        <p:nvPicPr>
          <p:cNvPr id="7" name="Content Placeholder 6" descr="A screenshot of a cell phone&#10;&#10;Description automatically generated">
            <a:extLst>
              <a:ext uri="{FF2B5EF4-FFF2-40B4-BE49-F238E27FC236}">
                <a16:creationId xmlns:a16="http://schemas.microsoft.com/office/drawing/2014/main" id="{B4B690CF-3E7F-411A-9746-1F7817C45B21}"/>
              </a:ext>
            </a:extLst>
          </p:cNvPr>
          <p:cNvPicPr>
            <a:picLocks noGrp="1" noChangeAspect="1"/>
          </p:cNvPicPr>
          <p:nvPr>
            <p:ph idx="1"/>
          </p:nvPr>
        </p:nvPicPr>
        <p:blipFill>
          <a:blip r:embed="rId3"/>
          <a:stretch>
            <a:fillRect/>
          </a:stretch>
        </p:blipFill>
        <p:spPr>
          <a:xfrm>
            <a:off x="6003343" y="471509"/>
            <a:ext cx="5843453" cy="5894457"/>
          </a:xfrm>
        </p:spPr>
      </p:pic>
      <p:sp>
        <p:nvSpPr>
          <p:cNvPr id="4" name="Text Placeholder 3">
            <a:extLst>
              <a:ext uri="{FF2B5EF4-FFF2-40B4-BE49-F238E27FC236}">
                <a16:creationId xmlns:a16="http://schemas.microsoft.com/office/drawing/2014/main" id="{F59C0DEE-B2A4-4C47-A773-9F08E117319F}"/>
              </a:ext>
            </a:extLst>
          </p:cNvPr>
          <p:cNvSpPr>
            <a:spLocks noGrp="1"/>
          </p:cNvSpPr>
          <p:nvPr>
            <p:ph type="body" sz="half" idx="2"/>
          </p:nvPr>
        </p:nvSpPr>
        <p:spPr>
          <a:xfrm>
            <a:off x="1024128" y="1876782"/>
            <a:ext cx="4389120" cy="3762294"/>
          </a:xfrm>
        </p:spPr>
        <p:txBody>
          <a:bodyPr/>
          <a:lstStyle/>
          <a:p>
            <a:r>
              <a:rPr lang="en-US" dirty="0">
                <a:solidFill>
                  <a:schemeClr val="bg1">
                    <a:lumMod val="75000"/>
                  </a:schemeClr>
                </a:solidFill>
              </a:rPr>
              <a:t>Occupation and Industry</a:t>
            </a:r>
          </a:p>
          <a:p>
            <a:r>
              <a:rPr lang="en-US" dirty="0"/>
              <a:t>Lived outside the United States for &gt;2 months (uninterrupted)?</a:t>
            </a:r>
          </a:p>
          <a:p>
            <a:r>
              <a:rPr lang="en-US" dirty="0">
                <a:solidFill>
                  <a:schemeClr val="bg1">
                    <a:lumMod val="75000"/>
                  </a:schemeClr>
                </a:solidFill>
              </a:rPr>
              <a:t>Other Risk Factors</a:t>
            </a:r>
          </a:p>
          <a:p>
            <a:pPr marL="274320">
              <a:lnSpc>
                <a:spcPct val="100000"/>
              </a:lnSpc>
              <a:spcBef>
                <a:spcPts val="0"/>
              </a:spcBef>
              <a:spcAft>
                <a:spcPts val="0"/>
              </a:spcAft>
            </a:pPr>
            <a:r>
              <a:rPr lang="en-US" dirty="0">
                <a:solidFill>
                  <a:schemeClr val="bg1">
                    <a:lumMod val="75000"/>
                  </a:schemeClr>
                </a:solidFill>
              </a:rPr>
              <a:t>If Resident of Correctional Facility at Diagnostic   Evaluation, Type of Facility?</a:t>
            </a:r>
          </a:p>
          <a:p>
            <a:pPr marL="274320">
              <a:lnSpc>
                <a:spcPct val="100000"/>
              </a:lnSpc>
            </a:pPr>
            <a:r>
              <a:rPr lang="en-US" dirty="0">
                <a:solidFill>
                  <a:schemeClr val="bg1">
                    <a:lumMod val="75000"/>
                  </a:schemeClr>
                </a:solidFill>
              </a:rPr>
              <a:t>If Resident of Long-Term Care Facility at Diagnostic Evaluation, Type of Facility?</a:t>
            </a:r>
          </a:p>
          <a:p>
            <a:r>
              <a:rPr lang="en-US" dirty="0">
                <a:solidFill>
                  <a:schemeClr val="bg1">
                    <a:lumMod val="75000"/>
                  </a:schemeClr>
                </a:solidFill>
              </a:rPr>
              <a:t>Current Smoking Status at Diagnostic Evaluation</a:t>
            </a:r>
          </a:p>
        </p:txBody>
      </p:sp>
      <p:sp>
        <p:nvSpPr>
          <p:cNvPr id="5" name="TextBox 4">
            <a:extLst>
              <a:ext uri="{FF2B5EF4-FFF2-40B4-BE49-F238E27FC236}">
                <a16:creationId xmlns:a16="http://schemas.microsoft.com/office/drawing/2014/main" id="{DBE72B8D-1769-4DDA-B6A3-E9ABB7CC8589}"/>
              </a:ext>
            </a:extLst>
          </p:cNvPr>
          <p:cNvSpPr txBox="1"/>
          <p:nvPr/>
        </p:nvSpPr>
        <p:spPr>
          <a:xfrm>
            <a:off x="1029353" y="4731135"/>
            <a:ext cx="5071872" cy="2062103"/>
          </a:xfrm>
          <a:prstGeom prst="rect">
            <a:avLst/>
          </a:prstGeom>
          <a:noFill/>
        </p:spPr>
        <p:txBody>
          <a:bodyPr wrap="square" rtlCol="0">
            <a:spAutoFit/>
          </a:bodyPr>
          <a:lstStyle/>
          <a:p>
            <a:r>
              <a:rPr lang="en-US" sz="1600" dirty="0">
                <a:solidFill>
                  <a:schemeClr val="accent2">
                    <a:lumMod val="75000"/>
                  </a:schemeClr>
                </a:solidFill>
              </a:rPr>
              <a:t>Indicate if patient resided or traveled outside the U.S. for 2 or more months, uninterrupted.</a:t>
            </a:r>
          </a:p>
          <a:p>
            <a:endParaRPr lang="en-US" sz="1600" dirty="0">
              <a:solidFill>
                <a:schemeClr val="accent2">
                  <a:lumMod val="75000"/>
                </a:schemeClr>
              </a:solidFill>
            </a:endParaRPr>
          </a:p>
          <a:p>
            <a:r>
              <a:rPr lang="en-US" sz="1600" dirty="0">
                <a:solidFill>
                  <a:schemeClr val="accent2">
                    <a:lumMod val="75000"/>
                  </a:schemeClr>
                </a:solidFill>
              </a:rPr>
              <a:t>Purpose: To determine the extent to which persons with TB have traveled to countries that might pose a higher risk of TB exposure</a:t>
            </a:r>
          </a:p>
          <a:p>
            <a:endParaRPr lang="en-US" sz="1600" dirty="0">
              <a:solidFill>
                <a:schemeClr val="accent2">
                  <a:lumMod val="75000"/>
                </a:schemeClr>
              </a:solidFill>
            </a:endParaRPr>
          </a:p>
          <a:p>
            <a:r>
              <a:rPr lang="en-US" sz="1600" dirty="0">
                <a:solidFill>
                  <a:schemeClr val="accent2">
                    <a:lumMod val="75000"/>
                  </a:schemeClr>
                </a:solidFill>
              </a:rPr>
              <a:t>2020 RVCT Reference Manual pg. 37</a:t>
            </a:r>
          </a:p>
        </p:txBody>
      </p:sp>
      <p:sp>
        <p:nvSpPr>
          <p:cNvPr id="11" name="Rectangle 10">
            <a:extLst>
              <a:ext uri="{FF2B5EF4-FFF2-40B4-BE49-F238E27FC236}">
                <a16:creationId xmlns:a16="http://schemas.microsoft.com/office/drawing/2014/main" id="{8D9A9180-DF19-4531-8010-6AC8A6DC4FAD}"/>
              </a:ext>
            </a:extLst>
          </p:cNvPr>
          <p:cNvSpPr/>
          <p:nvPr/>
        </p:nvSpPr>
        <p:spPr>
          <a:xfrm>
            <a:off x="6003342" y="1939526"/>
            <a:ext cx="5843453" cy="50758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5283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245AC-9E86-4E59-A1E7-43546017B054}"/>
              </a:ext>
            </a:extLst>
          </p:cNvPr>
          <p:cNvSpPr>
            <a:spLocks noGrp="1"/>
          </p:cNvSpPr>
          <p:nvPr>
            <p:ph type="title"/>
          </p:nvPr>
        </p:nvSpPr>
        <p:spPr/>
        <p:txBody>
          <a:bodyPr/>
          <a:lstStyle/>
          <a:p>
            <a:r>
              <a:rPr lang="en-US" dirty="0"/>
              <a:t>Administrative information</a:t>
            </a:r>
          </a:p>
        </p:txBody>
      </p:sp>
      <p:pic>
        <p:nvPicPr>
          <p:cNvPr id="6" name="Content Placeholder 5" descr="A screenshot of a cell phone&#10;&#10;Description automatically generated">
            <a:extLst>
              <a:ext uri="{FF2B5EF4-FFF2-40B4-BE49-F238E27FC236}">
                <a16:creationId xmlns:a16="http://schemas.microsoft.com/office/drawing/2014/main" id="{FEB884E4-EFA2-4948-8B73-444E710A705A}"/>
              </a:ext>
            </a:extLst>
          </p:cNvPr>
          <p:cNvPicPr>
            <a:picLocks noGrp="1" noChangeAspect="1"/>
          </p:cNvPicPr>
          <p:nvPr>
            <p:ph idx="1"/>
          </p:nvPr>
        </p:nvPicPr>
        <p:blipFill>
          <a:blip r:embed="rId2"/>
          <a:stretch>
            <a:fillRect/>
          </a:stretch>
        </p:blipFill>
        <p:spPr>
          <a:xfrm>
            <a:off x="5591573" y="797892"/>
            <a:ext cx="6341847" cy="3530268"/>
          </a:xfrm>
        </p:spPr>
      </p:pic>
      <p:sp>
        <p:nvSpPr>
          <p:cNvPr id="4" name="Text Placeholder 3">
            <a:extLst>
              <a:ext uri="{FF2B5EF4-FFF2-40B4-BE49-F238E27FC236}">
                <a16:creationId xmlns:a16="http://schemas.microsoft.com/office/drawing/2014/main" id="{E3650338-5D38-434E-AE79-B31957779CBE}"/>
              </a:ext>
            </a:extLst>
          </p:cNvPr>
          <p:cNvSpPr>
            <a:spLocks noGrp="1"/>
          </p:cNvSpPr>
          <p:nvPr>
            <p:ph type="body" sz="half" idx="2"/>
          </p:nvPr>
        </p:nvSpPr>
        <p:spPr/>
        <p:txBody>
          <a:bodyPr/>
          <a:lstStyle/>
          <a:p>
            <a:r>
              <a:rPr lang="en-US" dirty="0"/>
              <a:t>Date of Illness Onset/Symptom Start Date</a:t>
            </a:r>
          </a:p>
          <a:p>
            <a:r>
              <a:rPr lang="en-US" dirty="0"/>
              <a:t>Date Reported (Referral Date)</a:t>
            </a:r>
          </a:p>
          <a:p>
            <a:r>
              <a:rPr lang="en-US" dirty="0"/>
              <a:t>Date Counted</a:t>
            </a:r>
          </a:p>
          <a:p>
            <a:r>
              <a:rPr lang="en-US" dirty="0"/>
              <a:t>State Case Number</a:t>
            </a:r>
          </a:p>
          <a:p>
            <a:r>
              <a:rPr lang="en-US" dirty="0"/>
              <a:t>Case Already Counted by Another Reporting Area?</a:t>
            </a:r>
          </a:p>
        </p:txBody>
      </p:sp>
    </p:spTree>
    <p:extLst>
      <p:ext uri="{BB962C8B-B14F-4D97-AF65-F5344CB8AC3E}">
        <p14:creationId xmlns:p14="http://schemas.microsoft.com/office/powerpoint/2010/main" val="2434822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9EA7-EB04-44E2-A161-053DD3DD7657}"/>
              </a:ext>
            </a:extLst>
          </p:cNvPr>
          <p:cNvSpPr>
            <a:spLocks noGrp="1"/>
          </p:cNvSpPr>
          <p:nvPr>
            <p:ph type="title"/>
          </p:nvPr>
        </p:nvSpPr>
        <p:spPr>
          <a:prstGeom prst="rect">
            <a:avLst/>
          </a:prstGeom>
        </p:spPr>
        <p:txBody>
          <a:bodyPr/>
          <a:lstStyle/>
          <a:p>
            <a:r>
              <a:rPr lang="en-US" dirty="0"/>
              <a:t>Risk factors</a:t>
            </a:r>
          </a:p>
        </p:txBody>
      </p:sp>
      <p:pic>
        <p:nvPicPr>
          <p:cNvPr id="7" name="Content Placeholder 6" descr="A screenshot of a cell phone&#10;&#10;Description automatically generated">
            <a:extLst>
              <a:ext uri="{FF2B5EF4-FFF2-40B4-BE49-F238E27FC236}">
                <a16:creationId xmlns:a16="http://schemas.microsoft.com/office/drawing/2014/main" id="{B4B690CF-3E7F-411A-9746-1F7817C45B21}"/>
              </a:ext>
            </a:extLst>
          </p:cNvPr>
          <p:cNvPicPr>
            <a:picLocks noGrp="1" noChangeAspect="1"/>
          </p:cNvPicPr>
          <p:nvPr>
            <p:ph idx="1"/>
          </p:nvPr>
        </p:nvPicPr>
        <p:blipFill>
          <a:blip r:embed="rId3"/>
          <a:stretch>
            <a:fillRect/>
          </a:stretch>
        </p:blipFill>
        <p:spPr>
          <a:xfrm>
            <a:off x="6003343" y="471509"/>
            <a:ext cx="5843453" cy="5894457"/>
          </a:xfrm>
        </p:spPr>
      </p:pic>
      <p:sp>
        <p:nvSpPr>
          <p:cNvPr id="4" name="Text Placeholder 3">
            <a:extLst>
              <a:ext uri="{FF2B5EF4-FFF2-40B4-BE49-F238E27FC236}">
                <a16:creationId xmlns:a16="http://schemas.microsoft.com/office/drawing/2014/main" id="{F59C0DEE-B2A4-4C47-A773-9F08E117319F}"/>
              </a:ext>
            </a:extLst>
          </p:cNvPr>
          <p:cNvSpPr>
            <a:spLocks noGrp="1"/>
          </p:cNvSpPr>
          <p:nvPr>
            <p:ph type="body" sz="half" idx="2"/>
          </p:nvPr>
        </p:nvSpPr>
        <p:spPr>
          <a:xfrm>
            <a:off x="1024128" y="1876782"/>
            <a:ext cx="4389120" cy="3762294"/>
          </a:xfrm>
        </p:spPr>
        <p:txBody>
          <a:bodyPr/>
          <a:lstStyle/>
          <a:p>
            <a:r>
              <a:rPr lang="en-US" dirty="0">
                <a:solidFill>
                  <a:schemeClr val="bg1">
                    <a:lumMod val="75000"/>
                  </a:schemeClr>
                </a:solidFill>
              </a:rPr>
              <a:t>Occupation and Industry</a:t>
            </a:r>
          </a:p>
          <a:p>
            <a:r>
              <a:rPr lang="en-US" dirty="0">
                <a:solidFill>
                  <a:schemeClr val="bg1">
                    <a:lumMod val="75000"/>
                  </a:schemeClr>
                </a:solidFill>
              </a:rPr>
              <a:t>Lived outside the United States for &gt;2 months (uninterrupted)?</a:t>
            </a:r>
          </a:p>
          <a:p>
            <a:r>
              <a:rPr lang="en-US" dirty="0"/>
              <a:t>Other Risk Factors</a:t>
            </a:r>
          </a:p>
          <a:p>
            <a:pPr marL="274320">
              <a:lnSpc>
                <a:spcPct val="100000"/>
              </a:lnSpc>
              <a:spcBef>
                <a:spcPts val="0"/>
              </a:spcBef>
              <a:spcAft>
                <a:spcPts val="0"/>
              </a:spcAft>
            </a:pPr>
            <a:r>
              <a:rPr lang="en-US" dirty="0">
                <a:solidFill>
                  <a:schemeClr val="bg1">
                    <a:lumMod val="75000"/>
                  </a:schemeClr>
                </a:solidFill>
              </a:rPr>
              <a:t>If Resident of Correctional Facility at Diagnostic   Evaluation, Type of Facility?</a:t>
            </a:r>
          </a:p>
          <a:p>
            <a:pPr marL="274320">
              <a:lnSpc>
                <a:spcPct val="100000"/>
              </a:lnSpc>
            </a:pPr>
            <a:r>
              <a:rPr lang="en-US" dirty="0">
                <a:solidFill>
                  <a:schemeClr val="bg1">
                    <a:lumMod val="75000"/>
                  </a:schemeClr>
                </a:solidFill>
              </a:rPr>
              <a:t>If Resident of Long-Term Care Facility at Diagnostic Evaluation, Type of Facility?</a:t>
            </a:r>
          </a:p>
          <a:p>
            <a:r>
              <a:rPr lang="en-US" dirty="0">
                <a:solidFill>
                  <a:schemeClr val="bg1">
                    <a:lumMod val="75000"/>
                  </a:schemeClr>
                </a:solidFill>
              </a:rPr>
              <a:t>Current Smoking Status at Diagnostic Evaluation</a:t>
            </a:r>
          </a:p>
        </p:txBody>
      </p:sp>
      <p:sp>
        <p:nvSpPr>
          <p:cNvPr id="5" name="TextBox 4">
            <a:extLst>
              <a:ext uri="{FF2B5EF4-FFF2-40B4-BE49-F238E27FC236}">
                <a16:creationId xmlns:a16="http://schemas.microsoft.com/office/drawing/2014/main" id="{DBE72B8D-1769-4DDA-B6A3-E9ABB7CC8589}"/>
              </a:ext>
            </a:extLst>
          </p:cNvPr>
          <p:cNvSpPr txBox="1"/>
          <p:nvPr/>
        </p:nvSpPr>
        <p:spPr>
          <a:xfrm>
            <a:off x="1029353" y="4731135"/>
            <a:ext cx="5071872" cy="1569660"/>
          </a:xfrm>
          <a:prstGeom prst="rect">
            <a:avLst/>
          </a:prstGeom>
          <a:noFill/>
        </p:spPr>
        <p:txBody>
          <a:bodyPr wrap="square" rtlCol="0">
            <a:spAutoFit/>
          </a:bodyPr>
          <a:lstStyle/>
          <a:p>
            <a:r>
              <a:rPr lang="en-US" sz="1600" dirty="0">
                <a:solidFill>
                  <a:schemeClr val="accent2">
                    <a:lumMod val="75000"/>
                  </a:schemeClr>
                </a:solidFill>
              </a:rPr>
              <a:t>Indicate whether patient has one or more of the listed risk factors.</a:t>
            </a:r>
          </a:p>
          <a:p>
            <a:endParaRPr lang="en-US" sz="1600" dirty="0">
              <a:solidFill>
                <a:schemeClr val="accent2">
                  <a:lumMod val="75000"/>
                </a:schemeClr>
              </a:solidFill>
            </a:endParaRPr>
          </a:p>
          <a:p>
            <a:r>
              <a:rPr lang="en-US" sz="1600" dirty="0">
                <a:solidFill>
                  <a:schemeClr val="accent2">
                    <a:lumMod val="75000"/>
                  </a:schemeClr>
                </a:solidFill>
              </a:rPr>
              <a:t>Purpose: To evaluate potential risk factors for TB disease</a:t>
            </a:r>
          </a:p>
          <a:p>
            <a:endParaRPr lang="en-US" sz="1600" dirty="0">
              <a:solidFill>
                <a:schemeClr val="accent2">
                  <a:lumMod val="75000"/>
                </a:schemeClr>
              </a:solidFill>
            </a:endParaRPr>
          </a:p>
          <a:p>
            <a:r>
              <a:rPr lang="en-US" sz="1600" dirty="0">
                <a:solidFill>
                  <a:schemeClr val="accent2">
                    <a:lumMod val="75000"/>
                  </a:schemeClr>
                </a:solidFill>
              </a:rPr>
              <a:t>2020 RVCT Reference Manual pg. 30-32</a:t>
            </a:r>
          </a:p>
        </p:txBody>
      </p:sp>
      <p:sp>
        <p:nvSpPr>
          <p:cNvPr id="11" name="Rectangle 10">
            <a:extLst>
              <a:ext uri="{FF2B5EF4-FFF2-40B4-BE49-F238E27FC236}">
                <a16:creationId xmlns:a16="http://schemas.microsoft.com/office/drawing/2014/main" id="{8D9A9180-DF19-4531-8010-6AC8A6DC4FAD}"/>
              </a:ext>
            </a:extLst>
          </p:cNvPr>
          <p:cNvSpPr/>
          <p:nvPr/>
        </p:nvSpPr>
        <p:spPr>
          <a:xfrm>
            <a:off x="6015189" y="2413521"/>
            <a:ext cx="5831607" cy="370860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6327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9EA7-EB04-44E2-A161-053DD3DD7657}"/>
              </a:ext>
            </a:extLst>
          </p:cNvPr>
          <p:cNvSpPr>
            <a:spLocks noGrp="1"/>
          </p:cNvSpPr>
          <p:nvPr>
            <p:ph type="title"/>
          </p:nvPr>
        </p:nvSpPr>
        <p:spPr>
          <a:prstGeom prst="rect">
            <a:avLst/>
          </a:prstGeom>
        </p:spPr>
        <p:txBody>
          <a:bodyPr/>
          <a:lstStyle/>
          <a:p>
            <a:r>
              <a:rPr lang="en-US" dirty="0"/>
              <a:t>Risk factors</a:t>
            </a:r>
          </a:p>
        </p:txBody>
      </p:sp>
      <p:pic>
        <p:nvPicPr>
          <p:cNvPr id="7" name="Content Placeholder 6" descr="A screenshot of a cell phone&#10;&#10;Description automatically generated">
            <a:extLst>
              <a:ext uri="{FF2B5EF4-FFF2-40B4-BE49-F238E27FC236}">
                <a16:creationId xmlns:a16="http://schemas.microsoft.com/office/drawing/2014/main" id="{B4B690CF-3E7F-411A-9746-1F7817C45B21}"/>
              </a:ext>
            </a:extLst>
          </p:cNvPr>
          <p:cNvPicPr>
            <a:picLocks noGrp="1" noChangeAspect="1"/>
          </p:cNvPicPr>
          <p:nvPr>
            <p:ph idx="1"/>
          </p:nvPr>
        </p:nvPicPr>
        <p:blipFill>
          <a:blip r:embed="rId3"/>
          <a:stretch>
            <a:fillRect/>
          </a:stretch>
        </p:blipFill>
        <p:spPr>
          <a:xfrm>
            <a:off x="6003343" y="471509"/>
            <a:ext cx="5843453" cy="5894457"/>
          </a:xfrm>
        </p:spPr>
      </p:pic>
      <p:sp>
        <p:nvSpPr>
          <p:cNvPr id="4" name="Text Placeholder 3">
            <a:extLst>
              <a:ext uri="{FF2B5EF4-FFF2-40B4-BE49-F238E27FC236}">
                <a16:creationId xmlns:a16="http://schemas.microsoft.com/office/drawing/2014/main" id="{F59C0DEE-B2A4-4C47-A773-9F08E117319F}"/>
              </a:ext>
            </a:extLst>
          </p:cNvPr>
          <p:cNvSpPr>
            <a:spLocks noGrp="1"/>
          </p:cNvSpPr>
          <p:nvPr>
            <p:ph type="body" sz="half" idx="2"/>
          </p:nvPr>
        </p:nvSpPr>
        <p:spPr>
          <a:xfrm>
            <a:off x="1024128" y="1876782"/>
            <a:ext cx="4389120" cy="3762294"/>
          </a:xfrm>
        </p:spPr>
        <p:txBody>
          <a:bodyPr/>
          <a:lstStyle/>
          <a:p>
            <a:r>
              <a:rPr lang="en-US" dirty="0">
                <a:solidFill>
                  <a:schemeClr val="bg1">
                    <a:lumMod val="75000"/>
                  </a:schemeClr>
                </a:solidFill>
              </a:rPr>
              <a:t>Occupation and Industry</a:t>
            </a:r>
          </a:p>
          <a:p>
            <a:r>
              <a:rPr lang="en-US" dirty="0">
                <a:solidFill>
                  <a:schemeClr val="bg1">
                    <a:lumMod val="75000"/>
                  </a:schemeClr>
                </a:solidFill>
              </a:rPr>
              <a:t>Lived outside the United States for &gt;2 months (uninterrupted)?</a:t>
            </a:r>
          </a:p>
          <a:p>
            <a:r>
              <a:rPr lang="en-US" dirty="0"/>
              <a:t>Other Risk Factors</a:t>
            </a:r>
          </a:p>
          <a:p>
            <a:pPr marL="274320">
              <a:lnSpc>
                <a:spcPct val="100000"/>
              </a:lnSpc>
              <a:spcBef>
                <a:spcPts val="0"/>
              </a:spcBef>
              <a:spcAft>
                <a:spcPts val="0"/>
              </a:spcAft>
            </a:pPr>
            <a:r>
              <a:rPr lang="en-US" dirty="0"/>
              <a:t>If Resident of Correctional Facility at Diagnostic   Evaluation, Type of Facility?</a:t>
            </a:r>
          </a:p>
          <a:p>
            <a:pPr marL="274320">
              <a:lnSpc>
                <a:spcPct val="100000"/>
              </a:lnSpc>
            </a:pPr>
            <a:r>
              <a:rPr lang="en-US" dirty="0">
                <a:solidFill>
                  <a:schemeClr val="bg1">
                    <a:lumMod val="75000"/>
                  </a:schemeClr>
                </a:solidFill>
              </a:rPr>
              <a:t>If Resident of Long-Term Care Facility at Diagnostic Evaluation, Type of Facility?</a:t>
            </a:r>
          </a:p>
          <a:p>
            <a:r>
              <a:rPr lang="en-US" dirty="0">
                <a:solidFill>
                  <a:schemeClr val="bg1">
                    <a:lumMod val="75000"/>
                  </a:schemeClr>
                </a:solidFill>
              </a:rPr>
              <a:t>Current Smoking Status at Diagnostic Evaluation</a:t>
            </a:r>
          </a:p>
        </p:txBody>
      </p:sp>
      <p:sp>
        <p:nvSpPr>
          <p:cNvPr id="5" name="TextBox 4">
            <a:extLst>
              <a:ext uri="{FF2B5EF4-FFF2-40B4-BE49-F238E27FC236}">
                <a16:creationId xmlns:a16="http://schemas.microsoft.com/office/drawing/2014/main" id="{DBE72B8D-1769-4DDA-B6A3-E9ABB7CC8589}"/>
              </a:ext>
            </a:extLst>
          </p:cNvPr>
          <p:cNvSpPr txBox="1"/>
          <p:nvPr/>
        </p:nvSpPr>
        <p:spPr>
          <a:xfrm>
            <a:off x="1029353" y="4731135"/>
            <a:ext cx="5071872" cy="1815882"/>
          </a:xfrm>
          <a:prstGeom prst="rect">
            <a:avLst/>
          </a:prstGeom>
          <a:noFill/>
        </p:spPr>
        <p:txBody>
          <a:bodyPr wrap="square" rtlCol="0">
            <a:spAutoFit/>
          </a:bodyPr>
          <a:lstStyle/>
          <a:p>
            <a:r>
              <a:rPr lang="en-US" sz="1600" dirty="0">
                <a:solidFill>
                  <a:schemeClr val="accent2">
                    <a:lumMod val="75000"/>
                  </a:schemeClr>
                </a:solidFill>
              </a:rPr>
              <a:t>Specify whether the case</a:t>
            </a:r>
          </a:p>
          <a:p>
            <a:endParaRPr lang="en-US" sz="1600" dirty="0">
              <a:solidFill>
                <a:schemeClr val="accent2">
                  <a:lumMod val="75000"/>
                </a:schemeClr>
              </a:solidFill>
            </a:endParaRPr>
          </a:p>
          <a:p>
            <a:r>
              <a:rPr lang="en-US" sz="1600" dirty="0">
                <a:solidFill>
                  <a:schemeClr val="accent2">
                    <a:lumMod val="75000"/>
                  </a:schemeClr>
                </a:solidFill>
              </a:rPr>
              <a:t>Purpose: To categorize the type of correctional facility for those patients who were residing in a correctional facility at the time of diagnostic evaluation.</a:t>
            </a:r>
          </a:p>
          <a:p>
            <a:endParaRPr lang="en-US" sz="1600" dirty="0">
              <a:solidFill>
                <a:schemeClr val="accent2">
                  <a:lumMod val="75000"/>
                </a:schemeClr>
              </a:solidFill>
            </a:endParaRPr>
          </a:p>
          <a:p>
            <a:r>
              <a:rPr lang="en-US" sz="1600" dirty="0">
                <a:solidFill>
                  <a:schemeClr val="accent2">
                    <a:lumMod val="75000"/>
                  </a:schemeClr>
                </a:solidFill>
              </a:rPr>
              <a:t>2020 RVCT Reference Manual pg. 33</a:t>
            </a:r>
          </a:p>
        </p:txBody>
      </p:sp>
      <p:sp>
        <p:nvSpPr>
          <p:cNvPr id="8" name="Rectangle 7">
            <a:extLst>
              <a:ext uri="{FF2B5EF4-FFF2-40B4-BE49-F238E27FC236}">
                <a16:creationId xmlns:a16="http://schemas.microsoft.com/office/drawing/2014/main" id="{752250CC-A996-4FD9-8453-341830789E08}"/>
              </a:ext>
            </a:extLst>
          </p:cNvPr>
          <p:cNvSpPr/>
          <p:nvPr/>
        </p:nvSpPr>
        <p:spPr>
          <a:xfrm>
            <a:off x="8760823" y="3501026"/>
            <a:ext cx="1366030" cy="2569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029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9EA7-EB04-44E2-A161-053DD3DD7657}"/>
              </a:ext>
            </a:extLst>
          </p:cNvPr>
          <p:cNvSpPr>
            <a:spLocks noGrp="1"/>
          </p:cNvSpPr>
          <p:nvPr>
            <p:ph type="title"/>
          </p:nvPr>
        </p:nvSpPr>
        <p:spPr>
          <a:prstGeom prst="rect">
            <a:avLst/>
          </a:prstGeom>
        </p:spPr>
        <p:txBody>
          <a:bodyPr/>
          <a:lstStyle/>
          <a:p>
            <a:r>
              <a:rPr lang="en-US" dirty="0"/>
              <a:t>Risk factors</a:t>
            </a:r>
          </a:p>
        </p:txBody>
      </p:sp>
      <p:pic>
        <p:nvPicPr>
          <p:cNvPr id="7" name="Content Placeholder 6" descr="A screenshot of a cell phone&#10;&#10;Description automatically generated">
            <a:extLst>
              <a:ext uri="{FF2B5EF4-FFF2-40B4-BE49-F238E27FC236}">
                <a16:creationId xmlns:a16="http://schemas.microsoft.com/office/drawing/2014/main" id="{B4B690CF-3E7F-411A-9746-1F7817C45B21}"/>
              </a:ext>
            </a:extLst>
          </p:cNvPr>
          <p:cNvPicPr>
            <a:picLocks noGrp="1" noChangeAspect="1"/>
          </p:cNvPicPr>
          <p:nvPr>
            <p:ph idx="1"/>
          </p:nvPr>
        </p:nvPicPr>
        <p:blipFill>
          <a:blip r:embed="rId3"/>
          <a:stretch>
            <a:fillRect/>
          </a:stretch>
        </p:blipFill>
        <p:spPr>
          <a:xfrm>
            <a:off x="6003343" y="471509"/>
            <a:ext cx="5843453" cy="5894457"/>
          </a:xfrm>
        </p:spPr>
      </p:pic>
      <p:sp>
        <p:nvSpPr>
          <p:cNvPr id="4" name="Text Placeholder 3">
            <a:extLst>
              <a:ext uri="{FF2B5EF4-FFF2-40B4-BE49-F238E27FC236}">
                <a16:creationId xmlns:a16="http://schemas.microsoft.com/office/drawing/2014/main" id="{F59C0DEE-B2A4-4C47-A773-9F08E117319F}"/>
              </a:ext>
            </a:extLst>
          </p:cNvPr>
          <p:cNvSpPr>
            <a:spLocks noGrp="1"/>
          </p:cNvSpPr>
          <p:nvPr>
            <p:ph type="body" sz="half" idx="2"/>
          </p:nvPr>
        </p:nvSpPr>
        <p:spPr>
          <a:xfrm>
            <a:off x="1024128" y="1876782"/>
            <a:ext cx="4389120" cy="3762294"/>
          </a:xfrm>
        </p:spPr>
        <p:txBody>
          <a:bodyPr/>
          <a:lstStyle/>
          <a:p>
            <a:r>
              <a:rPr lang="en-US" dirty="0">
                <a:solidFill>
                  <a:schemeClr val="bg1">
                    <a:lumMod val="75000"/>
                  </a:schemeClr>
                </a:solidFill>
              </a:rPr>
              <a:t>Occupation and Industry</a:t>
            </a:r>
          </a:p>
          <a:p>
            <a:r>
              <a:rPr lang="en-US" dirty="0">
                <a:solidFill>
                  <a:schemeClr val="bg1">
                    <a:lumMod val="75000"/>
                  </a:schemeClr>
                </a:solidFill>
              </a:rPr>
              <a:t>Lived outside the United States for &gt;2 months (uninterrupted)?</a:t>
            </a:r>
          </a:p>
          <a:p>
            <a:r>
              <a:rPr lang="en-US" dirty="0"/>
              <a:t>Other Risk Factors</a:t>
            </a:r>
          </a:p>
          <a:p>
            <a:pPr marL="274320">
              <a:lnSpc>
                <a:spcPct val="100000"/>
              </a:lnSpc>
              <a:spcBef>
                <a:spcPts val="0"/>
              </a:spcBef>
              <a:spcAft>
                <a:spcPts val="0"/>
              </a:spcAft>
            </a:pPr>
            <a:r>
              <a:rPr lang="en-US" dirty="0">
                <a:solidFill>
                  <a:schemeClr val="bg1">
                    <a:lumMod val="75000"/>
                  </a:schemeClr>
                </a:solidFill>
              </a:rPr>
              <a:t>If Resident of Correctional Facility at Diagnostic   Evaluation, Type of Facility?</a:t>
            </a:r>
          </a:p>
          <a:p>
            <a:pPr marL="274320">
              <a:lnSpc>
                <a:spcPct val="100000"/>
              </a:lnSpc>
            </a:pPr>
            <a:r>
              <a:rPr lang="en-US" dirty="0"/>
              <a:t>If Resident of Long-Term Care Facility at Diagnostic Evaluation, Type of Facility?</a:t>
            </a:r>
          </a:p>
          <a:p>
            <a:r>
              <a:rPr lang="en-US" dirty="0">
                <a:solidFill>
                  <a:schemeClr val="bg1">
                    <a:lumMod val="75000"/>
                  </a:schemeClr>
                </a:solidFill>
              </a:rPr>
              <a:t>Current Smoking Status at Diagnostic Evaluation</a:t>
            </a:r>
          </a:p>
        </p:txBody>
      </p:sp>
      <p:sp>
        <p:nvSpPr>
          <p:cNvPr id="5" name="TextBox 4">
            <a:extLst>
              <a:ext uri="{FF2B5EF4-FFF2-40B4-BE49-F238E27FC236}">
                <a16:creationId xmlns:a16="http://schemas.microsoft.com/office/drawing/2014/main" id="{DBE72B8D-1769-4DDA-B6A3-E9ABB7CC8589}"/>
              </a:ext>
            </a:extLst>
          </p:cNvPr>
          <p:cNvSpPr txBox="1"/>
          <p:nvPr/>
        </p:nvSpPr>
        <p:spPr>
          <a:xfrm>
            <a:off x="1029353" y="4731135"/>
            <a:ext cx="5071872" cy="1815882"/>
          </a:xfrm>
          <a:prstGeom prst="rect">
            <a:avLst/>
          </a:prstGeom>
          <a:noFill/>
        </p:spPr>
        <p:txBody>
          <a:bodyPr wrap="square" rtlCol="0">
            <a:spAutoFit/>
          </a:bodyPr>
          <a:lstStyle/>
          <a:p>
            <a:r>
              <a:rPr lang="en-US" sz="1600" dirty="0">
                <a:solidFill>
                  <a:schemeClr val="accent2">
                    <a:lumMod val="75000"/>
                  </a:schemeClr>
                </a:solidFill>
              </a:rPr>
              <a:t>Specify whether the case</a:t>
            </a:r>
          </a:p>
          <a:p>
            <a:endParaRPr lang="en-US" sz="1600" dirty="0">
              <a:solidFill>
                <a:schemeClr val="accent2">
                  <a:lumMod val="75000"/>
                </a:schemeClr>
              </a:solidFill>
            </a:endParaRPr>
          </a:p>
          <a:p>
            <a:r>
              <a:rPr lang="en-US" sz="1600" dirty="0">
                <a:solidFill>
                  <a:schemeClr val="accent2">
                    <a:lumMod val="75000"/>
                  </a:schemeClr>
                </a:solidFill>
              </a:rPr>
              <a:t>Purpose: To categorize the type of long-term care facility for those patients who were residing in a long-term care facility at the time of diagnostic evaluation.</a:t>
            </a:r>
          </a:p>
          <a:p>
            <a:endParaRPr lang="en-US" sz="1600" dirty="0">
              <a:solidFill>
                <a:schemeClr val="accent2">
                  <a:lumMod val="75000"/>
                </a:schemeClr>
              </a:solidFill>
            </a:endParaRPr>
          </a:p>
          <a:p>
            <a:r>
              <a:rPr lang="en-US" sz="1600" dirty="0">
                <a:solidFill>
                  <a:schemeClr val="accent2">
                    <a:lumMod val="75000"/>
                  </a:schemeClr>
                </a:solidFill>
              </a:rPr>
              <a:t>2020 RVCT Reference Manual pg. 34-35</a:t>
            </a:r>
          </a:p>
        </p:txBody>
      </p:sp>
      <p:sp>
        <p:nvSpPr>
          <p:cNvPr id="8" name="Rectangle 7">
            <a:extLst>
              <a:ext uri="{FF2B5EF4-FFF2-40B4-BE49-F238E27FC236}">
                <a16:creationId xmlns:a16="http://schemas.microsoft.com/office/drawing/2014/main" id="{752250CC-A996-4FD9-8453-341830789E08}"/>
              </a:ext>
            </a:extLst>
          </p:cNvPr>
          <p:cNvSpPr/>
          <p:nvPr/>
        </p:nvSpPr>
        <p:spPr>
          <a:xfrm>
            <a:off x="8925068" y="3892912"/>
            <a:ext cx="1586177" cy="2569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903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B9EA7-EB04-44E2-A161-053DD3DD7657}"/>
              </a:ext>
            </a:extLst>
          </p:cNvPr>
          <p:cNvSpPr>
            <a:spLocks noGrp="1"/>
          </p:cNvSpPr>
          <p:nvPr>
            <p:ph type="title"/>
          </p:nvPr>
        </p:nvSpPr>
        <p:spPr>
          <a:prstGeom prst="rect">
            <a:avLst/>
          </a:prstGeom>
        </p:spPr>
        <p:txBody>
          <a:bodyPr/>
          <a:lstStyle/>
          <a:p>
            <a:r>
              <a:rPr lang="en-US" dirty="0"/>
              <a:t>Risk factors</a:t>
            </a:r>
          </a:p>
        </p:txBody>
      </p:sp>
      <p:pic>
        <p:nvPicPr>
          <p:cNvPr id="7" name="Content Placeholder 6" descr="A screenshot of a cell phone&#10;&#10;Description automatically generated">
            <a:extLst>
              <a:ext uri="{FF2B5EF4-FFF2-40B4-BE49-F238E27FC236}">
                <a16:creationId xmlns:a16="http://schemas.microsoft.com/office/drawing/2014/main" id="{B4B690CF-3E7F-411A-9746-1F7817C45B21}"/>
              </a:ext>
            </a:extLst>
          </p:cNvPr>
          <p:cNvPicPr>
            <a:picLocks noGrp="1" noChangeAspect="1"/>
          </p:cNvPicPr>
          <p:nvPr>
            <p:ph idx="1"/>
          </p:nvPr>
        </p:nvPicPr>
        <p:blipFill>
          <a:blip r:embed="rId3"/>
          <a:stretch>
            <a:fillRect/>
          </a:stretch>
        </p:blipFill>
        <p:spPr>
          <a:xfrm>
            <a:off x="6003343" y="471509"/>
            <a:ext cx="5843453" cy="5894457"/>
          </a:xfrm>
        </p:spPr>
      </p:pic>
      <p:sp>
        <p:nvSpPr>
          <p:cNvPr id="4" name="Text Placeholder 3">
            <a:extLst>
              <a:ext uri="{FF2B5EF4-FFF2-40B4-BE49-F238E27FC236}">
                <a16:creationId xmlns:a16="http://schemas.microsoft.com/office/drawing/2014/main" id="{F59C0DEE-B2A4-4C47-A773-9F08E117319F}"/>
              </a:ext>
            </a:extLst>
          </p:cNvPr>
          <p:cNvSpPr>
            <a:spLocks noGrp="1"/>
          </p:cNvSpPr>
          <p:nvPr>
            <p:ph type="body" sz="half" idx="2"/>
          </p:nvPr>
        </p:nvSpPr>
        <p:spPr>
          <a:xfrm>
            <a:off x="1024128" y="1876782"/>
            <a:ext cx="4389120" cy="3762294"/>
          </a:xfrm>
        </p:spPr>
        <p:txBody>
          <a:bodyPr/>
          <a:lstStyle/>
          <a:p>
            <a:r>
              <a:rPr lang="en-US" dirty="0">
                <a:solidFill>
                  <a:schemeClr val="bg1">
                    <a:lumMod val="75000"/>
                  </a:schemeClr>
                </a:solidFill>
              </a:rPr>
              <a:t>Occupation and Industry</a:t>
            </a:r>
          </a:p>
          <a:p>
            <a:r>
              <a:rPr lang="en-US" dirty="0">
                <a:solidFill>
                  <a:schemeClr val="bg1">
                    <a:lumMod val="75000"/>
                  </a:schemeClr>
                </a:solidFill>
              </a:rPr>
              <a:t>Lived outside the United States for &gt;2 months (uninterrupted)?</a:t>
            </a:r>
          </a:p>
          <a:p>
            <a:r>
              <a:rPr lang="en-US" dirty="0">
                <a:solidFill>
                  <a:schemeClr val="bg1">
                    <a:lumMod val="75000"/>
                  </a:schemeClr>
                </a:solidFill>
              </a:rPr>
              <a:t>Other Risk Factors</a:t>
            </a:r>
          </a:p>
          <a:p>
            <a:pPr marL="274320">
              <a:lnSpc>
                <a:spcPct val="100000"/>
              </a:lnSpc>
              <a:spcBef>
                <a:spcPts val="0"/>
              </a:spcBef>
              <a:spcAft>
                <a:spcPts val="0"/>
              </a:spcAft>
            </a:pPr>
            <a:r>
              <a:rPr lang="en-US" dirty="0">
                <a:solidFill>
                  <a:schemeClr val="bg1">
                    <a:lumMod val="75000"/>
                  </a:schemeClr>
                </a:solidFill>
              </a:rPr>
              <a:t>If Resident of Correctional Facility at Diagnostic   Evaluation, Type of Facility?</a:t>
            </a:r>
          </a:p>
          <a:p>
            <a:pPr marL="274320">
              <a:lnSpc>
                <a:spcPct val="100000"/>
              </a:lnSpc>
            </a:pPr>
            <a:r>
              <a:rPr lang="en-US" dirty="0">
                <a:solidFill>
                  <a:schemeClr val="bg1">
                    <a:lumMod val="75000"/>
                  </a:schemeClr>
                </a:solidFill>
              </a:rPr>
              <a:t>If Resident of Long-Term Care Facility at Diagnostic Evaluation, Type of Facility?</a:t>
            </a:r>
          </a:p>
          <a:p>
            <a:r>
              <a:rPr lang="en-US" dirty="0"/>
              <a:t>Current Smoking Status at Diagnostic Evaluation</a:t>
            </a:r>
          </a:p>
        </p:txBody>
      </p:sp>
      <p:sp>
        <p:nvSpPr>
          <p:cNvPr id="5" name="TextBox 4">
            <a:extLst>
              <a:ext uri="{FF2B5EF4-FFF2-40B4-BE49-F238E27FC236}">
                <a16:creationId xmlns:a16="http://schemas.microsoft.com/office/drawing/2014/main" id="{DBE72B8D-1769-4DDA-B6A3-E9ABB7CC8589}"/>
              </a:ext>
            </a:extLst>
          </p:cNvPr>
          <p:cNvSpPr txBox="1"/>
          <p:nvPr/>
        </p:nvSpPr>
        <p:spPr>
          <a:xfrm>
            <a:off x="1029353" y="4731135"/>
            <a:ext cx="5071872" cy="2062103"/>
          </a:xfrm>
          <a:prstGeom prst="rect">
            <a:avLst/>
          </a:prstGeom>
          <a:noFill/>
        </p:spPr>
        <p:txBody>
          <a:bodyPr wrap="square" rtlCol="0">
            <a:spAutoFit/>
          </a:bodyPr>
          <a:lstStyle/>
          <a:p>
            <a:r>
              <a:rPr lang="en-US" sz="1600" dirty="0">
                <a:solidFill>
                  <a:schemeClr val="accent2">
                    <a:lumMod val="75000"/>
                  </a:schemeClr>
                </a:solidFill>
              </a:rPr>
              <a:t>Indicate whether patient is current, former, or never smoker.  If current, indicate frequency.</a:t>
            </a:r>
          </a:p>
          <a:p>
            <a:endParaRPr lang="en-US" sz="1600" dirty="0">
              <a:solidFill>
                <a:schemeClr val="accent2">
                  <a:lumMod val="75000"/>
                </a:schemeClr>
              </a:solidFill>
            </a:endParaRPr>
          </a:p>
          <a:p>
            <a:r>
              <a:rPr lang="en-US" sz="1600" dirty="0">
                <a:solidFill>
                  <a:schemeClr val="accent2">
                    <a:lumMod val="75000"/>
                  </a:schemeClr>
                </a:solidFill>
              </a:rPr>
              <a:t>Purpose: Surveillance and patient management. To assess factors that may complicate testing, treatment, and follow-up.</a:t>
            </a:r>
          </a:p>
          <a:p>
            <a:endParaRPr lang="en-US" sz="1600" dirty="0">
              <a:solidFill>
                <a:schemeClr val="accent2">
                  <a:lumMod val="75000"/>
                </a:schemeClr>
              </a:solidFill>
            </a:endParaRPr>
          </a:p>
          <a:p>
            <a:r>
              <a:rPr lang="en-US" sz="1600" dirty="0">
                <a:solidFill>
                  <a:schemeClr val="accent2">
                    <a:lumMod val="75000"/>
                  </a:schemeClr>
                </a:solidFill>
              </a:rPr>
              <a:t>2020 RVCT Reference Manual pg. 36</a:t>
            </a:r>
          </a:p>
        </p:txBody>
      </p:sp>
      <p:sp>
        <p:nvSpPr>
          <p:cNvPr id="11" name="Rectangle 10">
            <a:extLst>
              <a:ext uri="{FF2B5EF4-FFF2-40B4-BE49-F238E27FC236}">
                <a16:creationId xmlns:a16="http://schemas.microsoft.com/office/drawing/2014/main" id="{8D9A9180-DF19-4531-8010-6AC8A6DC4FAD}"/>
              </a:ext>
            </a:extLst>
          </p:cNvPr>
          <p:cNvSpPr/>
          <p:nvPr/>
        </p:nvSpPr>
        <p:spPr>
          <a:xfrm>
            <a:off x="6015190" y="6122126"/>
            <a:ext cx="3511988" cy="2643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4841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14AB0C5-BDB0-4E55-8E5D-74859B13C13E}"/>
              </a:ext>
            </a:extLst>
          </p:cNvPr>
          <p:cNvGrpSpPr/>
          <p:nvPr/>
        </p:nvGrpSpPr>
        <p:grpSpPr>
          <a:xfrm>
            <a:off x="2879558" y="0"/>
            <a:ext cx="6432884" cy="6858000"/>
            <a:chOff x="2879558" y="0"/>
            <a:chExt cx="6432884" cy="6858000"/>
          </a:xfrm>
        </p:grpSpPr>
        <p:pic>
          <p:nvPicPr>
            <p:cNvPr id="3" name="Picture 2" descr="A screenshot of a cell phone&#10;&#10;Description automatically generated">
              <a:extLst>
                <a:ext uri="{FF2B5EF4-FFF2-40B4-BE49-F238E27FC236}">
                  <a16:creationId xmlns:a16="http://schemas.microsoft.com/office/drawing/2014/main" id="{9140EA5B-736D-4F75-A46D-C96126766DBB}"/>
                </a:ext>
              </a:extLst>
            </p:cNvPr>
            <p:cNvPicPr>
              <a:picLocks noChangeAspect="1"/>
            </p:cNvPicPr>
            <p:nvPr/>
          </p:nvPicPr>
          <p:blipFill>
            <a:blip r:embed="rId2"/>
            <a:stretch>
              <a:fillRect/>
            </a:stretch>
          </p:blipFill>
          <p:spPr>
            <a:xfrm>
              <a:off x="2879558" y="0"/>
              <a:ext cx="6432884" cy="6858000"/>
            </a:xfrm>
            <a:prstGeom prst="rect">
              <a:avLst/>
            </a:prstGeom>
          </p:spPr>
        </p:pic>
        <p:sp>
          <p:nvSpPr>
            <p:cNvPr id="2" name="TextBox 1">
              <a:extLst>
                <a:ext uri="{FF2B5EF4-FFF2-40B4-BE49-F238E27FC236}">
                  <a16:creationId xmlns:a16="http://schemas.microsoft.com/office/drawing/2014/main" id="{7922753C-EBB2-4263-91E6-B71EC77BCEE7}"/>
                </a:ext>
              </a:extLst>
            </p:cNvPr>
            <p:cNvSpPr txBox="1"/>
            <p:nvPr/>
          </p:nvSpPr>
          <p:spPr>
            <a:xfrm>
              <a:off x="2983467" y="1267691"/>
              <a:ext cx="1235242" cy="107722"/>
            </a:xfrm>
            <a:prstGeom prst="rect">
              <a:avLst/>
            </a:prstGeom>
            <a:solidFill>
              <a:schemeClr val="bg1"/>
            </a:solidFill>
          </p:spPr>
          <p:txBody>
            <a:bodyPr wrap="square" lIns="0" tIns="0" rIns="0" bIns="0" rtlCol="0">
              <a:spAutoFit/>
            </a:bodyPr>
            <a:lstStyle/>
            <a:p>
              <a:r>
                <a:rPr lang="en-US" sz="700" dirty="0">
                  <a:latin typeface="Arial" panose="020B0604020202020204" pitchFamily="34" charset="0"/>
                  <a:cs typeface="Arial" panose="020B0604020202020204" pitchFamily="34" charset="0"/>
                </a:rPr>
                <a:t>Epidemiologist</a:t>
              </a:r>
            </a:p>
          </p:txBody>
        </p:sp>
      </p:grpSp>
    </p:spTree>
    <p:extLst>
      <p:ext uri="{BB962C8B-B14F-4D97-AF65-F5344CB8AC3E}">
        <p14:creationId xmlns:p14="http://schemas.microsoft.com/office/powerpoint/2010/main" val="3387171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0113-079C-4189-BE42-048FD4541603}"/>
              </a:ext>
            </a:extLst>
          </p:cNvPr>
          <p:cNvSpPr>
            <a:spLocks noGrp="1"/>
          </p:cNvSpPr>
          <p:nvPr>
            <p:ph type="title"/>
          </p:nvPr>
        </p:nvSpPr>
        <p:spPr/>
        <p:txBody>
          <a:bodyPr/>
          <a:lstStyle/>
          <a:p>
            <a:r>
              <a:rPr lang="en-US" dirty="0"/>
              <a:t>Diagnostic testing</a:t>
            </a:r>
          </a:p>
        </p:txBody>
      </p:sp>
      <p:pic>
        <p:nvPicPr>
          <p:cNvPr id="7" name="Content Placeholder 6" descr="A screenshot of a cell phone&#10;&#10;Description automatically generated">
            <a:extLst>
              <a:ext uri="{FF2B5EF4-FFF2-40B4-BE49-F238E27FC236}">
                <a16:creationId xmlns:a16="http://schemas.microsoft.com/office/drawing/2014/main" id="{0F9DC806-194D-4497-B616-D4685AF71C22}"/>
              </a:ext>
            </a:extLst>
          </p:cNvPr>
          <p:cNvPicPr>
            <a:picLocks noGrp="1" noChangeAspect="1"/>
          </p:cNvPicPr>
          <p:nvPr>
            <p:ph idx="1"/>
          </p:nvPr>
        </p:nvPicPr>
        <p:blipFill>
          <a:blip r:embed="rId3"/>
          <a:stretch>
            <a:fillRect/>
          </a:stretch>
        </p:blipFill>
        <p:spPr>
          <a:xfrm>
            <a:off x="5669280" y="387379"/>
            <a:ext cx="6035040" cy="6140260"/>
          </a:xfrm>
        </p:spPr>
      </p:pic>
      <p:sp>
        <p:nvSpPr>
          <p:cNvPr id="4" name="Text Placeholder 3">
            <a:extLst>
              <a:ext uri="{FF2B5EF4-FFF2-40B4-BE49-F238E27FC236}">
                <a16:creationId xmlns:a16="http://schemas.microsoft.com/office/drawing/2014/main" id="{DA6F3619-DD02-47E2-8C57-2B014B5681DE}"/>
              </a:ext>
            </a:extLst>
          </p:cNvPr>
          <p:cNvSpPr>
            <a:spLocks noGrp="1"/>
          </p:cNvSpPr>
          <p:nvPr>
            <p:ph type="body" sz="half" idx="2"/>
          </p:nvPr>
        </p:nvSpPr>
        <p:spPr>
          <a:xfrm>
            <a:off x="1024128" y="1830131"/>
            <a:ext cx="4389120" cy="3762294"/>
          </a:xfrm>
        </p:spPr>
        <p:txBody>
          <a:bodyPr/>
          <a:lstStyle/>
          <a:p>
            <a:r>
              <a:rPr lang="en-US" dirty="0"/>
              <a:t>Tuberculin Skin Test and All Non-DST TB Laboratory Test Results</a:t>
            </a:r>
          </a:p>
          <a:p>
            <a:r>
              <a:rPr lang="en-US" dirty="0"/>
              <a:t>Chest Radiograph and Other Imaging Study Result</a:t>
            </a:r>
          </a:p>
        </p:txBody>
      </p:sp>
      <p:pic>
        <p:nvPicPr>
          <p:cNvPr id="9" name="Content Placeholder 9" descr="A screenshot of a cell phone&#10;&#10;Description automatically generated">
            <a:extLst>
              <a:ext uri="{FF2B5EF4-FFF2-40B4-BE49-F238E27FC236}">
                <a16:creationId xmlns:a16="http://schemas.microsoft.com/office/drawing/2014/main" id="{069098E2-8C4E-4972-B546-61B7B7D580FA}"/>
              </a:ext>
            </a:extLst>
          </p:cNvPr>
          <p:cNvPicPr>
            <a:picLocks noChangeAspect="1"/>
          </p:cNvPicPr>
          <p:nvPr/>
        </p:nvPicPr>
        <p:blipFill>
          <a:blip r:embed="rId4"/>
          <a:stretch>
            <a:fillRect/>
          </a:stretch>
        </p:blipFill>
        <p:spPr>
          <a:xfrm>
            <a:off x="785960" y="3457509"/>
            <a:ext cx="6298195" cy="2415746"/>
          </a:xfrm>
          <a:prstGeom prst="rect">
            <a:avLst/>
          </a:prstGeom>
        </p:spPr>
      </p:pic>
    </p:spTree>
    <p:extLst>
      <p:ext uri="{BB962C8B-B14F-4D97-AF65-F5344CB8AC3E}">
        <p14:creationId xmlns:p14="http://schemas.microsoft.com/office/powerpoint/2010/main" val="2674457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0113-079C-4189-BE42-048FD4541603}"/>
              </a:ext>
            </a:extLst>
          </p:cNvPr>
          <p:cNvSpPr>
            <a:spLocks noGrp="1"/>
          </p:cNvSpPr>
          <p:nvPr>
            <p:ph type="title"/>
          </p:nvPr>
        </p:nvSpPr>
        <p:spPr/>
        <p:txBody>
          <a:bodyPr/>
          <a:lstStyle/>
          <a:p>
            <a:r>
              <a:rPr lang="en-US" dirty="0"/>
              <a:t>Diagnostic testing</a:t>
            </a:r>
          </a:p>
        </p:txBody>
      </p:sp>
      <p:pic>
        <p:nvPicPr>
          <p:cNvPr id="7" name="Content Placeholder 6" descr="A screenshot of a cell phone&#10;&#10;Description automatically generated">
            <a:extLst>
              <a:ext uri="{FF2B5EF4-FFF2-40B4-BE49-F238E27FC236}">
                <a16:creationId xmlns:a16="http://schemas.microsoft.com/office/drawing/2014/main" id="{0F9DC806-194D-4497-B616-D4685AF71C22}"/>
              </a:ext>
            </a:extLst>
          </p:cNvPr>
          <p:cNvPicPr>
            <a:picLocks noGrp="1" noChangeAspect="1"/>
          </p:cNvPicPr>
          <p:nvPr>
            <p:ph idx="1"/>
          </p:nvPr>
        </p:nvPicPr>
        <p:blipFill>
          <a:blip r:embed="rId3"/>
          <a:stretch>
            <a:fillRect/>
          </a:stretch>
        </p:blipFill>
        <p:spPr>
          <a:xfrm>
            <a:off x="5669280" y="387379"/>
            <a:ext cx="6035040" cy="6140260"/>
          </a:xfrm>
        </p:spPr>
      </p:pic>
      <p:sp>
        <p:nvSpPr>
          <p:cNvPr id="4" name="Text Placeholder 3">
            <a:extLst>
              <a:ext uri="{FF2B5EF4-FFF2-40B4-BE49-F238E27FC236}">
                <a16:creationId xmlns:a16="http://schemas.microsoft.com/office/drawing/2014/main" id="{DA6F3619-DD02-47E2-8C57-2B014B5681DE}"/>
              </a:ext>
            </a:extLst>
          </p:cNvPr>
          <p:cNvSpPr>
            <a:spLocks noGrp="1"/>
          </p:cNvSpPr>
          <p:nvPr>
            <p:ph type="body" sz="half" idx="2"/>
          </p:nvPr>
        </p:nvSpPr>
        <p:spPr>
          <a:xfrm>
            <a:off x="1024128" y="1830131"/>
            <a:ext cx="4389120" cy="3762294"/>
          </a:xfrm>
        </p:spPr>
        <p:txBody>
          <a:bodyPr/>
          <a:lstStyle/>
          <a:p>
            <a:r>
              <a:rPr lang="en-US" dirty="0"/>
              <a:t>Tuberculin Skin Test and All Non-DST TB Laboratory Test Results</a:t>
            </a:r>
          </a:p>
          <a:p>
            <a:r>
              <a:rPr lang="en-US" dirty="0">
                <a:solidFill>
                  <a:schemeClr val="bg1">
                    <a:lumMod val="75000"/>
                  </a:schemeClr>
                </a:solidFill>
              </a:rPr>
              <a:t>Chest Radiograph and Other Imaging Study Result</a:t>
            </a:r>
          </a:p>
        </p:txBody>
      </p:sp>
      <p:sp>
        <p:nvSpPr>
          <p:cNvPr id="5" name="TextBox 4">
            <a:extLst>
              <a:ext uri="{FF2B5EF4-FFF2-40B4-BE49-F238E27FC236}">
                <a16:creationId xmlns:a16="http://schemas.microsoft.com/office/drawing/2014/main" id="{31B02252-91BE-484A-8CE9-C40005133A68}"/>
              </a:ext>
            </a:extLst>
          </p:cNvPr>
          <p:cNvSpPr txBox="1"/>
          <p:nvPr/>
        </p:nvSpPr>
        <p:spPr>
          <a:xfrm>
            <a:off x="1024128" y="2943497"/>
            <a:ext cx="4389120" cy="3785652"/>
          </a:xfrm>
          <a:prstGeom prst="rect">
            <a:avLst/>
          </a:prstGeom>
          <a:noFill/>
        </p:spPr>
        <p:txBody>
          <a:bodyPr wrap="square" rtlCol="0">
            <a:spAutoFit/>
          </a:bodyPr>
          <a:lstStyle/>
          <a:p>
            <a:r>
              <a:rPr lang="en-US" sz="1600" dirty="0">
                <a:solidFill>
                  <a:schemeClr val="accent2">
                    <a:lumMod val="75000"/>
                  </a:schemeClr>
                </a:solidFill>
              </a:rPr>
              <a:t>Always specify test results/status for at least initial TST, initial IGRA, initial sputum smear, initial sputum culture, initial NAA, and initial HIV test. </a:t>
            </a:r>
          </a:p>
          <a:p>
            <a:endParaRPr lang="en-US" sz="1600" dirty="0">
              <a:solidFill>
                <a:schemeClr val="accent2">
                  <a:lumMod val="75000"/>
                </a:schemeClr>
              </a:solidFill>
            </a:endParaRPr>
          </a:p>
          <a:p>
            <a:r>
              <a:rPr lang="en-US" sz="1600" dirty="0">
                <a:solidFill>
                  <a:schemeClr val="accent2">
                    <a:lumMod val="75000"/>
                  </a:schemeClr>
                </a:solidFill>
              </a:rPr>
              <a:t>If diabetic also report a Hemoglobin A1c.  </a:t>
            </a:r>
          </a:p>
          <a:p>
            <a:r>
              <a:rPr lang="en-US" sz="1600" dirty="0">
                <a:solidFill>
                  <a:schemeClr val="accent2">
                    <a:lumMod val="75000"/>
                  </a:schemeClr>
                </a:solidFill>
              </a:rPr>
              <a:t>If HIV positive also report CD4 count.</a:t>
            </a:r>
          </a:p>
          <a:p>
            <a:endParaRPr lang="en-US" sz="1600" dirty="0">
              <a:solidFill>
                <a:schemeClr val="accent2">
                  <a:lumMod val="75000"/>
                </a:schemeClr>
              </a:solidFill>
            </a:endParaRPr>
          </a:p>
          <a:p>
            <a:r>
              <a:rPr lang="en-US" sz="1600" dirty="0">
                <a:solidFill>
                  <a:schemeClr val="accent2">
                    <a:lumMod val="75000"/>
                  </a:schemeClr>
                </a:solidFill>
              </a:rPr>
              <a:t>Also include the initial result of smear and culture performed on a specimen other than sputum.</a:t>
            </a:r>
          </a:p>
          <a:p>
            <a:endParaRPr lang="en-US" sz="1600" dirty="0">
              <a:solidFill>
                <a:schemeClr val="accent2">
                  <a:lumMod val="75000"/>
                </a:schemeClr>
              </a:solidFill>
            </a:endParaRPr>
          </a:p>
          <a:p>
            <a:r>
              <a:rPr lang="en-US" sz="1600" dirty="0">
                <a:solidFill>
                  <a:schemeClr val="accent2">
                    <a:lumMod val="75000"/>
                  </a:schemeClr>
                </a:solidFill>
              </a:rPr>
              <a:t>Purpose: To verify that the case meets the surveillance definition for TB and to identify laboratory test characteristics of TB cases.</a:t>
            </a:r>
          </a:p>
          <a:p>
            <a:endParaRPr lang="en-US" sz="1600" dirty="0">
              <a:solidFill>
                <a:schemeClr val="accent2">
                  <a:lumMod val="75000"/>
                </a:schemeClr>
              </a:solidFill>
            </a:endParaRPr>
          </a:p>
          <a:p>
            <a:r>
              <a:rPr lang="en-US" sz="1600" dirty="0">
                <a:solidFill>
                  <a:schemeClr val="accent2">
                    <a:lumMod val="75000"/>
                  </a:schemeClr>
                </a:solidFill>
              </a:rPr>
              <a:t>2020 RVCT Reference Manual pg. 38-41</a:t>
            </a:r>
          </a:p>
        </p:txBody>
      </p:sp>
      <p:sp>
        <p:nvSpPr>
          <p:cNvPr id="8" name="Rectangle 7">
            <a:extLst>
              <a:ext uri="{FF2B5EF4-FFF2-40B4-BE49-F238E27FC236}">
                <a16:creationId xmlns:a16="http://schemas.microsoft.com/office/drawing/2014/main" id="{FB609D8A-06C1-4B4D-82BF-5D75DDC3771C}"/>
              </a:ext>
            </a:extLst>
          </p:cNvPr>
          <p:cNvSpPr/>
          <p:nvPr/>
        </p:nvSpPr>
        <p:spPr>
          <a:xfrm>
            <a:off x="5675556" y="1208006"/>
            <a:ext cx="6028764" cy="7949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2897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0113-079C-4189-BE42-048FD4541603}"/>
              </a:ext>
            </a:extLst>
          </p:cNvPr>
          <p:cNvSpPr>
            <a:spLocks noGrp="1"/>
          </p:cNvSpPr>
          <p:nvPr>
            <p:ph type="title"/>
          </p:nvPr>
        </p:nvSpPr>
        <p:spPr/>
        <p:txBody>
          <a:bodyPr/>
          <a:lstStyle/>
          <a:p>
            <a:r>
              <a:rPr lang="en-US" dirty="0"/>
              <a:t>Diagnostic testing</a:t>
            </a:r>
          </a:p>
        </p:txBody>
      </p:sp>
      <p:sp>
        <p:nvSpPr>
          <p:cNvPr id="4" name="Text Placeholder 3">
            <a:extLst>
              <a:ext uri="{FF2B5EF4-FFF2-40B4-BE49-F238E27FC236}">
                <a16:creationId xmlns:a16="http://schemas.microsoft.com/office/drawing/2014/main" id="{DA6F3619-DD02-47E2-8C57-2B014B5681DE}"/>
              </a:ext>
            </a:extLst>
          </p:cNvPr>
          <p:cNvSpPr>
            <a:spLocks noGrp="1"/>
          </p:cNvSpPr>
          <p:nvPr>
            <p:ph type="body" sz="half" idx="2"/>
          </p:nvPr>
        </p:nvSpPr>
        <p:spPr>
          <a:xfrm>
            <a:off x="1024128" y="1830131"/>
            <a:ext cx="4389120" cy="3762294"/>
          </a:xfrm>
        </p:spPr>
        <p:txBody>
          <a:bodyPr/>
          <a:lstStyle/>
          <a:p>
            <a:r>
              <a:rPr lang="en-US" dirty="0">
                <a:solidFill>
                  <a:schemeClr val="bg1">
                    <a:lumMod val="75000"/>
                  </a:schemeClr>
                </a:solidFill>
              </a:rPr>
              <a:t>Tuberculin Skin Test and All Non-DST TB Laboratory Test Results</a:t>
            </a:r>
          </a:p>
          <a:p>
            <a:r>
              <a:rPr lang="en-US" dirty="0"/>
              <a:t>Chest Radiograph and Other Imaging Study Result</a:t>
            </a:r>
          </a:p>
        </p:txBody>
      </p:sp>
      <p:sp>
        <p:nvSpPr>
          <p:cNvPr id="5" name="TextBox 4">
            <a:extLst>
              <a:ext uri="{FF2B5EF4-FFF2-40B4-BE49-F238E27FC236}">
                <a16:creationId xmlns:a16="http://schemas.microsoft.com/office/drawing/2014/main" id="{31B02252-91BE-484A-8CE9-C40005133A68}"/>
              </a:ext>
            </a:extLst>
          </p:cNvPr>
          <p:cNvSpPr txBox="1"/>
          <p:nvPr/>
        </p:nvSpPr>
        <p:spPr>
          <a:xfrm>
            <a:off x="1024128" y="4062293"/>
            <a:ext cx="10814906" cy="2062103"/>
          </a:xfrm>
          <a:prstGeom prst="rect">
            <a:avLst/>
          </a:prstGeom>
          <a:noFill/>
        </p:spPr>
        <p:txBody>
          <a:bodyPr wrap="square" rtlCol="0">
            <a:spAutoFit/>
          </a:bodyPr>
          <a:lstStyle/>
          <a:p>
            <a:r>
              <a:rPr lang="en-US" sz="1600" dirty="0">
                <a:solidFill>
                  <a:schemeClr val="accent2">
                    <a:lumMod val="75000"/>
                  </a:schemeClr>
                </a:solidFill>
              </a:rPr>
              <a:t>Always specify study type and result/status for at least Initial plain </a:t>
            </a:r>
            <a:r>
              <a:rPr lang="en-US" sz="1600" b="1" dirty="0">
                <a:solidFill>
                  <a:schemeClr val="accent2">
                    <a:lumMod val="75000"/>
                  </a:schemeClr>
                </a:solidFill>
              </a:rPr>
              <a:t>chest</a:t>
            </a:r>
            <a:r>
              <a:rPr lang="en-US" sz="1600" dirty="0">
                <a:solidFill>
                  <a:schemeClr val="accent2">
                    <a:lumMod val="75000"/>
                  </a:schemeClr>
                </a:solidFill>
              </a:rPr>
              <a:t> x-ray and initial </a:t>
            </a:r>
            <a:r>
              <a:rPr lang="en-US" sz="1600" b="1" dirty="0">
                <a:solidFill>
                  <a:schemeClr val="accent2">
                    <a:lumMod val="75000"/>
                  </a:schemeClr>
                </a:solidFill>
              </a:rPr>
              <a:t>chest</a:t>
            </a:r>
            <a:r>
              <a:rPr lang="en-US" sz="1600" dirty="0">
                <a:solidFill>
                  <a:schemeClr val="accent2">
                    <a:lumMod val="75000"/>
                  </a:schemeClr>
                </a:solidFill>
              </a:rPr>
              <a:t> CT scan.  Enter “Not Done” as applicable.  Multiple results may be entered.</a:t>
            </a:r>
          </a:p>
          <a:p>
            <a:endParaRPr lang="en-US" sz="1600" dirty="0">
              <a:solidFill>
                <a:schemeClr val="accent2">
                  <a:lumMod val="75000"/>
                </a:schemeClr>
              </a:solidFill>
            </a:endParaRPr>
          </a:p>
          <a:p>
            <a:r>
              <a:rPr lang="en-US" sz="1600" dirty="0">
                <a:solidFill>
                  <a:schemeClr val="accent2">
                    <a:lumMod val="75000"/>
                  </a:schemeClr>
                </a:solidFill>
              </a:rPr>
              <a:t>Also include the initial result of any other chest imaging studies performed (i.e. MRI or PET)</a:t>
            </a:r>
          </a:p>
          <a:p>
            <a:endParaRPr lang="en-US" sz="1600" dirty="0">
              <a:solidFill>
                <a:schemeClr val="accent2">
                  <a:lumMod val="75000"/>
                </a:schemeClr>
              </a:solidFill>
            </a:endParaRPr>
          </a:p>
          <a:p>
            <a:r>
              <a:rPr lang="en-US" sz="1600" dirty="0">
                <a:solidFill>
                  <a:schemeClr val="accent2">
                    <a:lumMod val="75000"/>
                  </a:schemeClr>
                </a:solidFill>
              </a:rPr>
              <a:t>Purpose: To verify that the case meets the surveillance definition for TB and to identify imaging test characteristics of TB cases.</a:t>
            </a:r>
          </a:p>
          <a:p>
            <a:endParaRPr lang="en-US" sz="1600" dirty="0">
              <a:solidFill>
                <a:schemeClr val="accent2">
                  <a:lumMod val="75000"/>
                </a:schemeClr>
              </a:solidFill>
            </a:endParaRPr>
          </a:p>
          <a:p>
            <a:r>
              <a:rPr lang="en-US" sz="1600" dirty="0">
                <a:solidFill>
                  <a:schemeClr val="accent2">
                    <a:lumMod val="75000"/>
                  </a:schemeClr>
                </a:solidFill>
              </a:rPr>
              <a:t>2020 RVCT Reference Manual pg. 42-43</a:t>
            </a:r>
          </a:p>
        </p:txBody>
      </p:sp>
      <p:pic>
        <p:nvPicPr>
          <p:cNvPr id="10" name="Content Placeholder 9" descr="A screenshot of a cell phone&#10;&#10;Description automatically generated">
            <a:extLst>
              <a:ext uri="{FF2B5EF4-FFF2-40B4-BE49-F238E27FC236}">
                <a16:creationId xmlns:a16="http://schemas.microsoft.com/office/drawing/2014/main" id="{603D1BF6-D9CF-4E78-BC27-7D7F50DE9456}"/>
              </a:ext>
            </a:extLst>
          </p:cNvPr>
          <p:cNvPicPr>
            <a:picLocks noGrp="1" noChangeAspect="1"/>
          </p:cNvPicPr>
          <p:nvPr>
            <p:ph idx="1"/>
          </p:nvPr>
        </p:nvPicPr>
        <p:blipFill>
          <a:blip r:embed="rId3"/>
          <a:stretch>
            <a:fillRect/>
          </a:stretch>
        </p:blipFill>
        <p:spPr>
          <a:xfrm>
            <a:off x="5540840" y="1013254"/>
            <a:ext cx="6298195" cy="2415746"/>
          </a:xfrm>
        </p:spPr>
      </p:pic>
      <p:sp>
        <p:nvSpPr>
          <p:cNvPr id="8" name="Rectangle 7">
            <a:extLst>
              <a:ext uri="{FF2B5EF4-FFF2-40B4-BE49-F238E27FC236}">
                <a16:creationId xmlns:a16="http://schemas.microsoft.com/office/drawing/2014/main" id="{FB609D8A-06C1-4B4D-82BF-5D75DDC3771C}"/>
              </a:ext>
            </a:extLst>
          </p:cNvPr>
          <p:cNvSpPr/>
          <p:nvPr/>
        </p:nvSpPr>
        <p:spPr>
          <a:xfrm>
            <a:off x="5540839" y="1413904"/>
            <a:ext cx="6298195" cy="111414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458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A390B3C-964F-49B6-A0E2-D0554A4ABA6C}"/>
              </a:ext>
            </a:extLst>
          </p:cNvPr>
          <p:cNvPicPr>
            <a:picLocks noChangeAspect="1"/>
          </p:cNvPicPr>
          <p:nvPr/>
        </p:nvPicPr>
        <p:blipFill>
          <a:blip r:embed="rId2"/>
          <a:stretch>
            <a:fillRect/>
          </a:stretch>
        </p:blipFill>
        <p:spPr>
          <a:xfrm>
            <a:off x="3153697" y="0"/>
            <a:ext cx="5884606" cy="6858000"/>
          </a:xfrm>
          <a:prstGeom prst="rect">
            <a:avLst/>
          </a:prstGeom>
        </p:spPr>
      </p:pic>
    </p:spTree>
    <p:extLst>
      <p:ext uri="{BB962C8B-B14F-4D97-AF65-F5344CB8AC3E}">
        <p14:creationId xmlns:p14="http://schemas.microsoft.com/office/powerpoint/2010/main" val="3350786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444331D9-3DD6-4498-A5D6-7DFBA5B362CF}"/>
              </a:ext>
            </a:extLst>
          </p:cNvPr>
          <p:cNvPicPr>
            <a:picLocks noChangeAspect="1"/>
          </p:cNvPicPr>
          <p:nvPr/>
        </p:nvPicPr>
        <p:blipFill>
          <a:blip r:embed="rId2"/>
          <a:stretch>
            <a:fillRect/>
          </a:stretch>
        </p:blipFill>
        <p:spPr>
          <a:xfrm>
            <a:off x="1208852" y="1574202"/>
            <a:ext cx="9774295" cy="3709595"/>
          </a:xfrm>
          <a:prstGeom prst="rect">
            <a:avLst/>
          </a:prstGeom>
        </p:spPr>
      </p:pic>
    </p:spTree>
    <p:extLst>
      <p:ext uri="{BB962C8B-B14F-4D97-AF65-F5344CB8AC3E}">
        <p14:creationId xmlns:p14="http://schemas.microsoft.com/office/powerpoint/2010/main" val="207515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245AC-9E86-4E59-A1E7-43546017B054}"/>
              </a:ext>
            </a:extLst>
          </p:cNvPr>
          <p:cNvSpPr>
            <a:spLocks noGrp="1"/>
          </p:cNvSpPr>
          <p:nvPr>
            <p:ph type="title"/>
          </p:nvPr>
        </p:nvSpPr>
        <p:spPr/>
        <p:txBody>
          <a:bodyPr/>
          <a:lstStyle/>
          <a:p>
            <a:r>
              <a:rPr lang="en-US" dirty="0"/>
              <a:t>Administrative information</a:t>
            </a:r>
          </a:p>
        </p:txBody>
      </p:sp>
      <p:pic>
        <p:nvPicPr>
          <p:cNvPr id="6" name="Content Placeholder 5" descr="A screenshot of a cell phone&#10;&#10;Description automatically generated">
            <a:extLst>
              <a:ext uri="{FF2B5EF4-FFF2-40B4-BE49-F238E27FC236}">
                <a16:creationId xmlns:a16="http://schemas.microsoft.com/office/drawing/2014/main" id="{FEB884E4-EFA2-4948-8B73-444E710A705A}"/>
              </a:ext>
            </a:extLst>
          </p:cNvPr>
          <p:cNvPicPr>
            <a:picLocks noGrp="1" noChangeAspect="1"/>
          </p:cNvPicPr>
          <p:nvPr>
            <p:ph idx="1"/>
          </p:nvPr>
        </p:nvPicPr>
        <p:blipFill>
          <a:blip r:embed="rId3"/>
          <a:stretch>
            <a:fillRect/>
          </a:stretch>
        </p:blipFill>
        <p:spPr>
          <a:xfrm>
            <a:off x="5591573" y="797892"/>
            <a:ext cx="6341847" cy="3530268"/>
          </a:xfrm>
        </p:spPr>
      </p:pic>
      <p:sp>
        <p:nvSpPr>
          <p:cNvPr id="4" name="Text Placeholder 3">
            <a:extLst>
              <a:ext uri="{FF2B5EF4-FFF2-40B4-BE49-F238E27FC236}">
                <a16:creationId xmlns:a16="http://schemas.microsoft.com/office/drawing/2014/main" id="{E3650338-5D38-434E-AE79-B31957779CBE}"/>
              </a:ext>
            </a:extLst>
          </p:cNvPr>
          <p:cNvSpPr>
            <a:spLocks noGrp="1"/>
          </p:cNvSpPr>
          <p:nvPr>
            <p:ph type="body" sz="half" idx="2"/>
          </p:nvPr>
        </p:nvSpPr>
        <p:spPr/>
        <p:txBody>
          <a:bodyPr/>
          <a:lstStyle/>
          <a:p>
            <a:r>
              <a:rPr lang="en-US" dirty="0"/>
              <a:t>Date of Illness Onset/Symptom Start Date</a:t>
            </a:r>
          </a:p>
          <a:p>
            <a:r>
              <a:rPr lang="en-US" dirty="0">
                <a:solidFill>
                  <a:schemeClr val="bg1">
                    <a:lumMod val="75000"/>
                  </a:schemeClr>
                </a:solidFill>
              </a:rPr>
              <a:t>Date Reported (Referral Date)</a:t>
            </a:r>
          </a:p>
          <a:p>
            <a:r>
              <a:rPr lang="en-US" dirty="0">
                <a:solidFill>
                  <a:schemeClr val="bg1">
                    <a:lumMod val="75000"/>
                  </a:schemeClr>
                </a:solidFill>
              </a:rPr>
              <a:t>Date Counted</a:t>
            </a:r>
          </a:p>
          <a:p>
            <a:r>
              <a:rPr lang="en-US" dirty="0">
                <a:solidFill>
                  <a:schemeClr val="bg1">
                    <a:lumMod val="75000"/>
                  </a:schemeClr>
                </a:solidFill>
              </a:rPr>
              <a:t>State Case Number</a:t>
            </a:r>
          </a:p>
          <a:p>
            <a:r>
              <a:rPr lang="en-US" dirty="0">
                <a:solidFill>
                  <a:schemeClr val="bg1">
                    <a:lumMod val="75000"/>
                  </a:schemeClr>
                </a:solidFill>
              </a:rPr>
              <a:t>Case Already Counted by Another Reporting Area?</a:t>
            </a:r>
          </a:p>
        </p:txBody>
      </p:sp>
      <p:sp>
        <p:nvSpPr>
          <p:cNvPr id="3" name="TextBox 2">
            <a:extLst>
              <a:ext uri="{FF2B5EF4-FFF2-40B4-BE49-F238E27FC236}">
                <a16:creationId xmlns:a16="http://schemas.microsoft.com/office/drawing/2014/main" id="{958CC61F-B9EE-4202-B0A0-ED07A35AAF95}"/>
              </a:ext>
            </a:extLst>
          </p:cNvPr>
          <p:cNvSpPr txBox="1"/>
          <p:nvPr/>
        </p:nvSpPr>
        <p:spPr>
          <a:xfrm>
            <a:off x="1024128" y="4484914"/>
            <a:ext cx="10909292" cy="1569660"/>
          </a:xfrm>
          <a:prstGeom prst="rect">
            <a:avLst/>
          </a:prstGeom>
          <a:noFill/>
        </p:spPr>
        <p:txBody>
          <a:bodyPr wrap="square" rtlCol="0">
            <a:spAutoFit/>
          </a:bodyPr>
          <a:lstStyle/>
          <a:p>
            <a:r>
              <a:rPr lang="en-US" sz="1600" dirty="0">
                <a:solidFill>
                  <a:schemeClr val="accent2">
                    <a:lumMod val="75000"/>
                  </a:schemeClr>
                </a:solidFill>
              </a:rPr>
              <a:t>Date illness/symptoms started for this TB episode</a:t>
            </a:r>
          </a:p>
          <a:p>
            <a:endParaRPr lang="en-US" sz="1600" dirty="0">
              <a:solidFill>
                <a:schemeClr val="accent2">
                  <a:lumMod val="75000"/>
                </a:schemeClr>
              </a:solidFill>
            </a:endParaRPr>
          </a:p>
          <a:p>
            <a:r>
              <a:rPr lang="en-US" sz="1600" dirty="0">
                <a:solidFill>
                  <a:schemeClr val="accent2">
                    <a:lumMod val="75000"/>
                  </a:schemeClr>
                </a:solidFill>
              </a:rPr>
              <a:t>Purpose: To establish the approximate symptom start date to facilitate calculation of infectious period and time from illness onset to diagnosis.</a:t>
            </a:r>
          </a:p>
          <a:p>
            <a:endParaRPr lang="en-US" sz="1600" dirty="0">
              <a:solidFill>
                <a:schemeClr val="accent2">
                  <a:lumMod val="75000"/>
                </a:schemeClr>
              </a:solidFill>
            </a:endParaRPr>
          </a:p>
          <a:p>
            <a:r>
              <a:rPr lang="en-US" sz="1600" dirty="0">
                <a:solidFill>
                  <a:schemeClr val="accent2">
                    <a:lumMod val="75000"/>
                  </a:schemeClr>
                </a:solidFill>
              </a:rPr>
              <a:t>2020 RVCT Reference Manual pg. 45</a:t>
            </a:r>
          </a:p>
        </p:txBody>
      </p:sp>
      <p:sp>
        <p:nvSpPr>
          <p:cNvPr id="5" name="Rectangle 4">
            <a:extLst>
              <a:ext uri="{FF2B5EF4-FFF2-40B4-BE49-F238E27FC236}">
                <a16:creationId xmlns:a16="http://schemas.microsoft.com/office/drawing/2014/main" id="{302F113B-C332-4512-B136-F007CEE01DDD}"/>
              </a:ext>
            </a:extLst>
          </p:cNvPr>
          <p:cNvSpPr/>
          <p:nvPr/>
        </p:nvSpPr>
        <p:spPr>
          <a:xfrm>
            <a:off x="6322423" y="1123406"/>
            <a:ext cx="1201783" cy="6357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845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0BCA-0B7E-42F8-AB21-14638AF55ABF}"/>
              </a:ext>
            </a:extLst>
          </p:cNvPr>
          <p:cNvSpPr>
            <a:spLocks noGrp="1"/>
          </p:cNvSpPr>
          <p:nvPr>
            <p:ph type="title"/>
          </p:nvPr>
        </p:nvSpPr>
        <p:spPr/>
        <p:txBody>
          <a:bodyPr/>
          <a:lstStyle/>
          <a:p>
            <a:r>
              <a:rPr lang="en-US" dirty="0"/>
              <a:t>Clinical history &amp; findings</a:t>
            </a:r>
          </a:p>
        </p:txBody>
      </p:sp>
      <p:pic>
        <p:nvPicPr>
          <p:cNvPr id="7" name="Content Placeholder 6" descr="A screenshot of a cell phone&#10;&#10;Description automatically generated">
            <a:extLst>
              <a:ext uri="{FF2B5EF4-FFF2-40B4-BE49-F238E27FC236}">
                <a16:creationId xmlns:a16="http://schemas.microsoft.com/office/drawing/2014/main" id="{C6A55D66-F05B-46DC-A348-5FB16642B9E5}"/>
              </a:ext>
            </a:extLst>
          </p:cNvPr>
          <p:cNvPicPr>
            <a:picLocks noGrp="1" noChangeAspect="1"/>
          </p:cNvPicPr>
          <p:nvPr>
            <p:ph idx="1"/>
          </p:nvPr>
        </p:nvPicPr>
        <p:blipFill>
          <a:blip r:embed="rId2"/>
          <a:stretch>
            <a:fillRect/>
          </a:stretch>
        </p:blipFill>
        <p:spPr>
          <a:xfrm>
            <a:off x="5413248" y="878082"/>
            <a:ext cx="6428730" cy="3954909"/>
          </a:xfrm>
        </p:spPr>
      </p:pic>
      <p:sp>
        <p:nvSpPr>
          <p:cNvPr id="4" name="Text Placeholder 3">
            <a:extLst>
              <a:ext uri="{FF2B5EF4-FFF2-40B4-BE49-F238E27FC236}">
                <a16:creationId xmlns:a16="http://schemas.microsoft.com/office/drawing/2014/main" id="{184C8CCC-0A5C-4C25-9D11-A373BD753355}"/>
              </a:ext>
            </a:extLst>
          </p:cNvPr>
          <p:cNvSpPr>
            <a:spLocks noGrp="1"/>
          </p:cNvSpPr>
          <p:nvPr>
            <p:ph type="body" sz="half" idx="2"/>
          </p:nvPr>
        </p:nvSpPr>
        <p:spPr>
          <a:xfrm>
            <a:off x="1024128" y="1934776"/>
            <a:ext cx="4389120" cy="3762294"/>
          </a:xfrm>
        </p:spPr>
        <p:txBody>
          <a:bodyPr/>
          <a:lstStyle/>
          <a:p>
            <a:r>
              <a:rPr lang="en-US" dirty="0"/>
              <a:t>Has the Patient been Previously Diagnosed with TB Disease or LTBI?</a:t>
            </a:r>
          </a:p>
          <a:p>
            <a:r>
              <a:rPr lang="en-US" dirty="0"/>
              <a:t>Site of TB Disease</a:t>
            </a:r>
          </a:p>
        </p:txBody>
      </p:sp>
    </p:spTree>
    <p:extLst>
      <p:ext uri="{BB962C8B-B14F-4D97-AF65-F5344CB8AC3E}">
        <p14:creationId xmlns:p14="http://schemas.microsoft.com/office/powerpoint/2010/main" val="2024640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0BCA-0B7E-42F8-AB21-14638AF55ABF}"/>
              </a:ext>
            </a:extLst>
          </p:cNvPr>
          <p:cNvSpPr>
            <a:spLocks noGrp="1"/>
          </p:cNvSpPr>
          <p:nvPr>
            <p:ph type="title"/>
          </p:nvPr>
        </p:nvSpPr>
        <p:spPr/>
        <p:txBody>
          <a:bodyPr/>
          <a:lstStyle/>
          <a:p>
            <a:r>
              <a:rPr lang="en-US" dirty="0"/>
              <a:t>Clinical history &amp; findings</a:t>
            </a:r>
          </a:p>
        </p:txBody>
      </p:sp>
      <p:pic>
        <p:nvPicPr>
          <p:cNvPr id="7" name="Content Placeholder 6" descr="A screenshot of a cell phone&#10;&#10;Description automatically generated">
            <a:extLst>
              <a:ext uri="{FF2B5EF4-FFF2-40B4-BE49-F238E27FC236}">
                <a16:creationId xmlns:a16="http://schemas.microsoft.com/office/drawing/2014/main" id="{C6A55D66-F05B-46DC-A348-5FB16642B9E5}"/>
              </a:ext>
            </a:extLst>
          </p:cNvPr>
          <p:cNvPicPr>
            <a:picLocks noGrp="1" noChangeAspect="1"/>
          </p:cNvPicPr>
          <p:nvPr>
            <p:ph idx="1"/>
          </p:nvPr>
        </p:nvPicPr>
        <p:blipFill>
          <a:blip r:embed="rId2"/>
          <a:stretch>
            <a:fillRect/>
          </a:stretch>
        </p:blipFill>
        <p:spPr>
          <a:xfrm>
            <a:off x="5413248" y="738233"/>
            <a:ext cx="6428730" cy="3954909"/>
          </a:xfrm>
        </p:spPr>
      </p:pic>
      <p:sp>
        <p:nvSpPr>
          <p:cNvPr id="4" name="Text Placeholder 3">
            <a:extLst>
              <a:ext uri="{FF2B5EF4-FFF2-40B4-BE49-F238E27FC236}">
                <a16:creationId xmlns:a16="http://schemas.microsoft.com/office/drawing/2014/main" id="{184C8CCC-0A5C-4C25-9D11-A373BD753355}"/>
              </a:ext>
            </a:extLst>
          </p:cNvPr>
          <p:cNvSpPr>
            <a:spLocks noGrp="1"/>
          </p:cNvSpPr>
          <p:nvPr>
            <p:ph type="body" sz="half" idx="2"/>
          </p:nvPr>
        </p:nvSpPr>
        <p:spPr>
          <a:xfrm>
            <a:off x="1024128" y="1934776"/>
            <a:ext cx="4389120" cy="3762294"/>
          </a:xfrm>
        </p:spPr>
        <p:txBody>
          <a:bodyPr/>
          <a:lstStyle/>
          <a:p>
            <a:r>
              <a:rPr lang="en-US" dirty="0"/>
              <a:t>Has the Patient been Previously Diagnosed with TB Disease or LTBI?</a:t>
            </a:r>
          </a:p>
          <a:p>
            <a:r>
              <a:rPr lang="en-US" dirty="0">
                <a:solidFill>
                  <a:schemeClr val="bg1">
                    <a:lumMod val="75000"/>
                  </a:schemeClr>
                </a:solidFill>
              </a:rPr>
              <a:t>Site of TB Disease</a:t>
            </a:r>
          </a:p>
        </p:txBody>
      </p:sp>
      <p:sp>
        <p:nvSpPr>
          <p:cNvPr id="5" name="TextBox 4">
            <a:extLst>
              <a:ext uri="{FF2B5EF4-FFF2-40B4-BE49-F238E27FC236}">
                <a16:creationId xmlns:a16="http://schemas.microsoft.com/office/drawing/2014/main" id="{6021934F-0FE5-41EB-AE30-69AD5AD81E71}"/>
              </a:ext>
            </a:extLst>
          </p:cNvPr>
          <p:cNvSpPr txBox="1"/>
          <p:nvPr/>
        </p:nvSpPr>
        <p:spPr>
          <a:xfrm>
            <a:off x="1024128" y="4816831"/>
            <a:ext cx="10817850" cy="1569660"/>
          </a:xfrm>
          <a:prstGeom prst="rect">
            <a:avLst/>
          </a:prstGeom>
          <a:noFill/>
        </p:spPr>
        <p:txBody>
          <a:bodyPr wrap="square" rtlCol="0">
            <a:spAutoFit/>
          </a:bodyPr>
          <a:lstStyle/>
          <a:p>
            <a:r>
              <a:rPr lang="en-US" sz="1600" dirty="0">
                <a:solidFill>
                  <a:schemeClr val="accent2">
                    <a:lumMod val="75000"/>
                  </a:schemeClr>
                </a:solidFill>
              </a:rPr>
              <a:t>Specify whether the patient had a previous diagnosis of either TB disease or LTBI.  If yes, specify whether TB or LTBI, approximate date of diagnosis, previous state case number (if TB), and whether they completed a full course of appropriate treatment.</a:t>
            </a:r>
          </a:p>
          <a:p>
            <a:endParaRPr lang="en-US" sz="1600" dirty="0">
              <a:solidFill>
                <a:schemeClr val="accent2">
                  <a:lumMod val="75000"/>
                </a:schemeClr>
              </a:solidFill>
            </a:endParaRPr>
          </a:p>
          <a:p>
            <a:r>
              <a:rPr lang="en-US" sz="1600" dirty="0">
                <a:solidFill>
                  <a:schemeClr val="accent2">
                    <a:lumMod val="75000"/>
                  </a:schemeClr>
                </a:solidFill>
              </a:rPr>
              <a:t>Purpose: To determine whether the patient has a prior history of TB disease or LTBI</a:t>
            </a:r>
          </a:p>
          <a:p>
            <a:endParaRPr lang="en-US" sz="1600" dirty="0">
              <a:solidFill>
                <a:schemeClr val="accent2">
                  <a:lumMod val="75000"/>
                </a:schemeClr>
              </a:solidFill>
            </a:endParaRPr>
          </a:p>
          <a:p>
            <a:r>
              <a:rPr lang="en-US" sz="1600" dirty="0">
                <a:solidFill>
                  <a:schemeClr val="accent2">
                    <a:lumMod val="75000"/>
                  </a:schemeClr>
                </a:solidFill>
              </a:rPr>
              <a:t>2020 RVCT Reference Manual pg. 44</a:t>
            </a:r>
          </a:p>
        </p:txBody>
      </p:sp>
      <p:sp>
        <p:nvSpPr>
          <p:cNvPr id="8" name="Rectangle 7">
            <a:extLst>
              <a:ext uri="{FF2B5EF4-FFF2-40B4-BE49-F238E27FC236}">
                <a16:creationId xmlns:a16="http://schemas.microsoft.com/office/drawing/2014/main" id="{7B40BD4D-2C7B-4777-9FE8-1F55ED4400F0}"/>
              </a:ext>
            </a:extLst>
          </p:cNvPr>
          <p:cNvSpPr/>
          <p:nvPr/>
        </p:nvSpPr>
        <p:spPr>
          <a:xfrm>
            <a:off x="5413899" y="1094726"/>
            <a:ext cx="6428079" cy="149786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59444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0BCA-0B7E-42F8-AB21-14638AF55ABF}"/>
              </a:ext>
            </a:extLst>
          </p:cNvPr>
          <p:cNvSpPr>
            <a:spLocks noGrp="1"/>
          </p:cNvSpPr>
          <p:nvPr>
            <p:ph type="title"/>
          </p:nvPr>
        </p:nvSpPr>
        <p:spPr/>
        <p:txBody>
          <a:bodyPr/>
          <a:lstStyle/>
          <a:p>
            <a:r>
              <a:rPr lang="en-US" dirty="0"/>
              <a:t>Clinical history &amp; findings</a:t>
            </a:r>
          </a:p>
        </p:txBody>
      </p:sp>
      <p:pic>
        <p:nvPicPr>
          <p:cNvPr id="7" name="Content Placeholder 6" descr="A screenshot of a cell phone&#10;&#10;Description automatically generated">
            <a:extLst>
              <a:ext uri="{FF2B5EF4-FFF2-40B4-BE49-F238E27FC236}">
                <a16:creationId xmlns:a16="http://schemas.microsoft.com/office/drawing/2014/main" id="{C6A55D66-F05B-46DC-A348-5FB16642B9E5}"/>
              </a:ext>
            </a:extLst>
          </p:cNvPr>
          <p:cNvPicPr>
            <a:picLocks noGrp="1" noChangeAspect="1"/>
          </p:cNvPicPr>
          <p:nvPr>
            <p:ph idx="1"/>
          </p:nvPr>
        </p:nvPicPr>
        <p:blipFill>
          <a:blip r:embed="rId3"/>
          <a:stretch>
            <a:fillRect/>
          </a:stretch>
        </p:blipFill>
        <p:spPr>
          <a:xfrm>
            <a:off x="5413248" y="738233"/>
            <a:ext cx="6428730" cy="3954909"/>
          </a:xfrm>
        </p:spPr>
      </p:pic>
      <p:sp>
        <p:nvSpPr>
          <p:cNvPr id="4" name="Text Placeholder 3">
            <a:extLst>
              <a:ext uri="{FF2B5EF4-FFF2-40B4-BE49-F238E27FC236}">
                <a16:creationId xmlns:a16="http://schemas.microsoft.com/office/drawing/2014/main" id="{184C8CCC-0A5C-4C25-9D11-A373BD753355}"/>
              </a:ext>
            </a:extLst>
          </p:cNvPr>
          <p:cNvSpPr>
            <a:spLocks noGrp="1"/>
          </p:cNvSpPr>
          <p:nvPr>
            <p:ph type="body" sz="half" idx="2"/>
          </p:nvPr>
        </p:nvSpPr>
        <p:spPr>
          <a:xfrm>
            <a:off x="1024128" y="1934776"/>
            <a:ext cx="4389120" cy="3762294"/>
          </a:xfrm>
        </p:spPr>
        <p:txBody>
          <a:bodyPr/>
          <a:lstStyle/>
          <a:p>
            <a:r>
              <a:rPr lang="en-US" dirty="0">
                <a:solidFill>
                  <a:schemeClr val="bg1">
                    <a:lumMod val="75000"/>
                  </a:schemeClr>
                </a:solidFill>
              </a:rPr>
              <a:t>Has the Patient been Previously Diagnosed with TB Disease or LTBI?</a:t>
            </a:r>
          </a:p>
          <a:p>
            <a:r>
              <a:rPr lang="en-US" dirty="0"/>
              <a:t>Site of TB Disease</a:t>
            </a:r>
          </a:p>
        </p:txBody>
      </p:sp>
      <p:sp>
        <p:nvSpPr>
          <p:cNvPr id="5" name="TextBox 4">
            <a:extLst>
              <a:ext uri="{FF2B5EF4-FFF2-40B4-BE49-F238E27FC236}">
                <a16:creationId xmlns:a16="http://schemas.microsoft.com/office/drawing/2014/main" id="{6021934F-0FE5-41EB-AE30-69AD5AD81E71}"/>
              </a:ext>
            </a:extLst>
          </p:cNvPr>
          <p:cNvSpPr txBox="1"/>
          <p:nvPr/>
        </p:nvSpPr>
        <p:spPr>
          <a:xfrm>
            <a:off x="1024128" y="4693142"/>
            <a:ext cx="10817850" cy="2062103"/>
          </a:xfrm>
          <a:prstGeom prst="rect">
            <a:avLst/>
          </a:prstGeom>
          <a:noFill/>
        </p:spPr>
        <p:txBody>
          <a:bodyPr wrap="square" rtlCol="0">
            <a:spAutoFit/>
          </a:bodyPr>
          <a:lstStyle/>
          <a:p>
            <a:r>
              <a:rPr lang="en-US" sz="1600" dirty="0">
                <a:solidFill>
                  <a:schemeClr val="accent2">
                    <a:lumMod val="75000"/>
                  </a:schemeClr>
                </a:solidFill>
              </a:rPr>
              <a:t>Select all anatomic sites where TB disease was identified in the patient by checking the relevant box.  If there is not a corresponding check box, record the site in “other” and select it from the “other sites of TB disease” drop down.</a:t>
            </a:r>
          </a:p>
          <a:p>
            <a:endParaRPr lang="en-US" sz="1600" dirty="0">
              <a:solidFill>
                <a:schemeClr val="accent2">
                  <a:lumMod val="75000"/>
                </a:schemeClr>
              </a:solidFill>
            </a:endParaRPr>
          </a:p>
          <a:p>
            <a:r>
              <a:rPr lang="en-US" sz="1600" dirty="0">
                <a:solidFill>
                  <a:schemeClr val="accent2">
                    <a:lumMod val="75000"/>
                  </a:schemeClr>
                </a:solidFill>
              </a:rPr>
              <a:t>If there is evidence of more than one organ or disease site involved, select all involved sites.</a:t>
            </a:r>
          </a:p>
          <a:p>
            <a:endParaRPr lang="en-US" sz="1600" dirty="0">
              <a:solidFill>
                <a:schemeClr val="accent2">
                  <a:lumMod val="75000"/>
                </a:schemeClr>
              </a:solidFill>
            </a:endParaRPr>
          </a:p>
          <a:p>
            <a:r>
              <a:rPr lang="en-US" sz="1600" dirty="0">
                <a:solidFill>
                  <a:schemeClr val="accent2">
                    <a:lumMod val="75000"/>
                  </a:schemeClr>
                </a:solidFill>
              </a:rPr>
              <a:t>Purpose: To document site of TB disease</a:t>
            </a:r>
          </a:p>
          <a:p>
            <a:endParaRPr lang="en-US" sz="1600" dirty="0">
              <a:solidFill>
                <a:schemeClr val="accent2">
                  <a:lumMod val="75000"/>
                </a:schemeClr>
              </a:solidFill>
            </a:endParaRPr>
          </a:p>
          <a:p>
            <a:r>
              <a:rPr lang="en-US" sz="1600" dirty="0">
                <a:solidFill>
                  <a:schemeClr val="accent2">
                    <a:lumMod val="75000"/>
                  </a:schemeClr>
                </a:solidFill>
              </a:rPr>
              <a:t>2020 RVCT Reference Manual pg. 46</a:t>
            </a:r>
          </a:p>
        </p:txBody>
      </p:sp>
      <p:sp>
        <p:nvSpPr>
          <p:cNvPr id="6" name="Rectangle 5">
            <a:extLst>
              <a:ext uri="{FF2B5EF4-FFF2-40B4-BE49-F238E27FC236}">
                <a16:creationId xmlns:a16="http://schemas.microsoft.com/office/drawing/2014/main" id="{972BC12B-9249-425E-B827-2BD602CEB0AD}"/>
              </a:ext>
            </a:extLst>
          </p:cNvPr>
          <p:cNvSpPr/>
          <p:nvPr/>
        </p:nvSpPr>
        <p:spPr>
          <a:xfrm>
            <a:off x="5413248" y="2547345"/>
            <a:ext cx="6428730" cy="210178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6690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277BAAFB-E6CD-40C4-A08B-D24C2988719E}"/>
              </a:ext>
            </a:extLst>
          </p:cNvPr>
          <p:cNvPicPr>
            <a:picLocks noChangeAspect="1"/>
          </p:cNvPicPr>
          <p:nvPr/>
        </p:nvPicPr>
        <p:blipFill>
          <a:blip r:embed="rId2"/>
          <a:stretch>
            <a:fillRect/>
          </a:stretch>
        </p:blipFill>
        <p:spPr>
          <a:xfrm>
            <a:off x="1576920" y="648893"/>
            <a:ext cx="9038160" cy="5560213"/>
          </a:xfrm>
          <a:prstGeom prst="rect">
            <a:avLst/>
          </a:prstGeom>
        </p:spPr>
      </p:pic>
    </p:spTree>
    <p:extLst>
      <p:ext uri="{BB962C8B-B14F-4D97-AF65-F5344CB8AC3E}">
        <p14:creationId xmlns:p14="http://schemas.microsoft.com/office/powerpoint/2010/main" val="10423064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5184-5306-4638-A01C-5F9CBAD34DAE}"/>
              </a:ext>
            </a:extLst>
          </p:cNvPr>
          <p:cNvSpPr>
            <a:spLocks noGrp="1"/>
          </p:cNvSpPr>
          <p:nvPr>
            <p:ph type="title"/>
          </p:nvPr>
        </p:nvSpPr>
        <p:spPr/>
        <p:txBody>
          <a:bodyPr/>
          <a:lstStyle/>
          <a:p>
            <a:r>
              <a:rPr lang="en-US" dirty="0"/>
              <a:t>Epidemiologic investigation</a:t>
            </a:r>
          </a:p>
        </p:txBody>
      </p:sp>
      <p:pic>
        <p:nvPicPr>
          <p:cNvPr id="7" name="Content Placeholder 6" descr="A screenshot of a cell phone&#10;&#10;Description automatically generated">
            <a:extLst>
              <a:ext uri="{FF2B5EF4-FFF2-40B4-BE49-F238E27FC236}">
                <a16:creationId xmlns:a16="http://schemas.microsoft.com/office/drawing/2014/main" id="{9917CA60-C5D8-486D-8C7D-4B432419EB60}"/>
              </a:ext>
            </a:extLst>
          </p:cNvPr>
          <p:cNvPicPr>
            <a:picLocks noGrp="1" noChangeAspect="1"/>
          </p:cNvPicPr>
          <p:nvPr>
            <p:ph idx="1"/>
          </p:nvPr>
        </p:nvPicPr>
        <p:blipFill>
          <a:blip r:embed="rId2"/>
          <a:stretch>
            <a:fillRect/>
          </a:stretch>
        </p:blipFill>
        <p:spPr>
          <a:xfrm>
            <a:off x="5175018" y="815202"/>
            <a:ext cx="6639903" cy="3423311"/>
          </a:xfrm>
        </p:spPr>
      </p:pic>
      <p:sp>
        <p:nvSpPr>
          <p:cNvPr id="4" name="Text Placeholder 3">
            <a:extLst>
              <a:ext uri="{FF2B5EF4-FFF2-40B4-BE49-F238E27FC236}">
                <a16:creationId xmlns:a16="http://schemas.microsoft.com/office/drawing/2014/main" id="{B40F90D7-8ADC-450A-BFF2-307F775922E5}"/>
              </a:ext>
            </a:extLst>
          </p:cNvPr>
          <p:cNvSpPr>
            <a:spLocks noGrp="1"/>
          </p:cNvSpPr>
          <p:nvPr>
            <p:ph type="body" sz="half" idx="2"/>
          </p:nvPr>
        </p:nvSpPr>
        <p:spPr>
          <a:xfrm>
            <a:off x="1024128" y="2005874"/>
            <a:ext cx="4389120" cy="3762294"/>
          </a:xfrm>
        </p:spPr>
        <p:txBody>
          <a:bodyPr/>
          <a:lstStyle/>
          <a:p>
            <a:r>
              <a:rPr lang="en-US" dirty="0"/>
              <a:t>Case Meets Binational Reporting Criteria?</a:t>
            </a:r>
          </a:p>
          <a:p>
            <a:r>
              <a:rPr lang="en-US" dirty="0"/>
              <a:t>Case Identified During a Contact Investigation of Another Case?</a:t>
            </a:r>
          </a:p>
          <a:p>
            <a:r>
              <a:rPr lang="en-US" dirty="0"/>
              <a:t>Contact Investigation Conducted for This Case?</a:t>
            </a:r>
          </a:p>
          <a:p>
            <a:r>
              <a:rPr lang="en-US" dirty="0"/>
              <a:t>Table of Known TB and LTBI Cases Epidemiologically Linked to This Case</a:t>
            </a:r>
          </a:p>
        </p:txBody>
      </p:sp>
    </p:spTree>
    <p:extLst>
      <p:ext uri="{BB962C8B-B14F-4D97-AF65-F5344CB8AC3E}">
        <p14:creationId xmlns:p14="http://schemas.microsoft.com/office/powerpoint/2010/main" val="31513050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5184-5306-4638-A01C-5F9CBAD34DAE}"/>
              </a:ext>
            </a:extLst>
          </p:cNvPr>
          <p:cNvSpPr>
            <a:spLocks noGrp="1"/>
          </p:cNvSpPr>
          <p:nvPr>
            <p:ph type="title"/>
          </p:nvPr>
        </p:nvSpPr>
        <p:spPr/>
        <p:txBody>
          <a:bodyPr/>
          <a:lstStyle/>
          <a:p>
            <a:r>
              <a:rPr lang="en-US" dirty="0"/>
              <a:t>Epidemiologic investigation</a:t>
            </a:r>
          </a:p>
        </p:txBody>
      </p:sp>
      <p:pic>
        <p:nvPicPr>
          <p:cNvPr id="7" name="Content Placeholder 6" descr="A screenshot of a cell phone&#10;&#10;Description automatically generated">
            <a:extLst>
              <a:ext uri="{FF2B5EF4-FFF2-40B4-BE49-F238E27FC236}">
                <a16:creationId xmlns:a16="http://schemas.microsoft.com/office/drawing/2014/main" id="{9917CA60-C5D8-486D-8C7D-4B432419EB60}"/>
              </a:ext>
            </a:extLst>
          </p:cNvPr>
          <p:cNvPicPr>
            <a:picLocks noGrp="1" noChangeAspect="1"/>
          </p:cNvPicPr>
          <p:nvPr>
            <p:ph idx="1"/>
          </p:nvPr>
        </p:nvPicPr>
        <p:blipFill>
          <a:blip r:embed="rId3"/>
          <a:stretch>
            <a:fillRect/>
          </a:stretch>
        </p:blipFill>
        <p:spPr>
          <a:xfrm>
            <a:off x="5218049" y="793686"/>
            <a:ext cx="6639903" cy="3423311"/>
          </a:xfrm>
        </p:spPr>
      </p:pic>
      <p:sp>
        <p:nvSpPr>
          <p:cNvPr id="4" name="Text Placeholder 3">
            <a:extLst>
              <a:ext uri="{FF2B5EF4-FFF2-40B4-BE49-F238E27FC236}">
                <a16:creationId xmlns:a16="http://schemas.microsoft.com/office/drawing/2014/main" id="{B40F90D7-8ADC-450A-BFF2-307F775922E5}"/>
              </a:ext>
            </a:extLst>
          </p:cNvPr>
          <p:cNvSpPr>
            <a:spLocks noGrp="1"/>
          </p:cNvSpPr>
          <p:nvPr>
            <p:ph type="body" sz="half" idx="2"/>
          </p:nvPr>
        </p:nvSpPr>
        <p:spPr>
          <a:xfrm>
            <a:off x="1024128" y="2005874"/>
            <a:ext cx="4389120" cy="3762294"/>
          </a:xfrm>
        </p:spPr>
        <p:txBody>
          <a:bodyPr/>
          <a:lstStyle/>
          <a:p>
            <a:r>
              <a:rPr lang="en-US" dirty="0"/>
              <a:t>Case Meets Binational Reporting Criteria?</a:t>
            </a:r>
          </a:p>
          <a:p>
            <a:r>
              <a:rPr lang="en-US" dirty="0">
                <a:solidFill>
                  <a:schemeClr val="bg1">
                    <a:lumMod val="75000"/>
                  </a:schemeClr>
                </a:solidFill>
              </a:rPr>
              <a:t>Case Identified During a Contact Investigation of Another Case?</a:t>
            </a:r>
          </a:p>
          <a:p>
            <a:r>
              <a:rPr lang="en-US" dirty="0">
                <a:solidFill>
                  <a:schemeClr val="bg1">
                    <a:lumMod val="75000"/>
                  </a:schemeClr>
                </a:solidFill>
              </a:rPr>
              <a:t>Contact Investigation Conducted for This Case?</a:t>
            </a:r>
          </a:p>
          <a:p>
            <a:r>
              <a:rPr lang="en-US" dirty="0">
                <a:solidFill>
                  <a:schemeClr val="bg1">
                    <a:lumMod val="75000"/>
                  </a:schemeClr>
                </a:solidFill>
              </a:rPr>
              <a:t>Table of Known TB and LTBI Cases Epidemiologically Linked to This Case</a:t>
            </a:r>
          </a:p>
        </p:txBody>
      </p:sp>
      <p:sp>
        <p:nvSpPr>
          <p:cNvPr id="5" name="TextBox 4">
            <a:extLst>
              <a:ext uri="{FF2B5EF4-FFF2-40B4-BE49-F238E27FC236}">
                <a16:creationId xmlns:a16="http://schemas.microsoft.com/office/drawing/2014/main" id="{39B60FAB-ABD9-450D-A513-9BE166A71522}"/>
              </a:ext>
            </a:extLst>
          </p:cNvPr>
          <p:cNvSpPr txBox="1"/>
          <p:nvPr/>
        </p:nvSpPr>
        <p:spPr>
          <a:xfrm>
            <a:off x="1024128" y="4484914"/>
            <a:ext cx="10909292" cy="1815882"/>
          </a:xfrm>
          <a:prstGeom prst="rect">
            <a:avLst/>
          </a:prstGeom>
          <a:noFill/>
        </p:spPr>
        <p:txBody>
          <a:bodyPr wrap="square" rtlCol="0">
            <a:spAutoFit/>
          </a:bodyPr>
          <a:lstStyle/>
          <a:p>
            <a:r>
              <a:rPr lang="en-US" sz="1600" dirty="0">
                <a:solidFill>
                  <a:schemeClr val="accent2">
                    <a:lumMod val="75000"/>
                  </a:schemeClr>
                </a:solidFill>
              </a:rPr>
              <a:t>Indicate whether the case meets one of the criteria listed below to be classified as a binational case.</a:t>
            </a:r>
          </a:p>
          <a:p>
            <a:endParaRPr lang="en-US" sz="1600" dirty="0">
              <a:solidFill>
                <a:schemeClr val="accent2">
                  <a:lumMod val="75000"/>
                </a:schemeClr>
              </a:solidFill>
            </a:endParaRPr>
          </a:p>
          <a:p>
            <a:r>
              <a:rPr lang="en-US" sz="1600" dirty="0">
                <a:solidFill>
                  <a:schemeClr val="accent2">
                    <a:lumMod val="75000"/>
                  </a:schemeClr>
                </a:solidFill>
              </a:rPr>
              <a:t>If yes, select all criteria that were met.</a:t>
            </a:r>
          </a:p>
          <a:p>
            <a:endParaRPr lang="en-US" sz="1600" dirty="0">
              <a:solidFill>
                <a:schemeClr val="accent2">
                  <a:lumMod val="75000"/>
                </a:schemeClr>
              </a:solidFill>
            </a:endParaRPr>
          </a:p>
          <a:p>
            <a:r>
              <a:rPr lang="en-US" sz="1600" dirty="0">
                <a:solidFill>
                  <a:schemeClr val="accent2">
                    <a:lumMod val="75000"/>
                  </a:schemeClr>
                </a:solidFill>
              </a:rPr>
              <a:t>Purpose: To determine whether the case meets binational reporting criteria</a:t>
            </a:r>
          </a:p>
          <a:p>
            <a:endParaRPr lang="en-US" sz="1600" dirty="0">
              <a:solidFill>
                <a:schemeClr val="accent2">
                  <a:lumMod val="75000"/>
                </a:schemeClr>
              </a:solidFill>
            </a:endParaRPr>
          </a:p>
          <a:p>
            <a:r>
              <a:rPr lang="en-US" sz="1600" dirty="0">
                <a:solidFill>
                  <a:schemeClr val="accent2">
                    <a:lumMod val="75000"/>
                  </a:schemeClr>
                </a:solidFill>
              </a:rPr>
              <a:t>2020 RVCT Reference Manual pg. 47-48</a:t>
            </a:r>
          </a:p>
        </p:txBody>
      </p:sp>
      <p:sp>
        <p:nvSpPr>
          <p:cNvPr id="8" name="Rectangle 7">
            <a:extLst>
              <a:ext uri="{FF2B5EF4-FFF2-40B4-BE49-F238E27FC236}">
                <a16:creationId xmlns:a16="http://schemas.microsoft.com/office/drawing/2014/main" id="{0CE73EA5-9244-4C3B-89CF-6076ADB32B5E}"/>
              </a:ext>
            </a:extLst>
          </p:cNvPr>
          <p:cNvSpPr/>
          <p:nvPr/>
        </p:nvSpPr>
        <p:spPr>
          <a:xfrm>
            <a:off x="5218048" y="1157975"/>
            <a:ext cx="6639903" cy="115491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5916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5184-5306-4638-A01C-5F9CBAD34DAE}"/>
              </a:ext>
            </a:extLst>
          </p:cNvPr>
          <p:cNvSpPr>
            <a:spLocks noGrp="1"/>
          </p:cNvSpPr>
          <p:nvPr>
            <p:ph type="title"/>
          </p:nvPr>
        </p:nvSpPr>
        <p:spPr/>
        <p:txBody>
          <a:bodyPr/>
          <a:lstStyle/>
          <a:p>
            <a:r>
              <a:rPr lang="en-US" dirty="0"/>
              <a:t>Epidemiologic investigation</a:t>
            </a:r>
          </a:p>
        </p:txBody>
      </p:sp>
      <p:pic>
        <p:nvPicPr>
          <p:cNvPr id="7" name="Content Placeholder 6" descr="A screenshot of a cell phone&#10;&#10;Description automatically generated">
            <a:extLst>
              <a:ext uri="{FF2B5EF4-FFF2-40B4-BE49-F238E27FC236}">
                <a16:creationId xmlns:a16="http://schemas.microsoft.com/office/drawing/2014/main" id="{9917CA60-C5D8-486D-8C7D-4B432419EB60}"/>
              </a:ext>
            </a:extLst>
          </p:cNvPr>
          <p:cNvPicPr>
            <a:picLocks noGrp="1" noChangeAspect="1"/>
          </p:cNvPicPr>
          <p:nvPr>
            <p:ph idx="1"/>
          </p:nvPr>
        </p:nvPicPr>
        <p:blipFill>
          <a:blip r:embed="rId2"/>
          <a:stretch>
            <a:fillRect/>
          </a:stretch>
        </p:blipFill>
        <p:spPr>
          <a:xfrm>
            <a:off x="5218049" y="793686"/>
            <a:ext cx="6639903" cy="3423311"/>
          </a:xfrm>
        </p:spPr>
      </p:pic>
      <p:sp>
        <p:nvSpPr>
          <p:cNvPr id="4" name="Text Placeholder 3">
            <a:extLst>
              <a:ext uri="{FF2B5EF4-FFF2-40B4-BE49-F238E27FC236}">
                <a16:creationId xmlns:a16="http://schemas.microsoft.com/office/drawing/2014/main" id="{B40F90D7-8ADC-450A-BFF2-307F775922E5}"/>
              </a:ext>
            </a:extLst>
          </p:cNvPr>
          <p:cNvSpPr>
            <a:spLocks noGrp="1"/>
          </p:cNvSpPr>
          <p:nvPr>
            <p:ph type="body" sz="half" idx="2"/>
          </p:nvPr>
        </p:nvSpPr>
        <p:spPr>
          <a:xfrm>
            <a:off x="1024128" y="2005874"/>
            <a:ext cx="4389120" cy="3762294"/>
          </a:xfrm>
        </p:spPr>
        <p:txBody>
          <a:bodyPr/>
          <a:lstStyle/>
          <a:p>
            <a:r>
              <a:rPr lang="en-US" dirty="0">
                <a:solidFill>
                  <a:schemeClr val="bg1">
                    <a:lumMod val="75000"/>
                  </a:schemeClr>
                </a:solidFill>
              </a:rPr>
              <a:t>Case Meets Binational Reporting Criteria?</a:t>
            </a:r>
          </a:p>
          <a:p>
            <a:r>
              <a:rPr lang="en-US" dirty="0"/>
              <a:t>Case Identified During a Contact Investigation of Another Case?</a:t>
            </a:r>
          </a:p>
          <a:p>
            <a:r>
              <a:rPr lang="en-US" dirty="0">
                <a:solidFill>
                  <a:schemeClr val="bg1">
                    <a:lumMod val="75000"/>
                  </a:schemeClr>
                </a:solidFill>
              </a:rPr>
              <a:t>Contact Investigation Conducted for This Case?</a:t>
            </a:r>
          </a:p>
          <a:p>
            <a:r>
              <a:rPr lang="en-US" dirty="0">
                <a:solidFill>
                  <a:schemeClr val="bg1">
                    <a:lumMod val="75000"/>
                  </a:schemeClr>
                </a:solidFill>
              </a:rPr>
              <a:t>Table of Known TB and LTBI Cases Epidemiologically Linked to This Case</a:t>
            </a:r>
          </a:p>
        </p:txBody>
      </p:sp>
      <p:sp>
        <p:nvSpPr>
          <p:cNvPr id="5" name="TextBox 4">
            <a:extLst>
              <a:ext uri="{FF2B5EF4-FFF2-40B4-BE49-F238E27FC236}">
                <a16:creationId xmlns:a16="http://schemas.microsoft.com/office/drawing/2014/main" id="{39B60FAB-ABD9-450D-A513-9BE166A71522}"/>
              </a:ext>
            </a:extLst>
          </p:cNvPr>
          <p:cNvSpPr txBox="1"/>
          <p:nvPr/>
        </p:nvSpPr>
        <p:spPr>
          <a:xfrm>
            <a:off x="1024128" y="4484914"/>
            <a:ext cx="10909292" cy="1569660"/>
          </a:xfrm>
          <a:prstGeom prst="rect">
            <a:avLst/>
          </a:prstGeom>
          <a:noFill/>
        </p:spPr>
        <p:txBody>
          <a:bodyPr wrap="square" rtlCol="0">
            <a:spAutoFit/>
          </a:bodyPr>
          <a:lstStyle/>
          <a:p>
            <a:r>
              <a:rPr lang="en-US" sz="1600" dirty="0">
                <a:solidFill>
                  <a:schemeClr val="accent2">
                    <a:lumMod val="75000"/>
                  </a:schemeClr>
                </a:solidFill>
              </a:rPr>
              <a:t>Indicate whether the case had been identified during another case’s contact investigation.  If yes, indicate whether the patient was evaluated for TB disease during that investigation.</a:t>
            </a:r>
          </a:p>
          <a:p>
            <a:endParaRPr lang="en-US" sz="1600" dirty="0">
              <a:solidFill>
                <a:schemeClr val="accent2">
                  <a:lumMod val="75000"/>
                </a:schemeClr>
              </a:solidFill>
            </a:endParaRPr>
          </a:p>
          <a:p>
            <a:r>
              <a:rPr lang="en-US" sz="1600" dirty="0">
                <a:solidFill>
                  <a:schemeClr val="accent2">
                    <a:lumMod val="75000"/>
                  </a:schemeClr>
                </a:solidFill>
              </a:rPr>
              <a:t>Purpose: To determine whether the case was identified during the contact investigation of another TB case.</a:t>
            </a:r>
          </a:p>
          <a:p>
            <a:endParaRPr lang="en-US" sz="1600" dirty="0">
              <a:solidFill>
                <a:schemeClr val="accent2">
                  <a:lumMod val="75000"/>
                </a:schemeClr>
              </a:solidFill>
            </a:endParaRPr>
          </a:p>
          <a:p>
            <a:r>
              <a:rPr lang="en-US" sz="1600" dirty="0">
                <a:solidFill>
                  <a:schemeClr val="accent2">
                    <a:lumMod val="75000"/>
                  </a:schemeClr>
                </a:solidFill>
              </a:rPr>
              <a:t>2020 RVCT Reference Manual pg. 49</a:t>
            </a:r>
          </a:p>
        </p:txBody>
      </p:sp>
      <p:sp>
        <p:nvSpPr>
          <p:cNvPr id="8" name="Rectangle 7">
            <a:extLst>
              <a:ext uri="{FF2B5EF4-FFF2-40B4-BE49-F238E27FC236}">
                <a16:creationId xmlns:a16="http://schemas.microsoft.com/office/drawing/2014/main" id="{0CE73EA5-9244-4C3B-89CF-6076ADB32B5E}"/>
              </a:ext>
            </a:extLst>
          </p:cNvPr>
          <p:cNvSpPr/>
          <p:nvPr/>
        </p:nvSpPr>
        <p:spPr>
          <a:xfrm>
            <a:off x="5218049" y="2208870"/>
            <a:ext cx="6639902" cy="44827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9976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5184-5306-4638-A01C-5F9CBAD34DAE}"/>
              </a:ext>
            </a:extLst>
          </p:cNvPr>
          <p:cNvSpPr>
            <a:spLocks noGrp="1"/>
          </p:cNvSpPr>
          <p:nvPr>
            <p:ph type="title"/>
          </p:nvPr>
        </p:nvSpPr>
        <p:spPr/>
        <p:txBody>
          <a:bodyPr/>
          <a:lstStyle/>
          <a:p>
            <a:r>
              <a:rPr lang="en-US" dirty="0"/>
              <a:t>Epidemiologic investigation</a:t>
            </a:r>
          </a:p>
        </p:txBody>
      </p:sp>
      <p:pic>
        <p:nvPicPr>
          <p:cNvPr id="7" name="Content Placeholder 6" descr="A screenshot of a cell phone&#10;&#10;Description automatically generated">
            <a:extLst>
              <a:ext uri="{FF2B5EF4-FFF2-40B4-BE49-F238E27FC236}">
                <a16:creationId xmlns:a16="http://schemas.microsoft.com/office/drawing/2014/main" id="{9917CA60-C5D8-486D-8C7D-4B432419EB60}"/>
              </a:ext>
            </a:extLst>
          </p:cNvPr>
          <p:cNvPicPr>
            <a:picLocks noGrp="1" noChangeAspect="1"/>
          </p:cNvPicPr>
          <p:nvPr>
            <p:ph idx="1"/>
          </p:nvPr>
        </p:nvPicPr>
        <p:blipFill>
          <a:blip r:embed="rId3"/>
          <a:stretch>
            <a:fillRect/>
          </a:stretch>
        </p:blipFill>
        <p:spPr>
          <a:xfrm>
            <a:off x="5218049" y="793686"/>
            <a:ext cx="6639903" cy="3423311"/>
          </a:xfrm>
        </p:spPr>
      </p:pic>
      <p:sp>
        <p:nvSpPr>
          <p:cNvPr id="4" name="Text Placeholder 3">
            <a:extLst>
              <a:ext uri="{FF2B5EF4-FFF2-40B4-BE49-F238E27FC236}">
                <a16:creationId xmlns:a16="http://schemas.microsoft.com/office/drawing/2014/main" id="{B40F90D7-8ADC-450A-BFF2-307F775922E5}"/>
              </a:ext>
            </a:extLst>
          </p:cNvPr>
          <p:cNvSpPr>
            <a:spLocks noGrp="1"/>
          </p:cNvSpPr>
          <p:nvPr>
            <p:ph type="body" sz="half" idx="2"/>
          </p:nvPr>
        </p:nvSpPr>
        <p:spPr>
          <a:xfrm>
            <a:off x="1024128" y="2005874"/>
            <a:ext cx="4389120" cy="3762294"/>
          </a:xfrm>
        </p:spPr>
        <p:txBody>
          <a:bodyPr/>
          <a:lstStyle/>
          <a:p>
            <a:r>
              <a:rPr lang="en-US" dirty="0">
                <a:solidFill>
                  <a:schemeClr val="bg1">
                    <a:lumMod val="75000"/>
                  </a:schemeClr>
                </a:solidFill>
              </a:rPr>
              <a:t>Case Meets Binational Reporting Criteria?</a:t>
            </a:r>
          </a:p>
          <a:p>
            <a:r>
              <a:rPr lang="en-US" dirty="0">
                <a:solidFill>
                  <a:schemeClr val="bg1">
                    <a:lumMod val="75000"/>
                  </a:schemeClr>
                </a:solidFill>
              </a:rPr>
              <a:t>Case Identified During a Contact Investigation of Another Case?</a:t>
            </a:r>
          </a:p>
          <a:p>
            <a:r>
              <a:rPr lang="en-US" dirty="0"/>
              <a:t>Contact Investigation Conducted for This Case?</a:t>
            </a:r>
          </a:p>
          <a:p>
            <a:r>
              <a:rPr lang="en-US" dirty="0">
                <a:solidFill>
                  <a:schemeClr val="bg1">
                    <a:lumMod val="75000"/>
                  </a:schemeClr>
                </a:solidFill>
              </a:rPr>
              <a:t>Table of Known TB and LTBI Cases Epidemiologically Linked to This Case</a:t>
            </a:r>
          </a:p>
        </p:txBody>
      </p:sp>
      <p:sp>
        <p:nvSpPr>
          <p:cNvPr id="5" name="TextBox 4">
            <a:extLst>
              <a:ext uri="{FF2B5EF4-FFF2-40B4-BE49-F238E27FC236}">
                <a16:creationId xmlns:a16="http://schemas.microsoft.com/office/drawing/2014/main" id="{39B60FAB-ABD9-450D-A513-9BE166A71522}"/>
              </a:ext>
            </a:extLst>
          </p:cNvPr>
          <p:cNvSpPr txBox="1"/>
          <p:nvPr/>
        </p:nvSpPr>
        <p:spPr>
          <a:xfrm>
            <a:off x="1024128" y="4484914"/>
            <a:ext cx="10909292" cy="2062103"/>
          </a:xfrm>
          <a:prstGeom prst="rect">
            <a:avLst/>
          </a:prstGeom>
          <a:noFill/>
        </p:spPr>
        <p:txBody>
          <a:bodyPr wrap="square" rtlCol="0">
            <a:spAutoFit/>
          </a:bodyPr>
          <a:lstStyle/>
          <a:p>
            <a:r>
              <a:rPr lang="en-US" sz="1600" dirty="0">
                <a:solidFill>
                  <a:schemeClr val="accent2">
                    <a:lumMod val="75000"/>
                  </a:schemeClr>
                </a:solidFill>
              </a:rPr>
              <a:t>Indicate whether there a contact investigation was initiated for this case.</a:t>
            </a:r>
          </a:p>
          <a:p>
            <a:endParaRPr lang="en-US" sz="1600" dirty="0">
              <a:solidFill>
                <a:schemeClr val="accent2">
                  <a:lumMod val="75000"/>
                </a:schemeClr>
              </a:solidFill>
            </a:endParaRPr>
          </a:p>
          <a:p>
            <a:r>
              <a:rPr lang="en-US" sz="1600" dirty="0">
                <a:solidFill>
                  <a:schemeClr val="accent2">
                    <a:lumMod val="75000"/>
                  </a:schemeClr>
                </a:solidFill>
              </a:rPr>
              <a:t>Note: The question should be answered “yes” if a CI was conducted that adequately identified contacts related to this case, even if the investigation was prompted by identification of a different case.</a:t>
            </a:r>
          </a:p>
          <a:p>
            <a:endParaRPr lang="en-US" sz="1600" dirty="0">
              <a:solidFill>
                <a:schemeClr val="accent2">
                  <a:lumMod val="75000"/>
                </a:schemeClr>
              </a:solidFill>
            </a:endParaRPr>
          </a:p>
          <a:p>
            <a:r>
              <a:rPr lang="en-US" sz="1600" dirty="0">
                <a:solidFill>
                  <a:schemeClr val="accent2">
                    <a:lumMod val="75000"/>
                  </a:schemeClr>
                </a:solidFill>
              </a:rPr>
              <a:t>Purpose: To determine if a contact investigation was performed around </a:t>
            </a:r>
            <a:r>
              <a:rPr lang="en-US" sz="1600" b="1" dirty="0">
                <a:solidFill>
                  <a:schemeClr val="accent2">
                    <a:lumMod val="75000"/>
                  </a:schemeClr>
                </a:solidFill>
              </a:rPr>
              <a:t>this</a:t>
            </a:r>
            <a:r>
              <a:rPr lang="en-US" sz="1600" dirty="0">
                <a:solidFill>
                  <a:schemeClr val="accent2">
                    <a:lumMod val="75000"/>
                  </a:schemeClr>
                </a:solidFill>
              </a:rPr>
              <a:t> case.</a:t>
            </a:r>
          </a:p>
          <a:p>
            <a:endParaRPr lang="en-US" sz="1600" dirty="0">
              <a:solidFill>
                <a:schemeClr val="accent2">
                  <a:lumMod val="75000"/>
                </a:schemeClr>
              </a:solidFill>
            </a:endParaRPr>
          </a:p>
          <a:p>
            <a:r>
              <a:rPr lang="en-US" sz="1600" dirty="0">
                <a:solidFill>
                  <a:schemeClr val="accent2">
                    <a:lumMod val="75000"/>
                  </a:schemeClr>
                </a:solidFill>
              </a:rPr>
              <a:t>2020 RVCT Reference Manual pg. 50</a:t>
            </a:r>
          </a:p>
        </p:txBody>
      </p:sp>
      <p:sp>
        <p:nvSpPr>
          <p:cNvPr id="8" name="Rectangle 7">
            <a:extLst>
              <a:ext uri="{FF2B5EF4-FFF2-40B4-BE49-F238E27FC236}">
                <a16:creationId xmlns:a16="http://schemas.microsoft.com/office/drawing/2014/main" id="{0CE73EA5-9244-4C3B-89CF-6076ADB32B5E}"/>
              </a:ext>
            </a:extLst>
          </p:cNvPr>
          <p:cNvSpPr/>
          <p:nvPr/>
        </p:nvSpPr>
        <p:spPr>
          <a:xfrm>
            <a:off x="5218049" y="2627746"/>
            <a:ext cx="2452153" cy="3843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15975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45184-5306-4638-A01C-5F9CBAD34DAE}"/>
              </a:ext>
            </a:extLst>
          </p:cNvPr>
          <p:cNvSpPr>
            <a:spLocks noGrp="1"/>
          </p:cNvSpPr>
          <p:nvPr>
            <p:ph type="title"/>
          </p:nvPr>
        </p:nvSpPr>
        <p:spPr/>
        <p:txBody>
          <a:bodyPr/>
          <a:lstStyle/>
          <a:p>
            <a:r>
              <a:rPr lang="en-US" dirty="0"/>
              <a:t>Epidemiologic investigation</a:t>
            </a:r>
          </a:p>
        </p:txBody>
      </p:sp>
      <p:pic>
        <p:nvPicPr>
          <p:cNvPr id="7" name="Content Placeholder 6" descr="A screenshot of a cell phone&#10;&#10;Description automatically generated">
            <a:extLst>
              <a:ext uri="{FF2B5EF4-FFF2-40B4-BE49-F238E27FC236}">
                <a16:creationId xmlns:a16="http://schemas.microsoft.com/office/drawing/2014/main" id="{9917CA60-C5D8-486D-8C7D-4B432419EB60}"/>
              </a:ext>
            </a:extLst>
          </p:cNvPr>
          <p:cNvPicPr>
            <a:picLocks noGrp="1" noChangeAspect="1"/>
          </p:cNvPicPr>
          <p:nvPr>
            <p:ph idx="1"/>
          </p:nvPr>
        </p:nvPicPr>
        <p:blipFill>
          <a:blip r:embed="rId3"/>
          <a:stretch>
            <a:fillRect/>
          </a:stretch>
        </p:blipFill>
        <p:spPr>
          <a:xfrm>
            <a:off x="5218049" y="793686"/>
            <a:ext cx="6639903" cy="3423311"/>
          </a:xfrm>
        </p:spPr>
      </p:pic>
      <p:sp>
        <p:nvSpPr>
          <p:cNvPr id="4" name="Text Placeholder 3">
            <a:extLst>
              <a:ext uri="{FF2B5EF4-FFF2-40B4-BE49-F238E27FC236}">
                <a16:creationId xmlns:a16="http://schemas.microsoft.com/office/drawing/2014/main" id="{B40F90D7-8ADC-450A-BFF2-307F775922E5}"/>
              </a:ext>
            </a:extLst>
          </p:cNvPr>
          <p:cNvSpPr>
            <a:spLocks noGrp="1"/>
          </p:cNvSpPr>
          <p:nvPr>
            <p:ph type="body" sz="half" idx="2"/>
          </p:nvPr>
        </p:nvSpPr>
        <p:spPr>
          <a:xfrm>
            <a:off x="1024128" y="2005874"/>
            <a:ext cx="4389120" cy="3762294"/>
          </a:xfrm>
        </p:spPr>
        <p:txBody>
          <a:bodyPr/>
          <a:lstStyle/>
          <a:p>
            <a:r>
              <a:rPr lang="en-US" dirty="0">
                <a:solidFill>
                  <a:schemeClr val="bg1">
                    <a:lumMod val="75000"/>
                  </a:schemeClr>
                </a:solidFill>
              </a:rPr>
              <a:t>Case Meets Binational Reporting Criteria?</a:t>
            </a:r>
          </a:p>
          <a:p>
            <a:r>
              <a:rPr lang="en-US" dirty="0">
                <a:solidFill>
                  <a:schemeClr val="bg1">
                    <a:lumMod val="75000"/>
                  </a:schemeClr>
                </a:solidFill>
              </a:rPr>
              <a:t>Case Identified During a Contact Investigation of Another Case?</a:t>
            </a:r>
          </a:p>
          <a:p>
            <a:r>
              <a:rPr lang="en-US" dirty="0">
                <a:solidFill>
                  <a:schemeClr val="bg1">
                    <a:lumMod val="75000"/>
                  </a:schemeClr>
                </a:solidFill>
              </a:rPr>
              <a:t>Contact Investigation Conducted for This Case?</a:t>
            </a:r>
          </a:p>
          <a:p>
            <a:r>
              <a:rPr lang="en-US" dirty="0"/>
              <a:t>Table of Known TB and LTBI Cases Epidemiologically Linked to This Case</a:t>
            </a:r>
          </a:p>
        </p:txBody>
      </p:sp>
      <p:sp>
        <p:nvSpPr>
          <p:cNvPr id="5" name="TextBox 4">
            <a:extLst>
              <a:ext uri="{FF2B5EF4-FFF2-40B4-BE49-F238E27FC236}">
                <a16:creationId xmlns:a16="http://schemas.microsoft.com/office/drawing/2014/main" id="{39B60FAB-ABD9-450D-A513-9BE166A71522}"/>
              </a:ext>
            </a:extLst>
          </p:cNvPr>
          <p:cNvSpPr txBox="1"/>
          <p:nvPr/>
        </p:nvSpPr>
        <p:spPr>
          <a:xfrm>
            <a:off x="1024128" y="4484914"/>
            <a:ext cx="10909292" cy="1815882"/>
          </a:xfrm>
          <a:prstGeom prst="rect">
            <a:avLst/>
          </a:prstGeom>
          <a:noFill/>
        </p:spPr>
        <p:txBody>
          <a:bodyPr wrap="square" rtlCol="0">
            <a:spAutoFit/>
          </a:bodyPr>
          <a:lstStyle/>
          <a:p>
            <a:r>
              <a:rPr lang="en-US" sz="1600" dirty="0">
                <a:solidFill>
                  <a:schemeClr val="accent2">
                    <a:lumMod val="75000"/>
                  </a:schemeClr>
                </a:solidFill>
              </a:rPr>
              <a:t>Specify state case number (ex: 2020MI000000000) for all cases epidemiologically linked to this case.</a:t>
            </a:r>
          </a:p>
          <a:p>
            <a:endParaRPr lang="en-US" sz="1600" dirty="0">
              <a:solidFill>
                <a:schemeClr val="accent2">
                  <a:lumMod val="75000"/>
                </a:schemeClr>
              </a:solidFill>
            </a:endParaRPr>
          </a:p>
          <a:p>
            <a:r>
              <a:rPr lang="en-US" sz="1600" b="1" dirty="0">
                <a:solidFill>
                  <a:schemeClr val="accent2">
                    <a:lumMod val="75000"/>
                  </a:schemeClr>
                </a:solidFill>
              </a:rPr>
              <a:t>This will usually be entered by the MDHHS TB Unit</a:t>
            </a:r>
          </a:p>
          <a:p>
            <a:endParaRPr lang="en-US" sz="1600" dirty="0">
              <a:solidFill>
                <a:schemeClr val="accent2">
                  <a:lumMod val="75000"/>
                </a:schemeClr>
              </a:solidFill>
            </a:endParaRPr>
          </a:p>
          <a:p>
            <a:r>
              <a:rPr lang="en-US" sz="1600" dirty="0">
                <a:solidFill>
                  <a:schemeClr val="accent2">
                    <a:lumMod val="75000"/>
                  </a:schemeClr>
                </a:solidFill>
              </a:rPr>
              <a:t>Purpose: To determine potential transmission links between cases.</a:t>
            </a:r>
          </a:p>
          <a:p>
            <a:endParaRPr lang="en-US" sz="1600" dirty="0">
              <a:solidFill>
                <a:schemeClr val="accent2">
                  <a:lumMod val="75000"/>
                </a:schemeClr>
              </a:solidFill>
            </a:endParaRPr>
          </a:p>
          <a:p>
            <a:r>
              <a:rPr lang="en-US" sz="1600" dirty="0">
                <a:solidFill>
                  <a:schemeClr val="accent2">
                    <a:lumMod val="75000"/>
                  </a:schemeClr>
                </a:solidFill>
              </a:rPr>
              <a:t>2020 RVCT Reference Manual pg. 51</a:t>
            </a:r>
          </a:p>
        </p:txBody>
      </p:sp>
      <p:sp>
        <p:nvSpPr>
          <p:cNvPr id="8" name="Rectangle 7">
            <a:extLst>
              <a:ext uri="{FF2B5EF4-FFF2-40B4-BE49-F238E27FC236}">
                <a16:creationId xmlns:a16="http://schemas.microsoft.com/office/drawing/2014/main" id="{0CE73EA5-9244-4C3B-89CF-6076ADB32B5E}"/>
              </a:ext>
            </a:extLst>
          </p:cNvPr>
          <p:cNvSpPr/>
          <p:nvPr/>
        </p:nvSpPr>
        <p:spPr>
          <a:xfrm>
            <a:off x="5218049" y="2999166"/>
            <a:ext cx="3291250" cy="12178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9248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2766CEB-9954-4652-A6E9-A6C31BF992DB}"/>
              </a:ext>
            </a:extLst>
          </p:cNvPr>
          <p:cNvPicPr>
            <a:picLocks noChangeAspect="1"/>
          </p:cNvPicPr>
          <p:nvPr/>
        </p:nvPicPr>
        <p:blipFill>
          <a:blip r:embed="rId2"/>
          <a:stretch>
            <a:fillRect/>
          </a:stretch>
        </p:blipFill>
        <p:spPr>
          <a:xfrm>
            <a:off x="745687" y="657471"/>
            <a:ext cx="10700626" cy="5543057"/>
          </a:xfrm>
          <a:prstGeom prst="rect">
            <a:avLst/>
          </a:prstGeom>
        </p:spPr>
      </p:pic>
    </p:spTree>
    <p:extLst>
      <p:ext uri="{BB962C8B-B14F-4D97-AF65-F5344CB8AC3E}">
        <p14:creationId xmlns:p14="http://schemas.microsoft.com/office/powerpoint/2010/main" val="510977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245AC-9E86-4E59-A1E7-43546017B054}"/>
              </a:ext>
            </a:extLst>
          </p:cNvPr>
          <p:cNvSpPr>
            <a:spLocks noGrp="1"/>
          </p:cNvSpPr>
          <p:nvPr>
            <p:ph type="title"/>
          </p:nvPr>
        </p:nvSpPr>
        <p:spPr/>
        <p:txBody>
          <a:bodyPr/>
          <a:lstStyle/>
          <a:p>
            <a:r>
              <a:rPr lang="en-US"/>
              <a:t>Administrative information</a:t>
            </a: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FEB884E4-EFA2-4948-8B73-444E710A705A}"/>
              </a:ext>
            </a:extLst>
          </p:cNvPr>
          <p:cNvPicPr>
            <a:picLocks noGrp="1" noChangeAspect="1"/>
          </p:cNvPicPr>
          <p:nvPr>
            <p:ph idx="1"/>
          </p:nvPr>
        </p:nvPicPr>
        <p:blipFill>
          <a:blip r:embed="rId3"/>
          <a:stretch>
            <a:fillRect/>
          </a:stretch>
        </p:blipFill>
        <p:spPr>
          <a:xfrm>
            <a:off x="5591573" y="797892"/>
            <a:ext cx="6341847" cy="3530268"/>
          </a:xfrm>
        </p:spPr>
      </p:pic>
      <p:sp>
        <p:nvSpPr>
          <p:cNvPr id="4" name="Text Placeholder 3">
            <a:extLst>
              <a:ext uri="{FF2B5EF4-FFF2-40B4-BE49-F238E27FC236}">
                <a16:creationId xmlns:a16="http://schemas.microsoft.com/office/drawing/2014/main" id="{E3650338-5D38-434E-AE79-B31957779CBE}"/>
              </a:ext>
            </a:extLst>
          </p:cNvPr>
          <p:cNvSpPr>
            <a:spLocks noGrp="1"/>
          </p:cNvSpPr>
          <p:nvPr>
            <p:ph type="body" sz="half" idx="2"/>
          </p:nvPr>
        </p:nvSpPr>
        <p:spPr/>
        <p:txBody>
          <a:bodyPr/>
          <a:lstStyle/>
          <a:p>
            <a:r>
              <a:rPr lang="en-US" dirty="0">
                <a:solidFill>
                  <a:schemeClr val="bg1">
                    <a:lumMod val="75000"/>
                  </a:schemeClr>
                </a:solidFill>
              </a:rPr>
              <a:t>Date of Illness Onset/Symptom Start Date</a:t>
            </a:r>
          </a:p>
          <a:p>
            <a:r>
              <a:rPr lang="en-US" dirty="0"/>
              <a:t>Date Reported (Referral Date)</a:t>
            </a:r>
          </a:p>
          <a:p>
            <a:r>
              <a:rPr lang="en-US" dirty="0">
                <a:solidFill>
                  <a:schemeClr val="bg1">
                    <a:lumMod val="75000"/>
                  </a:schemeClr>
                </a:solidFill>
              </a:rPr>
              <a:t>Date Counted</a:t>
            </a:r>
          </a:p>
          <a:p>
            <a:r>
              <a:rPr lang="en-US" dirty="0">
                <a:solidFill>
                  <a:schemeClr val="bg1">
                    <a:lumMod val="75000"/>
                  </a:schemeClr>
                </a:solidFill>
              </a:rPr>
              <a:t>State Case Number</a:t>
            </a:r>
          </a:p>
          <a:p>
            <a:r>
              <a:rPr lang="en-US" dirty="0">
                <a:solidFill>
                  <a:schemeClr val="bg1">
                    <a:lumMod val="75000"/>
                  </a:schemeClr>
                </a:solidFill>
              </a:rPr>
              <a:t>Case Already Counted by Another Reporting Area?</a:t>
            </a:r>
          </a:p>
        </p:txBody>
      </p:sp>
      <p:sp>
        <p:nvSpPr>
          <p:cNvPr id="7" name="TextBox 6">
            <a:extLst>
              <a:ext uri="{FF2B5EF4-FFF2-40B4-BE49-F238E27FC236}">
                <a16:creationId xmlns:a16="http://schemas.microsoft.com/office/drawing/2014/main" id="{56C5043F-BA6F-4DFE-8C9E-208E8694D5BE}"/>
              </a:ext>
            </a:extLst>
          </p:cNvPr>
          <p:cNvSpPr txBox="1"/>
          <p:nvPr/>
        </p:nvSpPr>
        <p:spPr>
          <a:xfrm>
            <a:off x="1024128" y="4484914"/>
            <a:ext cx="10909292" cy="1569660"/>
          </a:xfrm>
          <a:prstGeom prst="rect">
            <a:avLst/>
          </a:prstGeom>
          <a:noFill/>
        </p:spPr>
        <p:txBody>
          <a:bodyPr wrap="square" rtlCol="0">
            <a:spAutoFit/>
          </a:bodyPr>
          <a:lstStyle/>
          <a:p>
            <a:r>
              <a:rPr lang="en-US" sz="1600" dirty="0">
                <a:solidFill>
                  <a:schemeClr val="accent2">
                    <a:lumMod val="75000"/>
                  </a:schemeClr>
                </a:solidFill>
              </a:rPr>
              <a:t>Date that a health department first </a:t>
            </a:r>
            <a:r>
              <a:rPr lang="en-US" sz="1600" b="1" dirty="0">
                <a:solidFill>
                  <a:schemeClr val="accent2">
                    <a:lumMod val="75000"/>
                  </a:schemeClr>
                </a:solidFill>
              </a:rPr>
              <a:t>thought</a:t>
            </a:r>
            <a:r>
              <a:rPr lang="en-US" sz="1600" dirty="0">
                <a:solidFill>
                  <a:schemeClr val="accent2">
                    <a:lumMod val="75000"/>
                  </a:schemeClr>
                </a:solidFill>
              </a:rPr>
              <a:t> that the patient may have TB </a:t>
            </a:r>
            <a:r>
              <a:rPr lang="en-US" sz="1600" i="1" dirty="0">
                <a:solidFill>
                  <a:schemeClr val="accent2">
                    <a:lumMod val="75000"/>
                  </a:schemeClr>
                </a:solidFill>
              </a:rPr>
              <a:t>or</a:t>
            </a:r>
          </a:p>
          <a:p>
            <a:r>
              <a:rPr lang="en-US" sz="1600" dirty="0">
                <a:solidFill>
                  <a:schemeClr val="accent2">
                    <a:lumMod val="75000"/>
                  </a:schemeClr>
                </a:solidFill>
              </a:rPr>
              <a:t>Date the health department received notification (verbal or written) from a health care provider that a person might have TB</a:t>
            </a:r>
          </a:p>
          <a:p>
            <a:endParaRPr lang="en-US" sz="1600" dirty="0">
              <a:solidFill>
                <a:schemeClr val="accent2">
                  <a:lumMod val="75000"/>
                </a:schemeClr>
              </a:solidFill>
            </a:endParaRPr>
          </a:p>
          <a:p>
            <a:r>
              <a:rPr lang="en-US" sz="1600" dirty="0">
                <a:solidFill>
                  <a:schemeClr val="accent2">
                    <a:lumMod val="75000"/>
                  </a:schemeClr>
                </a:solidFill>
              </a:rPr>
              <a:t>Purpose: The Date Reported is used to determine when the health department was first notified that a person may have TB. </a:t>
            </a:r>
          </a:p>
          <a:p>
            <a:endParaRPr lang="en-US" sz="1600" dirty="0">
              <a:solidFill>
                <a:schemeClr val="accent2">
                  <a:lumMod val="75000"/>
                </a:schemeClr>
              </a:solidFill>
            </a:endParaRPr>
          </a:p>
          <a:p>
            <a:r>
              <a:rPr lang="en-US" sz="1600" dirty="0">
                <a:solidFill>
                  <a:schemeClr val="accent2">
                    <a:lumMod val="75000"/>
                  </a:schemeClr>
                </a:solidFill>
              </a:rPr>
              <a:t>2020 RVCT Reference Manual pg. 10</a:t>
            </a:r>
          </a:p>
        </p:txBody>
      </p:sp>
      <p:sp>
        <p:nvSpPr>
          <p:cNvPr id="8" name="Rectangle 7">
            <a:extLst>
              <a:ext uri="{FF2B5EF4-FFF2-40B4-BE49-F238E27FC236}">
                <a16:creationId xmlns:a16="http://schemas.microsoft.com/office/drawing/2014/main" id="{56E3C98A-82AC-4E7C-8B8B-ABE916FD6162}"/>
              </a:ext>
            </a:extLst>
          </p:cNvPr>
          <p:cNvSpPr/>
          <p:nvPr/>
        </p:nvSpPr>
        <p:spPr>
          <a:xfrm>
            <a:off x="8595361" y="1158240"/>
            <a:ext cx="1201783" cy="6357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44052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5A7E-E78B-4B49-9F14-57AA63EA2DC1}"/>
              </a:ext>
            </a:extLst>
          </p:cNvPr>
          <p:cNvSpPr>
            <a:spLocks noGrp="1"/>
          </p:cNvSpPr>
          <p:nvPr>
            <p:ph type="title"/>
          </p:nvPr>
        </p:nvSpPr>
        <p:spPr/>
        <p:txBody>
          <a:bodyPr/>
          <a:lstStyle/>
          <a:p>
            <a:r>
              <a:rPr lang="en-US" dirty="0"/>
              <a:t>Initial treatment information</a:t>
            </a:r>
          </a:p>
        </p:txBody>
      </p:sp>
      <p:pic>
        <p:nvPicPr>
          <p:cNvPr id="7" name="Content Placeholder 6" descr="A screenshot of a cell phone&#10;&#10;Description automatically generated">
            <a:extLst>
              <a:ext uri="{FF2B5EF4-FFF2-40B4-BE49-F238E27FC236}">
                <a16:creationId xmlns:a16="http://schemas.microsoft.com/office/drawing/2014/main" id="{C53BC023-2D8E-4B39-8015-BD85980747F4}"/>
              </a:ext>
            </a:extLst>
          </p:cNvPr>
          <p:cNvPicPr>
            <a:picLocks noGrp="1" noChangeAspect="1"/>
          </p:cNvPicPr>
          <p:nvPr>
            <p:ph idx="1"/>
          </p:nvPr>
        </p:nvPicPr>
        <p:blipFill>
          <a:blip r:embed="rId3"/>
          <a:stretch>
            <a:fillRect/>
          </a:stretch>
        </p:blipFill>
        <p:spPr>
          <a:xfrm>
            <a:off x="6385886" y="128216"/>
            <a:ext cx="5547534" cy="6601567"/>
          </a:xfrm>
        </p:spPr>
      </p:pic>
      <p:sp>
        <p:nvSpPr>
          <p:cNvPr id="4" name="Text Placeholder 3">
            <a:extLst>
              <a:ext uri="{FF2B5EF4-FFF2-40B4-BE49-F238E27FC236}">
                <a16:creationId xmlns:a16="http://schemas.microsoft.com/office/drawing/2014/main" id="{D9361337-5683-4AB4-9CA2-EC255B636D3A}"/>
              </a:ext>
            </a:extLst>
          </p:cNvPr>
          <p:cNvSpPr>
            <a:spLocks noGrp="1"/>
          </p:cNvSpPr>
          <p:nvPr>
            <p:ph type="body" sz="half" idx="2"/>
          </p:nvPr>
        </p:nvSpPr>
        <p:spPr>
          <a:xfrm>
            <a:off x="1024128" y="1977808"/>
            <a:ext cx="4389120" cy="3762294"/>
          </a:xfrm>
        </p:spPr>
        <p:txBody>
          <a:bodyPr/>
          <a:lstStyle/>
          <a:p>
            <a:r>
              <a:rPr lang="en-US" dirty="0"/>
              <a:t>Date Therapy Started</a:t>
            </a:r>
          </a:p>
          <a:p>
            <a:r>
              <a:rPr lang="en-US" dirty="0"/>
              <a:t>Initial Drug Regimen</a:t>
            </a:r>
          </a:p>
          <a:p>
            <a:r>
              <a:rPr lang="en-US" dirty="0"/>
              <a:t>If Initial Drug Regimen Not RIPE/HRZE, Why Not?</a:t>
            </a:r>
          </a:p>
        </p:txBody>
      </p:sp>
    </p:spTree>
    <p:extLst>
      <p:ext uri="{BB962C8B-B14F-4D97-AF65-F5344CB8AC3E}">
        <p14:creationId xmlns:p14="http://schemas.microsoft.com/office/powerpoint/2010/main" val="13204844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5A7E-E78B-4B49-9F14-57AA63EA2DC1}"/>
              </a:ext>
            </a:extLst>
          </p:cNvPr>
          <p:cNvSpPr>
            <a:spLocks noGrp="1"/>
          </p:cNvSpPr>
          <p:nvPr>
            <p:ph type="title"/>
          </p:nvPr>
        </p:nvSpPr>
        <p:spPr/>
        <p:txBody>
          <a:bodyPr/>
          <a:lstStyle/>
          <a:p>
            <a:r>
              <a:rPr lang="en-US" dirty="0"/>
              <a:t>Initial treatment information</a:t>
            </a:r>
          </a:p>
        </p:txBody>
      </p:sp>
      <p:pic>
        <p:nvPicPr>
          <p:cNvPr id="7" name="Content Placeholder 6" descr="A screenshot of a cell phone&#10;&#10;Description automatically generated">
            <a:extLst>
              <a:ext uri="{FF2B5EF4-FFF2-40B4-BE49-F238E27FC236}">
                <a16:creationId xmlns:a16="http://schemas.microsoft.com/office/drawing/2014/main" id="{C53BC023-2D8E-4B39-8015-BD85980747F4}"/>
              </a:ext>
            </a:extLst>
          </p:cNvPr>
          <p:cNvPicPr>
            <a:picLocks noGrp="1" noChangeAspect="1"/>
          </p:cNvPicPr>
          <p:nvPr>
            <p:ph idx="1"/>
          </p:nvPr>
        </p:nvPicPr>
        <p:blipFill>
          <a:blip r:embed="rId3"/>
          <a:stretch>
            <a:fillRect/>
          </a:stretch>
        </p:blipFill>
        <p:spPr>
          <a:xfrm>
            <a:off x="6385886" y="128216"/>
            <a:ext cx="5547534" cy="6601567"/>
          </a:xfrm>
        </p:spPr>
      </p:pic>
      <p:sp>
        <p:nvSpPr>
          <p:cNvPr id="4" name="Text Placeholder 3">
            <a:extLst>
              <a:ext uri="{FF2B5EF4-FFF2-40B4-BE49-F238E27FC236}">
                <a16:creationId xmlns:a16="http://schemas.microsoft.com/office/drawing/2014/main" id="{D9361337-5683-4AB4-9CA2-EC255B636D3A}"/>
              </a:ext>
            </a:extLst>
          </p:cNvPr>
          <p:cNvSpPr>
            <a:spLocks noGrp="1"/>
          </p:cNvSpPr>
          <p:nvPr>
            <p:ph type="body" sz="half" idx="2"/>
          </p:nvPr>
        </p:nvSpPr>
        <p:spPr>
          <a:xfrm>
            <a:off x="1024128" y="1977808"/>
            <a:ext cx="4389120" cy="3762294"/>
          </a:xfrm>
        </p:spPr>
        <p:txBody>
          <a:bodyPr/>
          <a:lstStyle/>
          <a:p>
            <a:r>
              <a:rPr lang="en-US" dirty="0"/>
              <a:t>Date Therapy Started</a:t>
            </a:r>
          </a:p>
          <a:p>
            <a:r>
              <a:rPr lang="en-US" dirty="0">
                <a:solidFill>
                  <a:schemeClr val="bg1">
                    <a:lumMod val="75000"/>
                  </a:schemeClr>
                </a:solidFill>
              </a:rPr>
              <a:t>Initial Drug Regimen</a:t>
            </a:r>
          </a:p>
          <a:p>
            <a:r>
              <a:rPr lang="en-US" dirty="0">
                <a:solidFill>
                  <a:schemeClr val="bg1">
                    <a:lumMod val="75000"/>
                  </a:schemeClr>
                </a:solidFill>
              </a:rPr>
              <a:t>If Initial Drug Regimen Not RIPE/HRZE, Why Not?</a:t>
            </a:r>
          </a:p>
        </p:txBody>
      </p:sp>
      <p:sp>
        <p:nvSpPr>
          <p:cNvPr id="5" name="TextBox 4">
            <a:extLst>
              <a:ext uri="{FF2B5EF4-FFF2-40B4-BE49-F238E27FC236}">
                <a16:creationId xmlns:a16="http://schemas.microsoft.com/office/drawing/2014/main" id="{D44DD516-8AD1-47D7-A0BD-A68E87CBF3D4}"/>
              </a:ext>
            </a:extLst>
          </p:cNvPr>
          <p:cNvSpPr txBox="1"/>
          <p:nvPr/>
        </p:nvSpPr>
        <p:spPr>
          <a:xfrm>
            <a:off x="1024128" y="3247785"/>
            <a:ext cx="5071872" cy="3539430"/>
          </a:xfrm>
          <a:prstGeom prst="rect">
            <a:avLst/>
          </a:prstGeom>
          <a:noFill/>
        </p:spPr>
        <p:txBody>
          <a:bodyPr wrap="square" rtlCol="0">
            <a:spAutoFit/>
          </a:bodyPr>
          <a:lstStyle/>
          <a:p>
            <a:r>
              <a:rPr lang="en-US" sz="1600" dirty="0">
                <a:solidFill>
                  <a:schemeClr val="accent2">
                    <a:lumMod val="75000"/>
                  </a:schemeClr>
                </a:solidFill>
              </a:rPr>
              <a:t>Date the patient began multidrug therapy for confirmed or possible TB disease.</a:t>
            </a:r>
          </a:p>
          <a:p>
            <a:endParaRPr lang="en-US" sz="1600" dirty="0">
              <a:solidFill>
                <a:schemeClr val="accent2">
                  <a:lumMod val="75000"/>
                </a:schemeClr>
              </a:solidFill>
            </a:endParaRPr>
          </a:p>
          <a:p>
            <a:r>
              <a:rPr lang="en-US" sz="1600" dirty="0">
                <a:solidFill>
                  <a:schemeClr val="accent2">
                    <a:lumMod val="75000"/>
                  </a:schemeClr>
                </a:solidFill>
              </a:rPr>
              <a:t>Preferred: Date the patient first ingested medication if documented in a medical record or DOT</a:t>
            </a:r>
          </a:p>
          <a:p>
            <a:r>
              <a:rPr lang="en-US" sz="1600" dirty="0">
                <a:solidFill>
                  <a:schemeClr val="accent2">
                    <a:lumMod val="75000"/>
                  </a:schemeClr>
                </a:solidFill>
              </a:rPr>
              <a:t>Next Alternative: Date medication was first dispensed to the patient as documented by medical or pharmacy record</a:t>
            </a:r>
          </a:p>
          <a:p>
            <a:r>
              <a:rPr lang="en-US" sz="1600" dirty="0">
                <a:solidFill>
                  <a:schemeClr val="accent2">
                    <a:lumMod val="75000"/>
                  </a:schemeClr>
                </a:solidFill>
              </a:rPr>
              <a:t>Last Alternative: Date medication was first prescribed to the patient by the health care provider as documented by a medical or pharmacy record</a:t>
            </a:r>
          </a:p>
          <a:p>
            <a:endParaRPr lang="en-US" sz="1600" dirty="0">
              <a:solidFill>
                <a:schemeClr val="accent2">
                  <a:lumMod val="75000"/>
                </a:schemeClr>
              </a:solidFill>
            </a:endParaRPr>
          </a:p>
          <a:p>
            <a:r>
              <a:rPr lang="en-US" sz="1600" dirty="0">
                <a:solidFill>
                  <a:schemeClr val="accent2">
                    <a:lumMod val="75000"/>
                  </a:schemeClr>
                </a:solidFill>
              </a:rPr>
              <a:t>Purpose: To calculate program management indicators</a:t>
            </a:r>
          </a:p>
          <a:p>
            <a:endParaRPr lang="en-US" sz="1600" dirty="0">
              <a:solidFill>
                <a:schemeClr val="accent2">
                  <a:lumMod val="75000"/>
                </a:schemeClr>
              </a:solidFill>
            </a:endParaRPr>
          </a:p>
          <a:p>
            <a:r>
              <a:rPr lang="en-US" sz="1600" dirty="0">
                <a:solidFill>
                  <a:schemeClr val="accent2">
                    <a:lumMod val="75000"/>
                  </a:schemeClr>
                </a:solidFill>
              </a:rPr>
              <a:t>2020 RVCT Reference Manual pg. 52</a:t>
            </a:r>
          </a:p>
        </p:txBody>
      </p:sp>
      <p:sp>
        <p:nvSpPr>
          <p:cNvPr id="8" name="Rectangle 7">
            <a:extLst>
              <a:ext uri="{FF2B5EF4-FFF2-40B4-BE49-F238E27FC236}">
                <a16:creationId xmlns:a16="http://schemas.microsoft.com/office/drawing/2014/main" id="{B28AF395-9359-4756-997E-7D6965A83BB5}"/>
              </a:ext>
            </a:extLst>
          </p:cNvPr>
          <p:cNvSpPr/>
          <p:nvPr/>
        </p:nvSpPr>
        <p:spPr>
          <a:xfrm>
            <a:off x="6385886" y="385057"/>
            <a:ext cx="2392354" cy="3464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6585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5A7E-E78B-4B49-9F14-57AA63EA2DC1}"/>
              </a:ext>
            </a:extLst>
          </p:cNvPr>
          <p:cNvSpPr>
            <a:spLocks noGrp="1"/>
          </p:cNvSpPr>
          <p:nvPr>
            <p:ph type="title"/>
          </p:nvPr>
        </p:nvSpPr>
        <p:spPr/>
        <p:txBody>
          <a:bodyPr/>
          <a:lstStyle/>
          <a:p>
            <a:r>
              <a:rPr lang="en-US" dirty="0"/>
              <a:t>Initial treatment information</a:t>
            </a:r>
          </a:p>
        </p:txBody>
      </p:sp>
      <p:pic>
        <p:nvPicPr>
          <p:cNvPr id="7" name="Content Placeholder 6" descr="A screenshot of a cell phone&#10;&#10;Description automatically generated">
            <a:extLst>
              <a:ext uri="{FF2B5EF4-FFF2-40B4-BE49-F238E27FC236}">
                <a16:creationId xmlns:a16="http://schemas.microsoft.com/office/drawing/2014/main" id="{C53BC023-2D8E-4B39-8015-BD85980747F4}"/>
              </a:ext>
            </a:extLst>
          </p:cNvPr>
          <p:cNvPicPr>
            <a:picLocks noGrp="1" noChangeAspect="1"/>
          </p:cNvPicPr>
          <p:nvPr>
            <p:ph idx="1"/>
          </p:nvPr>
        </p:nvPicPr>
        <p:blipFill>
          <a:blip r:embed="rId3"/>
          <a:stretch>
            <a:fillRect/>
          </a:stretch>
        </p:blipFill>
        <p:spPr>
          <a:xfrm>
            <a:off x="6385886" y="128216"/>
            <a:ext cx="5547534" cy="6601567"/>
          </a:xfrm>
        </p:spPr>
      </p:pic>
      <p:sp>
        <p:nvSpPr>
          <p:cNvPr id="4" name="Text Placeholder 3">
            <a:extLst>
              <a:ext uri="{FF2B5EF4-FFF2-40B4-BE49-F238E27FC236}">
                <a16:creationId xmlns:a16="http://schemas.microsoft.com/office/drawing/2014/main" id="{D9361337-5683-4AB4-9CA2-EC255B636D3A}"/>
              </a:ext>
            </a:extLst>
          </p:cNvPr>
          <p:cNvSpPr>
            <a:spLocks noGrp="1"/>
          </p:cNvSpPr>
          <p:nvPr>
            <p:ph type="body" sz="half" idx="2"/>
          </p:nvPr>
        </p:nvSpPr>
        <p:spPr>
          <a:xfrm>
            <a:off x="1024128" y="1977808"/>
            <a:ext cx="4389120" cy="3762294"/>
          </a:xfrm>
        </p:spPr>
        <p:txBody>
          <a:bodyPr/>
          <a:lstStyle/>
          <a:p>
            <a:r>
              <a:rPr lang="en-US" dirty="0">
                <a:solidFill>
                  <a:schemeClr val="bg1">
                    <a:lumMod val="75000"/>
                  </a:schemeClr>
                </a:solidFill>
              </a:rPr>
              <a:t>Date Therapy Started</a:t>
            </a:r>
          </a:p>
          <a:p>
            <a:r>
              <a:rPr lang="en-US" dirty="0"/>
              <a:t>Initial Drug Regimen</a:t>
            </a:r>
          </a:p>
          <a:p>
            <a:r>
              <a:rPr lang="en-US" dirty="0">
                <a:solidFill>
                  <a:schemeClr val="bg1">
                    <a:lumMod val="75000"/>
                  </a:schemeClr>
                </a:solidFill>
              </a:rPr>
              <a:t>If Initial Drug Regimen Not RIPE/HRZE, Why Not?</a:t>
            </a:r>
          </a:p>
        </p:txBody>
      </p:sp>
      <p:sp>
        <p:nvSpPr>
          <p:cNvPr id="5" name="TextBox 4">
            <a:extLst>
              <a:ext uri="{FF2B5EF4-FFF2-40B4-BE49-F238E27FC236}">
                <a16:creationId xmlns:a16="http://schemas.microsoft.com/office/drawing/2014/main" id="{D44DD516-8AD1-47D7-A0BD-A68E87CBF3D4}"/>
              </a:ext>
            </a:extLst>
          </p:cNvPr>
          <p:cNvSpPr txBox="1"/>
          <p:nvPr/>
        </p:nvSpPr>
        <p:spPr>
          <a:xfrm>
            <a:off x="1024128" y="3247785"/>
            <a:ext cx="5071872" cy="1815882"/>
          </a:xfrm>
          <a:prstGeom prst="rect">
            <a:avLst/>
          </a:prstGeom>
          <a:noFill/>
        </p:spPr>
        <p:txBody>
          <a:bodyPr wrap="square" rtlCol="0">
            <a:spAutoFit/>
          </a:bodyPr>
          <a:lstStyle/>
          <a:p>
            <a:r>
              <a:rPr lang="en-US" sz="1600" dirty="0">
                <a:solidFill>
                  <a:schemeClr val="accent2">
                    <a:lumMod val="75000"/>
                  </a:schemeClr>
                </a:solidFill>
              </a:rPr>
              <a:t>For each drug named, indicate whether it was used/prescribed in the initial regimen for treatment of TB disease.</a:t>
            </a:r>
          </a:p>
          <a:p>
            <a:endParaRPr lang="en-US" sz="1600" dirty="0">
              <a:solidFill>
                <a:schemeClr val="accent2">
                  <a:lumMod val="75000"/>
                </a:schemeClr>
              </a:solidFill>
            </a:endParaRPr>
          </a:p>
          <a:p>
            <a:r>
              <a:rPr lang="en-US" sz="1600" dirty="0">
                <a:solidFill>
                  <a:schemeClr val="accent2">
                    <a:lumMod val="75000"/>
                  </a:schemeClr>
                </a:solidFill>
              </a:rPr>
              <a:t>Purpose: To calculate program management indicators</a:t>
            </a:r>
          </a:p>
          <a:p>
            <a:endParaRPr lang="en-US" sz="1600" dirty="0">
              <a:solidFill>
                <a:schemeClr val="accent2">
                  <a:lumMod val="75000"/>
                </a:schemeClr>
              </a:solidFill>
            </a:endParaRPr>
          </a:p>
          <a:p>
            <a:r>
              <a:rPr lang="en-US" sz="1600" dirty="0">
                <a:solidFill>
                  <a:schemeClr val="accent2">
                    <a:lumMod val="75000"/>
                  </a:schemeClr>
                </a:solidFill>
              </a:rPr>
              <a:t>2020 RVCT Reference Manual pg. 53</a:t>
            </a:r>
          </a:p>
        </p:txBody>
      </p:sp>
      <p:sp>
        <p:nvSpPr>
          <p:cNvPr id="8" name="Rectangle 7">
            <a:extLst>
              <a:ext uri="{FF2B5EF4-FFF2-40B4-BE49-F238E27FC236}">
                <a16:creationId xmlns:a16="http://schemas.microsoft.com/office/drawing/2014/main" id="{B28AF395-9359-4756-997E-7D6965A83BB5}"/>
              </a:ext>
            </a:extLst>
          </p:cNvPr>
          <p:cNvSpPr/>
          <p:nvPr/>
        </p:nvSpPr>
        <p:spPr>
          <a:xfrm>
            <a:off x="6385886" y="731273"/>
            <a:ext cx="4781986" cy="55727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3556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85A7E-E78B-4B49-9F14-57AA63EA2DC1}"/>
              </a:ext>
            </a:extLst>
          </p:cNvPr>
          <p:cNvSpPr>
            <a:spLocks noGrp="1"/>
          </p:cNvSpPr>
          <p:nvPr>
            <p:ph type="title"/>
          </p:nvPr>
        </p:nvSpPr>
        <p:spPr/>
        <p:txBody>
          <a:bodyPr/>
          <a:lstStyle/>
          <a:p>
            <a:r>
              <a:rPr lang="en-US" dirty="0"/>
              <a:t>Initial treatment information</a:t>
            </a:r>
          </a:p>
        </p:txBody>
      </p:sp>
      <p:pic>
        <p:nvPicPr>
          <p:cNvPr id="7" name="Content Placeholder 6" descr="A screenshot of a cell phone&#10;&#10;Description automatically generated">
            <a:extLst>
              <a:ext uri="{FF2B5EF4-FFF2-40B4-BE49-F238E27FC236}">
                <a16:creationId xmlns:a16="http://schemas.microsoft.com/office/drawing/2014/main" id="{C53BC023-2D8E-4B39-8015-BD85980747F4}"/>
              </a:ext>
            </a:extLst>
          </p:cNvPr>
          <p:cNvPicPr>
            <a:picLocks noGrp="1" noChangeAspect="1"/>
          </p:cNvPicPr>
          <p:nvPr>
            <p:ph idx="1"/>
          </p:nvPr>
        </p:nvPicPr>
        <p:blipFill>
          <a:blip r:embed="rId3"/>
          <a:stretch>
            <a:fillRect/>
          </a:stretch>
        </p:blipFill>
        <p:spPr>
          <a:xfrm>
            <a:off x="6385886" y="128216"/>
            <a:ext cx="5547534" cy="6601567"/>
          </a:xfrm>
        </p:spPr>
      </p:pic>
      <p:sp>
        <p:nvSpPr>
          <p:cNvPr id="4" name="Text Placeholder 3">
            <a:extLst>
              <a:ext uri="{FF2B5EF4-FFF2-40B4-BE49-F238E27FC236}">
                <a16:creationId xmlns:a16="http://schemas.microsoft.com/office/drawing/2014/main" id="{D9361337-5683-4AB4-9CA2-EC255B636D3A}"/>
              </a:ext>
            </a:extLst>
          </p:cNvPr>
          <p:cNvSpPr>
            <a:spLocks noGrp="1"/>
          </p:cNvSpPr>
          <p:nvPr>
            <p:ph type="body" sz="half" idx="2"/>
          </p:nvPr>
        </p:nvSpPr>
        <p:spPr>
          <a:xfrm>
            <a:off x="1024128" y="1977808"/>
            <a:ext cx="4389120" cy="3762294"/>
          </a:xfrm>
        </p:spPr>
        <p:txBody>
          <a:bodyPr/>
          <a:lstStyle/>
          <a:p>
            <a:r>
              <a:rPr lang="en-US" dirty="0">
                <a:solidFill>
                  <a:schemeClr val="bg1">
                    <a:lumMod val="75000"/>
                  </a:schemeClr>
                </a:solidFill>
              </a:rPr>
              <a:t>Date Therapy Started</a:t>
            </a:r>
          </a:p>
          <a:p>
            <a:r>
              <a:rPr lang="en-US" dirty="0">
                <a:solidFill>
                  <a:schemeClr val="bg1">
                    <a:lumMod val="75000"/>
                  </a:schemeClr>
                </a:solidFill>
              </a:rPr>
              <a:t>Initial Drug Regimen</a:t>
            </a:r>
          </a:p>
          <a:p>
            <a:r>
              <a:rPr lang="en-US" dirty="0"/>
              <a:t>If Initial Drug Regimen Not RIPE/HRZE, Why Not?</a:t>
            </a:r>
          </a:p>
        </p:txBody>
      </p:sp>
      <p:sp>
        <p:nvSpPr>
          <p:cNvPr id="5" name="TextBox 4">
            <a:extLst>
              <a:ext uri="{FF2B5EF4-FFF2-40B4-BE49-F238E27FC236}">
                <a16:creationId xmlns:a16="http://schemas.microsoft.com/office/drawing/2014/main" id="{D44DD516-8AD1-47D7-A0BD-A68E87CBF3D4}"/>
              </a:ext>
            </a:extLst>
          </p:cNvPr>
          <p:cNvSpPr txBox="1"/>
          <p:nvPr/>
        </p:nvSpPr>
        <p:spPr>
          <a:xfrm>
            <a:off x="1024128" y="3247785"/>
            <a:ext cx="5071872" cy="3046988"/>
          </a:xfrm>
          <a:prstGeom prst="rect">
            <a:avLst/>
          </a:prstGeom>
          <a:noFill/>
        </p:spPr>
        <p:txBody>
          <a:bodyPr wrap="square" rtlCol="0">
            <a:spAutoFit/>
          </a:bodyPr>
          <a:lstStyle/>
          <a:p>
            <a:r>
              <a:rPr lang="en-US" sz="1600" dirty="0">
                <a:solidFill>
                  <a:schemeClr val="accent2">
                    <a:lumMod val="75000"/>
                  </a:schemeClr>
                </a:solidFill>
              </a:rPr>
              <a:t>If the initial TB treatment regimen was not Isoniazid, Rifampin, Pyrazinamide, and Ethambutol, indicate the reason why.</a:t>
            </a:r>
          </a:p>
          <a:p>
            <a:endParaRPr lang="en-US" sz="1600" dirty="0">
              <a:solidFill>
                <a:schemeClr val="accent2">
                  <a:lumMod val="75000"/>
                </a:schemeClr>
              </a:solidFill>
            </a:endParaRPr>
          </a:p>
          <a:p>
            <a:r>
              <a:rPr lang="en-US" sz="1600" b="1" dirty="0">
                <a:solidFill>
                  <a:schemeClr val="accent2">
                    <a:lumMod val="75000"/>
                  </a:schemeClr>
                </a:solidFill>
              </a:rPr>
              <a:t>Only complete if RIPE was not used.</a:t>
            </a:r>
          </a:p>
          <a:p>
            <a:endParaRPr lang="en-US" sz="1600" dirty="0">
              <a:solidFill>
                <a:schemeClr val="accent2">
                  <a:lumMod val="75000"/>
                </a:schemeClr>
              </a:solidFill>
            </a:endParaRPr>
          </a:p>
          <a:p>
            <a:r>
              <a:rPr lang="en-US" sz="1600" dirty="0">
                <a:solidFill>
                  <a:schemeClr val="accent2">
                    <a:lumMod val="75000"/>
                  </a:schemeClr>
                </a:solidFill>
              </a:rPr>
              <a:t>Ex:  DST results already known, contraindication, suspected resistance, shortage</a:t>
            </a:r>
          </a:p>
          <a:p>
            <a:endParaRPr lang="en-US" sz="1600" dirty="0">
              <a:solidFill>
                <a:schemeClr val="accent2">
                  <a:lumMod val="75000"/>
                </a:schemeClr>
              </a:solidFill>
            </a:endParaRPr>
          </a:p>
          <a:p>
            <a:r>
              <a:rPr lang="en-US" sz="1600" dirty="0">
                <a:solidFill>
                  <a:schemeClr val="accent2">
                    <a:lumMod val="75000"/>
                  </a:schemeClr>
                </a:solidFill>
              </a:rPr>
              <a:t>Purpose: To calculate program management indicators</a:t>
            </a:r>
          </a:p>
          <a:p>
            <a:endParaRPr lang="en-US" sz="1600" dirty="0">
              <a:solidFill>
                <a:schemeClr val="accent2">
                  <a:lumMod val="75000"/>
                </a:schemeClr>
              </a:solidFill>
            </a:endParaRPr>
          </a:p>
          <a:p>
            <a:r>
              <a:rPr lang="en-US" sz="1600" dirty="0">
                <a:solidFill>
                  <a:schemeClr val="accent2">
                    <a:lumMod val="75000"/>
                  </a:schemeClr>
                </a:solidFill>
              </a:rPr>
              <a:t>2020 RVCT Reference Manual pg. 54</a:t>
            </a:r>
          </a:p>
        </p:txBody>
      </p:sp>
      <p:sp>
        <p:nvSpPr>
          <p:cNvPr id="8" name="Rectangle 7">
            <a:extLst>
              <a:ext uri="{FF2B5EF4-FFF2-40B4-BE49-F238E27FC236}">
                <a16:creationId xmlns:a16="http://schemas.microsoft.com/office/drawing/2014/main" id="{B28AF395-9359-4756-997E-7D6965A83BB5}"/>
              </a:ext>
            </a:extLst>
          </p:cNvPr>
          <p:cNvSpPr/>
          <p:nvPr/>
        </p:nvSpPr>
        <p:spPr>
          <a:xfrm>
            <a:off x="6385886" y="6303981"/>
            <a:ext cx="5547534" cy="43655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0388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11C2CD69-5FB2-40BE-BC43-C6D386E1D73C}"/>
              </a:ext>
            </a:extLst>
          </p:cNvPr>
          <p:cNvPicPr>
            <a:picLocks noChangeAspect="1"/>
          </p:cNvPicPr>
          <p:nvPr/>
        </p:nvPicPr>
        <p:blipFill>
          <a:blip r:embed="rId2"/>
          <a:stretch>
            <a:fillRect/>
          </a:stretch>
        </p:blipFill>
        <p:spPr>
          <a:xfrm>
            <a:off x="3232534" y="0"/>
            <a:ext cx="5726931" cy="6858000"/>
          </a:xfrm>
          <a:prstGeom prst="rect">
            <a:avLst/>
          </a:prstGeom>
        </p:spPr>
      </p:pic>
    </p:spTree>
    <p:extLst>
      <p:ext uri="{BB962C8B-B14F-4D97-AF65-F5344CB8AC3E}">
        <p14:creationId xmlns:p14="http://schemas.microsoft.com/office/powerpoint/2010/main" val="5451843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D16B-9FEB-4D8E-967F-81CE238D72CD}"/>
              </a:ext>
            </a:extLst>
          </p:cNvPr>
          <p:cNvSpPr>
            <a:spLocks noGrp="1"/>
          </p:cNvSpPr>
          <p:nvPr>
            <p:ph type="title"/>
          </p:nvPr>
        </p:nvSpPr>
        <p:spPr/>
        <p:txBody>
          <a:bodyPr/>
          <a:lstStyle/>
          <a:p>
            <a:r>
              <a:rPr lang="en-US" dirty="0"/>
              <a:t>Genotyping &amp; drug susceptibility testing</a:t>
            </a:r>
          </a:p>
        </p:txBody>
      </p:sp>
      <p:pic>
        <p:nvPicPr>
          <p:cNvPr id="7" name="Content Placeholder 6" descr="A screenshot of a cell phone&#10;&#10;Description automatically generated">
            <a:extLst>
              <a:ext uri="{FF2B5EF4-FFF2-40B4-BE49-F238E27FC236}">
                <a16:creationId xmlns:a16="http://schemas.microsoft.com/office/drawing/2014/main" id="{EE29E764-38AE-4C3E-8C0C-7FF6DA71D108}"/>
              </a:ext>
            </a:extLst>
          </p:cNvPr>
          <p:cNvPicPr>
            <a:picLocks noGrp="1" noChangeAspect="1"/>
          </p:cNvPicPr>
          <p:nvPr>
            <p:ph idx="1"/>
          </p:nvPr>
        </p:nvPicPr>
        <p:blipFill>
          <a:blip r:embed="rId3"/>
          <a:stretch>
            <a:fillRect/>
          </a:stretch>
        </p:blipFill>
        <p:spPr>
          <a:xfrm>
            <a:off x="6927925" y="316715"/>
            <a:ext cx="5005495" cy="6382006"/>
          </a:xfrm>
        </p:spPr>
      </p:pic>
      <p:sp>
        <p:nvSpPr>
          <p:cNvPr id="4" name="Text Placeholder 3">
            <a:extLst>
              <a:ext uri="{FF2B5EF4-FFF2-40B4-BE49-F238E27FC236}">
                <a16:creationId xmlns:a16="http://schemas.microsoft.com/office/drawing/2014/main" id="{E23E7B4E-8185-42AE-BE61-D7FFEC7A6F53}"/>
              </a:ext>
            </a:extLst>
          </p:cNvPr>
          <p:cNvSpPr>
            <a:spLocks noGrp="1"/>
          </p:cNvSpPr>
          <p:nvPr>
            <p:ph type="body" sz="half" idx="2"/>
          </p:nvPr>
        </p:nvSpPr>
        <p:spPr>
          <a:xfrm>
            <a:off x="1026280" y="1876782"/>
            <a:ext cx="4389120" cy="3762294"/>
          </a:xfrm>
        </p:spPr>
        <p:txBody>
          <a:bodyPr/>
          <a:lstStyle/>
          <a:p>
            <a:r>
              <a:rPr lang="en-US" dirty="0"/>
              <a:t>Isolate Submitted for Genotyping?</a:t>
            </a:r>
          </a:p>
          <a:p>
            <a:r>
              <a:rPr lang="en-US" dirty="0"/>
              <a:t>Was Phenotypic/Growth-Based Drug Susceptibility Testing Done?</a:t>
            </a:r>
          </a:p>
          <a:p>
            <a:r>
              <a:rPr lang="en-US" dirty="0"/>
              <a:t>Was Genotyping/Molecular Drug Susceptibility Done?</a:t>
            </a:r>
          </a:p>
          <a:p>
            <a:r>
              <a:rPr lang="en-US" dirty="0"/>
              <a:t>Was the Patient Treated as an MDR TB Case (Regardless of DST Results)?</a:t>
            </a:r>
          </a:p>
        </p:txBody>
      </p:sp>
    </p:spTree>
    <p:extLst>
      <p:ext uri="{BB962C8B-B14F-4D97-AF65-F5344CB8AC3E}">
        <p14:creationId xmlns:p14="http://schemas.microsoft.com/office/powerpoint/2010/main" val="355434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D16B-9FEB-4D8E-967F-81CE238D72CD}"/>
              </a:ext>
            </a:extLst>
          </p:cNvPr>
          <p:cNvSpPr>
            <a:spLocks noGrp="1"/>
          </p:cNvSpPr>
          <p:nvPr>
            <p:ph type="title"/>
          </p:nvPr>
        </p:nvSpPr>
        <p:spPr/>
        <p:txBody>
          <a:bodyPr/>
          <a:lstStyle/>
          <a:p>
            <a:r>
              <a:rPr lang="en-US" dirty="0"/>
              <a:t>Genotyping &amp; drug susceptibility testing</a:t>
            </a:r>
          </a:p>
        </p:txBody>
      </p:sp>
      <p:sp>
        <p:nvSpPr>
          <p:cNvPr id="4" name="Text Placeholder 3">
            <a:extLst>
              <a:ext uri="{FF2B5EF4-FFF2-40B4-BE49-F238E27FC236}">
                <a16:creationId xmlns:a16="http://schemas.microsoft.com/office/drawing/2014/main" id="{E23E7B4E-8185-42AE-BE61-D7FFEC7A6F53}"/>
              </a:ext>
            </a:extLst>
          </p:cNvPr>
          <p:cNvSpPr>
            <a:spLocks noGrp="1"/>
          </p:cNvSpPr>
          <p:nvPr>
            <p:ph type="body" sz="half" idx="2"/>
          </p:nvPr>
        </p:nvSpPr>
        <p:spPr>
          <a:xfrm>
            <a:off x="1026280" y="1876782"/>
            <a:ext cx="4389120" cy="3762294"/>
          </a:xfrm>
        </p:spPr>
        <p:txBody>
          <a:bodyPr/>
          <a:lstStyle/>
          <a:p>
            <a:r>
              <a:rPr lang="en-US" dirty="0"/>
              <a:t>Isolate Submitted for Genotyping?</a:t>
            </a:r>
          </a:p>
          <a:p>
            <a:r>
              <a:rPr lang="en-US" dirty="0"/>
              <a:t>Was Phenotypic/Growth-Based Drug Susceptibility Testing Done?</a:t>
            </a:r>
          </a:p>
          <a:p>
            <a:r>
              <a:rPr lang="en-US" dirty="0"/>
              <a:t>Was Genotyping/Molecular Drug Susceptibility Done?</a:t>
            </a:r>
          </a:p>
          <a:p>
            <a:r>
              <a:rPr lang="en-US" dirty="0"/>
              <a:t>Was the Patient Treated as an MDR TB Case (Regardless of DST Results)?</a:t>
            </a:r>
          </a:p>
        </p:txBody>
      </p:sp>
      <p:pic>
        <p:nvPicPr>
          <p:cNvPr id="8" name="Content Placeholder 9" descr="A close up of a piece of paper&#10;&#10;Description automatically generated">
            <a:extLst>
              <a:ext uri="{FF2B5EF4-FFF2-40B4-BE49-F238E27FC236}">
                <a16:creationId xmlns:a16="http://schemas.microsoft.com/office/drawing/2014/main" id="{F02B5462-E253-473B-9484-4D69E32A369E}"/>
              </a:ext>
            </a:extLst>
          </p:cNvPr>
          <p:cNvPicPr>
            <a:picLocks noChangeAspect="1"/>
          </p:cNvPicPr>
          <p:nvPr/>
        </p:nvPicPr>
        <p:blipFill>
          <a:blip r:embed="rId3"/>
          <a:stretch>
            <a:fillRect/>
          </a:stretch>
        </p:blipFill>
        <p:spPr>
          <a:xfrm>
            <a:off x="6796755" y="213034"/>
            <a:ext cx="4725796" cy="6527506"/>
          </a:xfrm>
          <a:prstGeom prst="rect">
            <a:avLst/>
          </a:prstGeom>
        </p:spPr>
      </p:pic>
    </p:spTree>
    <p:extLst>
      <p:ext uri="{BB962C8B-B14F-4D97-AF65-F5344CB8AC3E}">
        <p14:creationId xmlns:p14="http://schemas.microsoft.com/office/powerpoint/2010/main" val="1909522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D16B-9FEB-4D8E-967F-81CE238D72CD}"/>
              </a:ext>
            </a:extLst>
          </p:cNvPr>
          <p:cNvSpPr>
            <a:spLocks noGrp="1"/>
          </p:cNvSpPr>
          <p:nvPr>
            <p:ph type="title"/>
          </p:nvPr>
        </p:nvSpPr>
        <p:spPr/>
        <p:txBody>
          <a:bodyPr/>
          <a:lstStyle/>
          <a:p>
            <a:r>
              <a:rPr lang="en-US" dirty="0"/>
              <a:t>Genotyping &amp; drug susceptibility testing</a:t>
            </a:r>
          </a:p>
        </p:txBody>
      </p:sp>
      <p:pic>
        <p:nvPicPr>
          <p:cNvPr id="7" name="Content Placeholder 6" descr="A screenshot of a cell phone&#10;&#10;Description automatically generated">
            <a:extLst>
              <a:ext uri="{FF2B5EF4-FFF2-40B4-BE49-F238E27FC236}">
                <a16:creationId xmlns:a16="http://schemas.microsoft.com/office/drawing/2014/main" id="{EE29E764-38AE-4C3E-8C0C-7FF6DA71D108}"/>
              </a:ext>
            </a:extLst>
          </p:cNvPr>
          <p:cNvPicPr>
            <a:picLocks noGrp="1" noChangeAspect="1"/>
          </p:cNvPicPr>
          <p:nvPr>
            <p:ph idx="1"/>
          </p:nvPr>
        </p:nvPicPr>
        <p:blipFill>
          <a:blip r:embed="rId3"/>
          <a:stretch>
            <a:fillRect/>
          </a:stretch>
        </p:blipFill>
        <p:spPr>
          <a:xfrm>
            <a:off x="6927925" y="316715"/>
            <a:ext cx="5005495" cy="6382006"/>
          </a:xfrm>
        </p:spPr>
      </p:pic>
      <p:sp>
        <p:nvSpPr>
          <p:cNvPr id="4" name="Text Placeholder 3">
            <a:extLst>
              <a:ext uri="{FF2B5EF4-FFF2-40B4-BE49-F238E27FC236}">
                <a16:creationId xmlns:a16="http://schemas.microsoft.com/office/drawing/2014/main" id="{E23E7B4E-8185-42AE-BE61-D7FFEC7A6F53}"/>
              </a:ext>
            </a:extLst>
          </p:cNvPr>
          <p:cNvSpPr>
            <a:spLocks noGrp="1"/>
          </p:cNvSpPr>
          <p:nvPr>
            <p:ph type="body" sz="half" idx="2"/>
          </p:nvPr>
        </p:nvSpPr>
        <p:spPr>
          <a:xfrm>
            <a:off x="1026280" y="1876782"/>
            <a:ext cx="4389120" cy="3762294"/>
          </a:xfrm>
        </p:spPr>
        <p:txBody>
          <a:bodyPr/>
          <a:lstStyle/>
          <a:p>
            <a:r>
              <a:rPr lang="en-US" dirty="0"/>
              <a:t>Isolate Submitted for Genotyping?</a:t>
            </a:r>
          </a:p>
          <a:p>
            <a:r>
              <a:rPr lang="en-US" dirty="0">
                <a:solidFill>
                  <a:schemeClr val="bg1">
                    <a:lumMod val="75000"/>
                  </a:schemeClr>
                </a:solidFill>
              </a:rPr>
              <a:t>Was Phenotypic/Growth-Based Drug Susceptibility Testing Done?</a:t>
            </a:r>
          </a:p>
          <a:p>
            <a:r>
              <a:rPr lang="en-US" dirty="0">
                <a:solidFill>
                  <a:schemeClr val="bg1">
                    <a:lumMod val="75000"/>
                  </a:schemeClr>
                </a:solidFill>
              </a:rPr>
              <a:t>Was Genotyping/Molecular Drug Susceptibility Done?</a:t>
            </a:r>
          </a:p>
          <a:p>
            <a:r>
              <a:rPr lang="en-US" dirty="0">
                <a:solidFill>
                  <a:schemeClr val="bg1">
                    <a:lumMod val="75000"/>
                  </a:schemeClr>
                </a:solidFill>
              </a:rPr>
              <a:t>Was the Patient Treated as an MDR TB Case (Regardless of DST Results)?</a:t>
            </a:r>
          </a:p>
        </p:txBody>
      </p:sp>
      <p:sp>
        <p:nvSpPr>
          <p:cNvPr id="5" name="TextBox 4">
            <a:extLst>
              <a:ext uri="{FF2B5EF4-FFF2-40B4-BE49-F238E27FC236}">
                <a16:creationId xmlns:a16="http://schemas.microsoft.com/office/drawing/2014/main" id="{D2A95B73-FD4F-4CBC-BEB6-7620F8B280A3}"/>
              </a:ext>
            </a:extLst>
          </p:cNvPr>
          <p:cNvSpPr txBox="1"/>
          <p:nvPr/>
        </p:nvSpPr>
        <p:spPr>
          <a:xfrm>
            <a:off x="1024128" y="4484914"/>
            <a:ext cx="5752474" cy="2062103"/>
          </a:xfrm>
          <a:prstGeom prst="rect">
            <a:avLst/>
          </a:prstGeom>
          <a:noFill/>
        </p:spPr>
        <p:txBody>
          <a:bodyPr wrap="square" rtlCol="0">
            <a:spAutoFit/>
          </a:bodyPr>
          <a:lstStyle/>
          <a:p>
            <a:r>
              <a:rPr lang="en-US" sz="1600" dirty="0">
                <a:solidFill>
                  <a:schemeClr val="accent2">
                    <a:lumMod val="75000"/>
                  </a:schemeClr>
                </a:solidFill>
              </a:rPr>
              <a:t>Indicate whether an isolate was submitted for genotyping. If yes, enter the genotype accession number.</a:t>
            </a:r>
          </a:p>
          <a:p>
            <a:endParaRPr lang="en-US" sz="1600" b="1" dirty="0">
              <a:solidFill>
                <a:schemeClr val="accent2">
                  <a:lumMod val="75000"/>
                </a:schemeClr>
              </a:solidFill>
            </a:endParaRPr>
          </a:p>
          <a:p>
            <a:r>
              <a:rPr lang="en-US" sz="1600" b="1" dirty="0">
                <a:solidFill>
                  <a:schemeClr val="accent2">
                    <a:lumMod val="75000"/>
                  </a:schemeClr>
                </a:solidFill>
              </a:rPr>
              <a:t>This will always be entered by the MDHHS TB Unit</a:t>
            </a:r>
          </a:p>
          <a:p>
            <a:endParaRPr lang="en-US" sz="1600" dirty="0">
              <a:solidFill>
                <a:schemeClr val="accent2">
                  <a:lumMod val="75000"/>
                </a:schemeClr>
              </a:solidFill>
            </a:endParaRPr>
          </a:p>
          <a:p>
            <a:r>
              <a:rPr lang="en-US" sz="1600" dirty="0">
                <a:solidFill>
                  <a:schemeClr val="accent2">
                    <a:lumMod val="75000"/>
                  </a:schemeClr>
                </a:solidFill>
              </a:rPr>
              <a:t>Purpose: To link genotyping results with RVCT data</a:t>
            </a:r>
          </a:p>
          <a:p>
            <a:endParaRPr lang="en-US" sz="1600" dirty="0">
              <a:solidFill>
                <a:schemeClr val="accent2">
                  <a:lumMod val="75000"/>
                </a:schemeClr>
              </a:solidFill>
            </a:endParaRPr>
          </a:p>
          <a:p>
            <a:r>
              <a:rPr lang="en-US" sz="1600" dirty="0">
                <a:solidFill>
                  <a:schemeClr val="accent2">
                    <a:lumMod val="75000"/>
                  </a:schemeClr>
                </a:solidFill>
              </a:rPr>
              <a:t>2020 RVCT Reference Manual pg. 55</a:t>
            </a:r>
          </a:p>
        </p:txBody>
      </p:sp>
      <p:sp>
        <p:nvSpPr>
          <p:cNvPr id="8" name="Rectangle 7">
            <a:extLst>
              <a:ext uri="{FF2B5EF4-FFF2-40B4-BE49-F238E27FC236}">
                <a16:creationId xmlns:a16="http://schemas.microsoft.com/office/drawing/2014/main" id="{FE40B6FC-FB83-4966-8432-B4117417CD85}"/>
              </a:ext>
            </a:extLst>
          </p:cNvPr>
          <p:cNvSpPr/>
          <p:nvPr/>
        </p:nvSpPr>
        <p:spPr>
          <a:xfrm>
            <a:off x="6943132" y="591672"/>
            <a:ext cx="5005494" cy="5593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9550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D16B-9FEB-4D8E-967F-81CE238D72CD}"/>
              </a:ext>
            </a:extLst>
          </p:cNvPr>
          <p:cNvSpPr>
            <a:spLocks noGrp="1"/>
          </p:cNvSpPr>
          <p:nvPr>
            <p:ph type="title"/>
          </p:nvPr>
        </p:nvSpPr>
        <p:spPr/>
        <p:txBody>
          <a:bodyPr/>
          <a:lstStyle/>
          <a:p>
            <a:r>
              <a:rPr lang="en-US" dirty="0"/>
              <a:t>Genotyping &amp; drug susceptibility testing</a:t>
            </a:r>
          </a:p>
        </p:txBody>
      </p:sp>
      <p:pic>
        <p:nvPicPr>
          <p:cNvPr id="7" name="Content Placeholder 6" descr="A screenshot of a cell phone&#10;&#10;Description automatically generated">
            <a:extLst>
              <a:ext uri="{FF2B5EF4-FFF2-40B4-BE49-F238E27FC236}">
                <a16:creationId xmlns:a16="http://schemas.microsoft.com/office/drawing/2014/main" id="{EE29E764-38AE-4C3E-8C0C-7FF6DA71D108}"/>
              </a:ext>
            </a:extLst>
          </p:cNvPr>
          <p:cNvPicPr>
            <a:picLocks noGrp="1" noChangeAspect="1"/>
          </p:cNvPicPr>
          <p:nvPr>
            <p:ph idx="1"/>
          </p:nvPr>
        </p:nvPicPr>
        <p:blipFill>
          <a:blip r:embed="rId3"/>
          <a:stretch>
            <a:fillRect/>
          </a:stretch>
        </p:blipFill>
        <p:spPr>
          <a:xfrm>
            <a:off x="6927925" y="316715"/>
            <a:ext cx="5005495" cy="6382006"/>
          </a:xfrm>
        </p:spPr>
      </p:pic>
      <p:sp>
        <p:nvSpPr>
          <p:cNvPr id="4" name="Text Placeholder 3">
            <a:extLst>
              <a:ext uri="{FF2B5EF4-FFF2-40B4-BE49-F238E27FC236}">
                <a16:creationId xmlns:a16="http://schemas.microsoft.com/office/drawing/2014/main" id="{E23E7B4E-8185-42AE-BE61-D7FFEC7A6F53}"/>
              </a:ext>
            </a:extLst>
          </p:cNvPr>
          <p:cNvSpPr>
            <a:spLocks noGrp="1"/>
          </p:cNvSpPr>
          <p:nvPr>
            <p:ph type="body" sz="half" idx="2"/>
          </p:nvPr>
        </p:nvSpPr>
        <p:spPr>
          <a:xfrm>
            <a:off x="1026280" y="1876782"/>
            <a:ext cx="4389120" cy="3762294"/>
          </a:xfrm>
        </p:spPr>
        <p:txBody>
          <a:bodyPr/>
          <a:lstStyle/>
          <a:p>
            <a:r>
              <a:rPr lang="en-US" dirty="0">
                <a:solidFill>
                  <a:schemeClr val="bg1">
                    <a:lumMod val="75000"/>
                  </a:schemeClr>
                </a:solidFill>
              </a:rPr>
              <a:t>Isolate Submitted for Genotyping?</a:t>
            </a:r>
          </a:p>
          <a:p>
            <a:r>
              <a:rPr lang="en-US" dirty="0"/>
              <a:t>Was Phenotypic/Growth-Based Drug Susceptibility Testing Done?</a:t>
            </a:r>
          </a:p>
          <a:p>
            <a:r>
              <a:rPr lang="en-US" dirty="0">
                <a:solidFill>
                  <a:schemeClr val="bg1">
                    <a:lumMod val="75000"/>
                  </a:schemeClr>
                </a:solidFill>
              </a:rPr>
              <a:t>Was Genotyping/Molecular Drug Susceptibility Done?</a:t>
            </a:r>
          </a:p>
          <a:p>
            <a:r>
              <a:rPr lang="en-US" dirty="0">
                <a:solidFill>
                  <a:schemeClr val="bg1">
                    <a:lumMod val="75000"/>
                  </a:schemeClr>
                </a:solidFill>
              </a:rPr>
              <a:t>Was the Patient Treated as an MDR TB Case (Regardless of DST Results)?</a:t>
            </a:r>
          </a:p>
        </p:txBody>
      </p:sp>
      <p:sp>
        <p:nvSpPr>
          <p:cNvPr id="5" name="TextBox 4">
            <a:extLst>
              <a:ext uri="{FF2B5EF4-FFF2-40B4-BE49-F238E27FC236}">
                <a16:creationId xmlns:a16="http://schemas.microsoft.com/office/drawing/2014/main" id="{D2A95B73-FD4F-4CBC-BEB6-7620F8B280A3}"/>
              </a:ext>
            </a:extLst>
          </p:cNvPr>
          <p:cNvSpPr txBox="1"/>
          <p:nvPr/>
        </p:nvSpPr>
        <p:spPr>
          <a:xfrm>
            <a:off x="1024127" y="4144176"/>
            <a:ext cx="5903797" cy="2554545"/>
          </a:xfrm>
          <a:prstGeom prst="rect">
            <a:avLst/>
          </a:prstGeom>
          <a:noFill/>
        </p:spPr>
        <p:txBody>
          <a:bodyPr wrap="square" rtlCol="0">
            <a:spAutoFit/>
          </a:bodyPr>
          <a:lstStyle/>
          <a:p>
            <a:r>
              <a:rPr lang="en-US" sz="1600" dirty="0">
                <a:solidFill>
                  <a:schemeClr val="accent2">
                    <a:lumMod val="75000"/>
                  </a:schemeClr>
                </a:solidFill>
              </a:rPr>
              <a:t>Indicate whether growth-based DST was performed.  </a:t>
            </a:r>
          </a:p>
          <a:p>
            <a:r>
              <a:rPr lang="en-US" sz="1600" dirty="0">
                <a:solidFill>
                  <a:schemeClr val="accent2">
                    <a:lumMod val="75000"/>
                  </a:schemeClr>
                </a:solidFill>
              </a:rPr>
              <a:t>If yes, complete the table with result for each drug tested, specimen type, date collected, and date reported.</a:t>
            </a:r>
          </a:p>
          <a:p>
            <a:endParaRPr lang="en-US" sz="1600" dirty="0">
              <a:solidFill>
                <a:schemeClr val="accent2">
                  <a:lumMod val="75000"/>
                </a:schemeClr>
              </a:solidFill>
            </a:endParaRPr>
          </a:p>
          <a:p>
            <a:r>
              <a:rPr lang="en-US" sz="1600" b="1" dirty="0">
                <a:solidFill>
                  <a:schemeClr val="accent2">
                    <a:lumMod val="75000"/>
                  </a:schemeClr>
                </a:solidFill>
              </a:rPr>
              <a:t>This will usually be entered by the MDHHS TB Unit</a:t>
            </a:r>
          </a:p>
          <a:p>
            <a:endParaRPr lang="en-US" sz="1600" dirty="0">
              <a:solidFill>
                <a:schemeClr val="accent2">
                  <a:lumMod val="75000"/>
                </a:schemeClr>
              </a:solidFill>
            </a:endParaRPr>
          </a:p>
          <a:p>
            <a:r>
              <a:rPr lang="en-US" sz="1600" dirty="0">
                <a:solidFill>
                  <a:schemeClr val="accent2">
                    <a:lumMod val="75000"/>
                  </a:schemeClr>
                </a:solidFill>
              </a:rPr>
              <a:t>Purpose: To identify TB cases with drug-resistant isolates using phenotypic/growth-based drug susceptibility testing methods.</a:t>
            </a:r>
          </a:p>
          <a:p>
            <a:endParaRPr lang="en-US" sz="1600" dirty="0">
              <a:solidFill>
                <a:schemeClr val="accent2">
                  <a:lumMod val="75000"/>
                </a:schemeClr>
              </a:solidFill>
            </a:endParaRPr>
          </a:p>
          <a:p>
            <a:r>
              <a:rPr lang="en-US" sz="1600" dirty="0">
                <a:solidFill>
                  <a:schemeClr val="accent2">
                    <a:lumMod val="75000"/>
                  </a:schemeClr>
                </a:solidFill>
              </a:rPr>
              <a:t>2020 RVCT Reference Manual pg. 56</a:t>
            </a:r>
          </a:p>
        </p:txBody>
      </p:sp>
      <p:sp>
        <p:nvSpPr>
          <p:cNvPr id="6" name="Rectangle 5">
            <a:extLst>
              <a:ext uri="{FF2B5EF4-FFF2-40B4-BE49-F238E27FC236}">
                <a16:creationId xmlns:a16="http://schemas.microsoft.com/office/drawing/2014/main" id="{D5FD4E7E-DD74-460F-A3AB-F95136DE3800}"/>
              </a:ext>
            </a:extLst>
          </p:cNvPr>
          <p:cNvSpPr/>
          <p:nvPr/>
        </p:nvSpPr>
        <p:spPr>
          <a:xfrm>
            <a:off x="6927925" y="1121909"/>
            <a:ext cx="5005495" cy="55768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86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D16B-9FEB-4D8E-967F-81CE238D72CD}"/>
              </a:ext>
            </a:extLst>
          </p:cNvPr>
          <p:cNvSpPr>
            <a:spLocks noGrp="1"/>
          </p:cNvSpPr>
          <p:nvPr>
            <p:ph type="title"/>
          </p:nvPr>
        </p:nvSpPr>
        <p:spPr/>
        <p:txBody>
          <a:bodyPr/>
          <a:lstStyle/>
          <a:p>
            <a:r>
              <a:rPr lang="en-US" dirty="0"/>
              <a:t>Genotyping &amp; drug susceptibility testing</a:t>
            </a:r>
          </a:p>
        </p:txBody>
      </p:sp>
      <p:sp>
        <p:nvSpPr>
          <p:cNvPr id="4" name="Text Placeholder 3">
            <a:extLst>
              <a:ext uri="{FF2B5EF4-FFF2-40B4-BE49-F238E27FC236}">
                <a16:creationId xmlns:a16="http://schemas.microsoft.com/office/drawing/2014/main" id="{E23E7B4E-8185-42AE-BE61-D7FFEC7A6F53}"/>
              </a:ext>
            </a:extLst>
          </p:cNvPr>
          <p:cNvSpPr>
            <a:spLocks noGrp="1"/>
          </p:cNvSpPr>
          <p:nvPr>
            <p:ph type="body" sz="half" idx="2"/>
          </p:nvPr>
        </p:nvSpPr>
        <p:spPr>
          <a:xfrm>
            <a:off x="1026280" y="1876782"/>
            <a:ext cx="4389120" cy="3762294"/>
          </a:xfrm>
        </p:spPr>
        <p:txBody>
          <a:bodyPr/>
          <a:lstStyle/>
          <a:p>
            <a:r>
              <a:rPr lang="en-US" dirty="0">
                <a:solidFill>
                  <a:schemeClr val="bg1">
                    <a:lumMod val="75000"/>
                  </a:schemeClr>
                </a:solidFill>
              </a:rPr>
              <a:t>Isolate Submitted for Genotyping?</a:t>
            </a:r>
          </a:p>
          <a:p>
            <a:r>
              <a:rPr lang="en-US" dirty="0">
                <a:solidFill>
                  <a:schemeClr val="bg1">
                    <a:lumMod val="75000"/>
                  </a:schemeClr>
                </a:solidFill>
              </a:rPr>
              <a:t>Was Phenotypic/Growth-Based Drug Susceptibility Testing Done?</a:t>
            </a:r>
          </a:p>
          <a:p>
            <a:r>
              <a:rPr lang="en-US" dirty="0"/>
              <a:t>Was Genotyping/Molecular Drug Susceptibility Done?</a:t>
            </a:r>
          </a:p>
          <a:p>
            <a:r>
              <a:rPr lang="en-US" dirty="0">
                <a:solidFill>
                  <a:schemeClr val="bg1">
                    <a:lumMod val="75000"/>
                  </a:schemeClr>
                </a:solidFill>
              </a:rPr>
              <a:t>Was the Patient Treated as an MDR TB Case (Regardless of DST Results)?</a:t>
            </a:r>
          </a:p>
        </p:txBody>
      </p:sp>
      <p:sp>
        <p:nvSpPr>
          <p:cNvPr id="5" name="TextBox 4">
            <a:extLst>
              <a:ext uri="{FF2B5EF4-FFF2-40B4-BE49-F238E27FC236}">
                <a16:creationId xmlns:a16="http://schemas.microsoft.com/office/drawing/2014/main" id="{D2A95B73-FD4F-4CBC-BEB6-7620F8B280A3}"/>
              </a:ext>
            </a:extLst>
          </p:cNvPr>
          <p:cNvSpPr txBox="1"/>
          <p:nvPr/>
        </p:nvSpPr>
        <p:spPr>
          <a:xfrm>
            <a:off x="1024128" y="4185995"/>
            <a:ext cx="5752474" cy="2554545"/>
          </a:xfrm>
          <a:prstGeom prst="rect">
            <a:avLst/>
          </a:prstGeom>
          <a:noFill/>
        </p:spPr>
        <p:txBody>
          <a:bodyPr wrap="square" rtlCol="0">
            <a:spAutoFit/>
          </a:bodyPr>
          <a:lstStyle/>
          <a:p>
            <a:r>
              <a:rPr lang="en-US" sz="1600" dirty="0">
                <a:solidFill>
                  <a:schemeClr val="accent2">
                    <a:lumMod val="75000"/>
                  </a:schemeClr>
                </a:solidFill>
              </a:rPr>
              <a:t>Indicate whether molecular drug susceptibility testing was performed (i.e. MDDR or GeneXpert MTB/RIF).</a:t>
            </a:r>
          </a:p>
          <a:p>
            <a:r>
              <a:rPr lang="en-US" sz="1600" dirty="0">
                <a:solidFill>
                  <a:schemeClr val="accent2">
                    <a:lumMod val="75000"/>
                  </a:schemeClr>
                </a:solidFill>
              </a:rPr>
              <a:t>If yes, complete the table for each gene tested.</a:t>
            </a:r>
          </a:p>
          <a:p>
            <a:endParaRPr lang="en-US" sz="1600" dirty="0">
              <a:solidFill>
                <a:schemeClr val="accent2">
                  <a:lumMod val="75000"/>
                </a:schemeClr>
              </a:solidFill>
            </a:endParaRPr>
          </a:p>
          <a:p>
            <a:r>
              <a:rPr lang="en-US" sz="1600" b="1" dirty="0">
                <a:solidFill>
                  <a:schemeClr val="accent2">
                    <a:lumMod val="75000"/>
                  </a:schemeClr>
                </a:solidFill>
              </a:rPr>
              <a:t>This will always be entered by the MDHHS TB Unit</a:t>
            </a:r>
          </a:p>
          <a:p>
            <a:endParaRPr lang="en-US" sz="1600" dirty="0">
              <a:solidFill>
                <a:schemeClr val="accent2">
                  <a:lumMod val="75000"/>
                </a:schemeClr>
              </a:solidFill>
            </a:endParaRPr>
          </a:p>
          <a:p>
            <a:r>
              <a:rPr lang="en-US" sz="1600" dirty="0">
                <a:solidFill>
                  <a:schemeClr val="accent2">
                    <a:lumMod val="75000"/>
                  </a:schemeClr>
                </a:solidFill>
              </a:rPr>
              <a:t>Purpose: Provides information on test results for genetic mutation associated with drug resistance.</a:t>
            </a:r>
          </a:p>
          <a:p>
            <a:endParaRPr lang="en-US" sz="1600" dirty="0">
              <a:solidFill>
                <a:schemeClr val="accent2">
                  <a:lumMod val="75000"/>
                </a:schemeClr>
              </a:solidFill>
            </a:endParaRPr>
          </a:p>
          <a:p>
            <a:r>
              <a:rPr lang="en-US" sz="1600" dirty="0">
                <a:solidFill>
                  <a:schemeClr val="accent2">
                    <a:lumMod val="75000"/>
                  </a:schemeClr>
                </a:solidFill>
              </a:rPr>
              <a:t>2020 RVCT Reference Manual pg. 57-58</a:t>
            </a:r>
          </a:p>
        </p:txBody>
      </p:sp>
      <p:pic>
        <p:nvPicPr>
          <p:cNvPr id="8" name="Content Placeholder 9" descr="A close up of a piece of paper&#10;&#10;Description automatically generated">
            <a:extLst>
              <a:ext uri="{FF2B5EF4-FFF2-40B4-BE49-F238E27FC236}">
                <a16:creationId xmlns:a16="http://schemas.microsoft.com/office/drawing/2014/main" id="{F02B5462-E253-473B-9484-4D69E32A369E}"/>
              </a:ext>
            </a:extLst>
          </p:cNvPr>
          <p:cNvPicPr>
            <a:picLocks noChangeAspect="1"/>
          </p:cNvPicPr>
          <p:nvPr/>
        </p:nvPicPr>
        <p:blipFill>
          <a:blip r:embed="rId3"/>
          <a:stretch>
            <a:fillRect/>
          </a:stretch>
        </p:blipFill>
        <p:spPr>
          <a:xfrm>
            <a:off x="6796755" y="213034"/>
            <a:ext cx="4725796" cy="6527506"/>
          </a:xfrm>
          <a:prstGeom prst="rect">
            <a:avLst/>
          </a:prstGeom>
        </p:spPr>
      </p:pic>
      <p:sp>
        <p:nvSpPr>
          <p:cNvPr id="6" name="Rectangle 5">
            <a:extLst>
              <a:ext uri="{FF2B5EF4-FFF2-40B4-BE49-F238E27FC236}">
                <a16:creationId xmlns:a16="http://schemas.microsoft.com/office/drawing/2014/main" id="{A29689BC-C85E-4C3B-BCAC-0CE7E1BCE28E}"/>
              </a:ext>
            </a:extLst>
          </p:cNvPr>
          <p:cNvSpPr/>
          <p:nvPr/>
        </p:nvSpPr>
        <p:spPr>
          <a:xfrm>
            <a:off x="6796755" y="471509"/>
            <a:ext cx="4725796" cy="556353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68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245AC-9E86-4E59-A1E7-43546017B054}"/>
              </a:ext>
            </a:extLst>
          </p:cNvPr>
          <p:cNvSpPr>
            <a:spLocks noGrp="1"/>
          </p:cNvSpPr>
          <p:nvPr>
            <p:ph type="title"/>
          </p:nvPr>
        </p:nvSpPr>
        <p:spPr/>
        <p:txBody>
          <a:bodyPr/>
          <a:lstStyle/>
          <a:p>
            <a:r>
              <a:rPr lang="en-US"/>
              <a:t>Administrative information</a:t>
            </a: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FEB884E4-EFA2-4948-8B73-444E710A705A}"/>
              </a:ext>
            </a:extLst>
          </p:cNvPr>
          <p:cNvPicPr>
            <a:picLocks noGrp="1" noChangeAspect="1"/>
          </p:cNvPicPr>
          <p:nvPr>
            <p:ph idx="1"/>
          </p:nvPr>
        </p:nvPicPr>
        <p:blipFill>
          <a:blip r:embed="rId2"/>
          <a:stretch>
            <a:fillRect/>
          </a:stretch>
        </p:blipFill>
        <p:spPr>
          <a:xfrm>
            <a:off x="5591573" y="797892"/>
            <a:ext cx="6341847" cy="3530268"/>
          </a:xfrm>
        </p:spPr>
      </p:pic>
      <p:sp>
        <p:nvSpPr>
          <p:cNvPr id="4" name="Text Placeholder 3">
            <a:extLst>
              <a:ext uri="{FF2B5EF4-FFF2-40B4-BE49-F238E27FC236}">
                <a16:creationId xmlns:a16="http://schemas.microsoft.com/office/drawing/2014/main" id="{E3650338-5D38-434E-AE79-B31957779CBE}"/>
              </a:ext>
            </a:extLst>
          </p:cNvPr>
          <p:cNvSpPr>
            <a:spLocks noGrp="1"/>
          </p:cNvSpPr>
          <p:nvPr>
            <p:ph type="body" sz="half" idx="2"/>
          </p:nvPr>
        </p:nvSpPr>
        <p:spPr/>
        <p:txBody>
          <a:bodyPr/>
          <a:lstStyle/>
          <a:p>
            <a:r>
              <a:rPr lang="en-US" dirty="0">
                <a:solidFill>
                  <a:schemeClr val="bg1">
                    <a:lumMod val="75000"/>
                  </a:schemeClr>
                </a:solidFill>
              </a:rPr>
              <a:t>Date of Illness Onset/Symptom Start Date</a:t>
            </a:r>
          </a:p>
          <a:p>
            <a:r>
              <a:rPr lang="en-US" dirty="0">
                <a:solidFill>
                  <a:schemeClr val="bg1">
                    <a:lumMod val="75000"/>
                  </a:schemeClr>
                </a:solidFill>
              </a:rPr>
              <a:t>Date Reported (Referral Date)</a:t>
            </a:r>
          </a:p>
          <a:p>
            <a:r>
              <a:rPr lang="en-US" dirty="0"/>
              <a:t>Date Counted</a:t>
            </a:r>
          </a:p>
          <a:p>
            <a:r>
              <a:rPr lang="en-US" dirty="0">
                <a:solidFill>
                  <a:schemeClr val="bg1">
                    <a:lumMod val="75000"/>
                  </a:schemeClr>
                </a:solidFill>
              </a:rPr>
              <a:t>State Case Number</a:t>
            </a:r>
          </a:p>
          <a:p>
            <a:r>
              <a:rPr lang="en-US" dirty="0">
                <a:solidFill>
                  <a:schemeClr val="bg1">
                    <a:lumMod val="75000"/>
                  </a:schemeClr>
                </a:solidFill>
              </a:rPr>
              <a:t>Case Already Counted by Another Reporting Area?</a:t>
            </a:r>
          </a:p>
        </p:txBody>
      </p:sp>
      <p:sp>
        <p:nvSpPr>
          <p:cNvPr id="7" name="TextBox 6">
            <a:extLst>
              <a:ext uri="{FF2B5EF4-FFF2-40B4-BE49-F238E27FC236}">
                <a16:creationId xmlns:a16="http://schemas.microsoft.com/office/drawing/2014/main" id="{5A1B2457-DE05-42B9-802D-5051384351BB}"/>
              </a:ext>
            </a:extLst>
          </p:cNvPr>
          <p:cNvSpPr txBox="1"/>
          <p:nvPr/>
        </p:nvSpPr>
        <p:spPr>
          <a:xfrm>
            <a:off x="1024128" y="4484914"/>
            <a:ext cx="10909292" cy="2062103"/>
          </a:xfrm>
          <a:prstGeom prst="rect">
            <a:avLst/>
          </a:prstGeom>
          <a:noFill/>
        </p:spPr>
        <p:txBody>
          <a:bodyPr wrap="square" rtlCol="0">
            <a:spAutoFit/>
          </a:bodyPr>
          <a:lstStyle/>
          <a:p>
            <a:r>
              <a:rPr lang="en-US" sz="1600" dirty="0">
                <a:solidFill>
                  <a:schemeClr val="accent2">
                    <a:lumMod val="75000"/>
                  </a:schemeClr>
                </a:solidFill>
              </a:rPr>
              <a:t>Date when the state health department verified that the case meets the case definition for TB disease.  </a:t>
            </a:r>
          </a:p>
          <a:p>
            <a:endParaRPr lang="en-US" sz="1600" b="1" dirty="0">
              <a:solidFill>
                <a:schemeClr val="accent2">
                  <a:lumMod val="75000"/>
                </a:schemeClr>
              </a:solidFill>
            </a:endParaRPr>
          </a:p>
          <a:p>
            <a:r>
              <a:rPr lang="en-US" sz="1600" b="1" dirty="0">
                <a:solidFill>
                  <a:schemeClr val="accent2">
                    <a:lumMod val="75000"/>
                  </a:schemeClr>
                </a:solidFill>
              </a:rPr>
              <a:t>This will always be entered by the MDHHS TB Unit</a:t>
            </a:r>
          </a:p>
          <a:p>
            <a:endParaRPr lang="en-US" sz="1600" dirty="0">
              <a:solidFill>
                <a:schemeClr val="accent2">
                  <a:lumMod val="75000"/>
                </a:schemeClr>
              </a:solidFill>
            </a:endParaRPr>
          </a:p>
          <a:p>
            <a:r>
              <a:rPr lang="en-US" sz="1600" dirty="0">
                <a:solidFill>
                  <a:schemeClr val="accent2">
                    <a:lumMod val="75000"/>
                  </a:schemeClr>
                </a:solidFill>
              </a:rPr>
              <a:t>Purpose: Used to determine the approximate date that the reporting area reviewed the RVCT and determined that the case meets the official TB surveillance case definition.</a:t>
            </a:r>
          </a:p>
          <a:p>
            <a:endParaRPr lang="en-US" sz="1600" dirty="0">
              <a:solidFill>
                <a:schemeClr val="accent2">
                  <a:lumMod val="75000"/>
                </a:schemeClr>
              </a:solidFill>
            </a:endParaRPr>
          </a:p>
          <a:p>
            <a:r>
              <a:rPr lang="en-US" sz="1600" dirty="0">
                <a:solidFill>
                  <a:schemeClr val="accent2">
                    <a:lumMod val="75000"/>
                  </a:schemeClr>
                </a:solidFill>
              </a:rPr>
              <a:t>2020 RVCT Reference Manual pg. 11</a:t>
            </a:r>
          </a:p>
        </p:txBody>
      </p:sp>
      <p:sp>
        <p:nvSpPr>
          <p:cNvPr id="8" name="Rectangle 7">
            <a:extLst>
              <a:ext uri="{FF2B5EF4-FFF2-40B4-BE49-F238E27FC236}">
                <a16:creationId xmlns:a16="http://schemas.microsoft.com/office/drawing/2014/main" id="{7A83B3B0-B2C5-47F3-B6D6-4BB51241899D}"/>
              </a:ext>
            </a:extLst>
          </p:cNvPr>
          <p:cNvSpPr/>
          <p:nvPr/>
        </p:nvSpPr>
        <p:spPr>
          <a:xfrm>
            <a:off x="9718766" y="3053348"/>
            <a:ext cx="2214654" cy="6357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3475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D16B-9FEB-4D8E-967F-81CE238D72CD}"/>
              </a:ext>
            </a:extLst>
          </p:cNvPr>
          <p:cNvSpPr>
            <a:spLocks noGrp="1"/>
          </p:cNvSpPr>
          <p:nvPr>
            <p:ph type="title"/>
          </p:nvPr>
        </p:nvSpPr>
        <p:spPr/>
        <p:txBody>
          <a:bodyPr/>
          <a:lstStyle/>
          <a:p>
            <a:r>
              <a:rPr lang="en-US" dirty="0"/>
              <a:t>Genotyping &amp; drug susceptibility testing</a:t>
            </a:r>
          </a:p>
        </p:txBody>
      </p:sp>
      <p:sp>
        <p:nvSpPr>
          <p:cNvPr id="4" name="Text Placeholder 3">
            <a:extLst>
              <a:ext uri="{FF2B5EF4-FFF2-40B4-BE49-F238E27FC236}">
                <a16:creationId xmlns:a16="http://schemas.microsoft.com/office/drawing/2014/main" id="{E23E7B4E-8185-42AE-BE61-D7FFEC7A6F53}"/>
              </a:ext>
            </a:extLst>
          </p:cNvPr>
          <p:cNvSpPr>
            <a:spLocks noGrp="1"/>
          </p:cNvSpPr>
          <p:nvPr>
            <p:ph type="body" sz="half" idx="2"/>
          </p:nvPr>
        </p:nvSpPr>
        <p:spPr>
          <a:xfrm>
            <a:off x="1026280" y="1876782"/>
            <a:ext cx="4389120" cy="3762294"/>
          </a:xfrm>
        </p:spPr>
        <p:txBody>
          <a:bodyPr/>
          <a:lstStyle/>
          <a:p>
            <a:r>
              <a:rPr lang="en-US" dirty="0">
                <a:solidFill>
                  <a:schemeClr val="bg1">
                    <a:lumMod val="75000"/>
                  </a:schemeClr>
                </a:solidFill>
              </a:rPr>
              <a:t>Isolate Submitted for Genotyping?</a:t>
            </a:r>
          </a:p>
          <a:p>
            <a:r>
              <a:rPr lang="en-US" dirty="0">
                <a:solidFill>
                  <a:schemeClr val="bg1">
                    <a:lumMod val="75000"/>
                  </a:schemeClr>
                </a:solidFill>
              </a:rPr>
              <a:t>Was Phenotypic/Growth-Based Drug Susceptibility Testing Done?</a:t>
            </a:r>
          </a:p>
          <a:p>
            <a:r>
              <a:rPr lang="en-US" dirty="0">
                <a:solidFill>
                  <a:schemeClr val="bg1">
                    <a:lumMod val="75000"/>
                  </a:schemeClr>
                </a:solidFill>
              </a:rPr>
              <a:t>Was Genotyping/Molecular Drug Susceptibility Done?</a:t>
            </a:r>
          </a:p>
          <a:p>
            <a:r>
              <a:rPr lang="en-US" dirty="0"/>
              <a:t>Was the Patient Treated as an MDR TB Case (Regardless of DST Results)?</a:t>
            </a:r>
          </a:p>
        </p:txBody>
      </p:sp>
      <p:sp>
        <p:nvSpPr>
          <p:cNvPr id="5" name="TextBox 4">
            <a:extLst>
              <a:ext uri="{FF2B5EF4-FFF2-40B4-BE49-F238E27FC236}">
                <a16:creationId xmlns:a16="http://schemas.microsoft.com/office/drawing/2014/main" id="{D2A95B73-FD4F-4CBC-BEB6-7620F8B280A3}"/>
              </a:ext>
            </a:extLst>
          </p:cNvPr>
          <p:cNvSpPr txBox="1"/>
          <p:nvPr/>
        </p:nvSpPr>
        <p:spPr>
          <a:xfrm>
            <a:off x="1024128" y="4484914"/>
            <a:ext cx="5752474" cy="2308324"/>
          </a:xfrm>
          <a:prstGeom prst="rect">
            <a:avLst/>
          </a:prstGeom>
          <a:noFill/>
        </p:spPr>
        <p:txBody>
          <a:bodyPr wrap="square" rtlCol="0">
            <a:spAutoFit/>
          </a:bodyPr>
          <a:lstStyle/>
          <a:p>
            <a:r>
              <a:rPr lang="en-US" sz="1600" dirty="0">
                <a:solidFill>
                  <a:schemeClr val="accent2">
                    <a:lumMod val="75000"/>
                  </a:schemeClr>
                </a:solidFill>
              </a:rPr>
              <a:t>Indicate whether the patient was treated as an MDR TB Case.</a:t>
            </a:r>
          </a:p>
          <a:p>
            <a:endParaRPr lang="en-US" sz="1600" dirty="0">
              <a:solidFill>
                <a:schemeClr val="accent2">
                  <a:lumMod val="75000"/>
                </a:schemeClr>
              </a:solidFill>
            </a:endParaRPr>
          </a:p>
          <a:p>
            <a:r>
              <a:rPr lang="en-US" sz="1600" b="1" dirty="0">
                <a:solidFill>
                  <a:schemeClr val="accent2">
                    <a:lumMod val="75000"/>
                  </a:schemeClr>
                </a:solidFill>
              </a:rPr>
              <a:t>If yes, complete the supplemental form that will be attached in the “Notes” tab.</a:t>
            </a:r>
          </a:p>
          <a:p>
            <a:endParaRPr lang="en-US" sz="1600" dirty="0">
              <a:solidFill>
                <a:schemeClr val="accent2">
                  <a:lumMod val="75000"/>
                </a:schemeClr>
              </a:solidFill>
            </a:endParaRPr>
          </a:p>
          <a:p>
            <a:r>
              <a:rPr lang="en-US" sz="1600" dirty="0">
                <a:solidFill>
                  <a:schemeClr val="accent2">
                    <a:lumMod val="75000"/>
                  </a:schemeClr>
                </a:solidFill>
              </a:rPr>
              <a:t>Purpose: To determine whether a patient was treated as a multidrug-resistance (MDR) TB case, regardless of laboratory results.</a:t>
            </a:r>
          </a:p>
          <a:p>
            <a:endParaRPr lang="en-US" sz="1600" dirty="0">
              <a:solidFill>
                <a:schemeClr val="accent2">
                  <a:lumMod val="75000"/>
                </a:schemeClr>
              </a:solidFill>
            </a:endParaRPr>
          </a:p>
          <a:p>
            <a:r>
              <a:rPr lang="en-US" sz="1600" dirty="0">
                <a:solidFill>
                  <a:schemeClr val="accent2">
                    <a:lumMod val="75000"/>
                  </a:schemeClr>
                </a:solidFill>
              </a:rPr>
              <a:t>2020 RVCT Reference Manual pg. 59</a:t>
            </a:r>
          </a:p>
        </p:txBody>
      </p:sp>
      <p:pic>
        <p:nvPicPr>
          <p:cNvPr id="10" name="Content Placeholder 9" descr="A close up of a piece of paper&#10;&#10;Description automatically generated">
            <a:extLst>
              <a:ext uri="{FF2B5EF4-FFF2-40B4-BE49-F238E27FC236}">
                <a16:creationId xmlns:a16="http://schemas.microsoft.com/office/drawing/2014/main" id="{D3BE7E61-C626-4276-9883-DA40B2A34AB0}"/>
              </a:ext>
            </a:extLst>
          </p:cNvPr>
          <p:cNvPicPr>
            <a:picLocks noGrp="1" noChangeAspect="1"/>
          </p:cNvPicPr>
          <p:nvPr>
            <p:ph idx="1"/>
          </p:nvPr>
        </p:nvPicPr>
        <p:blipFill>
          <a:blip r:embed="rId3"/>
          <a:stretch>
            <a:fillRect/>
          </a:stretch>
        </p:blipFill>
        <p:spPr>
          <a:xfrm>
            <a:off x="6796755" y="213034"/>
            <a:ext cx="4725796" cy="6527506"/>
          </a:xfrm>
        </p:spPr>
      </p:pic>
      <p:sp>
        <p:nvSpPr>
          <p:cNvPr id="6" name="Rectangle 5">
            <a:extLst>
              <a:ext uri="{FF2B5EF4-FFF2-40B4-BE49-F238E27FC236}">
                <a16:creationId xmlns:a16="http://schemas.microsoft.com/office/drawing/2014/main" id="{D1DA7F86-4181-41CC-8C8E-6D724A5C22F9}"/>
              </a:ext>
            </a:extLst>
          </p:cNvPr>
          <p:cNvSpPr/>
          <p:nvPr/>
        </p:nvSpPr>
        <p:spPr>
          <a:xfrm>
            <a:off x="6776602" y="6351438"/>
            <a:ext cx="4745949" cy="3998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40405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6E466D8B-9387-4D95-BF52-537F635D8268}"/>
              </a:ext>
            </a:extLst>
          </p:cNvPr>
          <p:cNvPicPr>
            <a:picLocks noChangeAspect="1"/>
          </p:cNvPicPr>
          <p:nvPr/>
        </p:nvPicPr>
        <p:blipFill>
          <a:blip r:embed="rId2"/>
          <a:stretch>
            <a:fillRect/>
          </a:stretch>
        </p:blipFill>
        <p:spPr>
          <a:xfrm>
            <a:off x="3397936" y="0"/>
            <a:ext cx="5396128" cy="6858000"/>
          </a:xfrm>
          <a:prstGeom prst="rect">
            <a:avLst/>
          </a:prstGeom>
        </p:spPr>
      </p:pic>
    </p:spTree>
    <p:extLst>
      <p:ext uri="{BB962C8B-B14F-4D97-AF65-F5344CB8AC3E}">
        <p14:creationId xmlns:p14="http://schemas.microsoft.com/office/powerpoint/2010/main" val="12161346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piece of paper&#10;&#10;Description automatically generated">
            <a:extLst>
              <a:ext uri="{FF2B5EF4-FFF2-40B4-BE49-F238E27FC236}">
                <a16:creationId xmlns:a16="http://schemas.microsoft.com/office/drawing/2014/main" id="{15F51320-0CFA-46A8-A58D-3D6B74BBE770}"/>
              </a:ext>
            </a:extLst>
          </p:cNvPr>
          <p:cNvPicPr>
            <a:picLocks noChangeAspect="1"/>
          </p:cNvPicPr>
          <p:nvPr/>
        </p:nvPicPr>
        <p:blipFill>
          <a:blip r:embed="rId2"/>
          <a:stretch>
            <a:fillRect/>
          </a:stretch>
        </p:blipFill>
        <p:spPr>
          <a:xfrm>
            <a:off x="3615710" y="0"/>
            <a:ext cx="4960579" cy="6858000"/>
          </a:xfrm>
          <a:prstGeom prst="rect">
            <a:avLst/>
          </a:prstGeom>
        </p:spPr>
      </p:pic>
    </p:spTree>
    <p:extLst>
      <p:ext uri="{BB962C8B-B14F-4D97-AF65-F5344CB8AC3E}">
        <p14:creationId xmlns:p14="http://schemas.microsoft.com/office/powerpoint/2010/main" val="22944886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C2A4-5030-46A9-B998-027D836C6776}"/>
              </a:ext>
            </a:extLst>
          </p:cNvPr>
          <p:cNvSpPr>
            <a:spLocks noGrp="1"/>
          </p:cNvSpPr>
          <p:nvPr>
            <p:ph type="title"/>
          </p:nvPr>
        </p:nvSpPr>
        <p:spPr/>
        <p:txBody>
          <a:bodyPr/>
          <a:lstStyle/>
          <a:p>
            <a:r>
              <a:rPr lang="en-US" dirty="0"/>
              <a:t>Case outcome</a:t>
            </a:r>
          </a:p>
        </p:txBody>
      </p:sp>
      <p:pic>
        <p:nvPicPr>
          <p:cNvPr id="7" name="Content Placeholder 6" descr="A screenshot of a cell phone&#10;&#10;Description automatically generated">
            <a:extLst>
              <a:ext uri="{FF2B5EF4-FFF2-40B4-BE49-F238E27FC236}">
                <a16:creationId xmlns:a16="http://schemas.microsoft.com/office/drawing/2014/main" id="{FCCC7B4C-B038-499A-B023-6706E7595A1F}"/>
              </a:ext>
            </a:extLst>
          </p:cNvPr>
          <p:cNvPicPr>
            <a:picLocks noGrp="1" noChangeAspect="1"/>
          </p:cNvPicPr>
          <p:nvPr>
            <p:ph idx="1"/>
          </p:nvPr>
        </p:nvPicPr>
        <p:blipFill>
          <a:blip r:embed="rId3"/>
          <a:stretch>
            <a:fillRect/>
          </a:stretch>
        </p:blipFill>
        <p:spPr>
          <a:xfrm>
            <a:off x="5413248" y="1066148"/>
            <a:ext cx="6520172" cy="4725704"/>
          </a:xfrm>
        </p:spPr>
      </p:pic>
      <p:sp>
        <p:nvSpPr>
          <p:cNvPr id="4" name="Text Placeholder 3">
            <a:extLst>
              <a:ext uri="{FF2B5EF4-FFF2-40B4-BE49-F238E27FC236}">
                <a16:creationId xmlns:a16="http://schemas.microsoft.com/office/drawing/2014/main" id="{2B616017-73A6-4AC1-A242-66CF869EB537}"/>
              </a:ext>
            </a:extLst>
          </p:cNvPr>
          <p:cNvSpPr>
            <a:spLocks noGrp="1"/>
          </p:cNvSpPr>
          <p:nvPr>
            <p:ph type="body" sz="half" idx="2"/>
          </p:nvPr>
        </p:nvSpPr>
        <p:spPr>
          <a:xfrm>
            <a:off x="1024128" y="1746734"/>
            <a:ext cx="4389120" cy="3762294"/>
          </a:xfrm>
        </p:spPr>
        <p:txBody>
          <a:bodyPr/>
          <a:lstStyle/>
          <a:p>
            <a:r>
              <a:rPr lang="en-US" dirty="0"/>
              <a:t>Sputum Culture Conversion Documented?</a:t>
            </a:r>
          </a:p>
          <a:p>
            <a:r>
              <a:rPr lang="en-US" dirty="0"/>
              <a:t>Moved During Therapy?</a:t>
            </a:r>
          </a:p>
          <a:p>
            <a:r>
              <a:rPr lang="en-US" dirty="0"/>
              <a:t>Date Therapy Stopped</a:t>
            </a:r>
          </a:p>
          <a:p>
            <a:r>
              <a:rPr lang="en-US" dirty="0"/>
              <a:t>Reason Therapy Stopped or Never Started?</a:t>
            </a:r>
          </a:p>
          <a:p>
            <a:r>
              <a:rPr lang="en-US" dirty="0"/>
              <a:t>Reason TB Disease Therapy Extended &gt;12 Months, </a:t>
            </a:r>
            <a:r>
              <a:rPr lang="en-US" i="1" dirty="0"/>
              <a:t>if applicable</a:t>
            </a:r>
          </a:p>
          <a:p>
            <a:r>
              <a:rPr lang="en-US" dirty="0"/>
              <a:t>Treatment Administration</a:t>
            </a:r>
          </a:p>
          <a:p>
            <a:r>
              <a:rPr lang="en-US" dirty="0"/>
              <a:t>Did the Patient Die (either before diagnosis or at any time while being follow by TB program)?</a:t>
            </a:r>
          </a:p>
        </p:txBody>
      </p:sp>
    </p:spTree>
    <p:extLst>
      <p:ext uri="{BB962C8B-B14F-4D97-AF65-F5344CB8AC3E}">
        <p14:creationId xmlns:p14="http://schemas.microsoft.com/office/powerpoint/2010/main" val="16991727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C2A4-5030-46A9-B998-027D836C6776}"/>
              </a:ext>
            </a:extLst>
          </p:cNvPr>
          <p:cNvSpPr>
            <a:spLocks noGrp="1"/>
          </p:cNvSpPr>
          <p:nvPr>
            <p:ph type="title"/>
          </p:nvPr>
        </p:nvSpPr>
        <p:spPr/>
        <p:txBody>
          <a:bodyPr/>
          <a:lstStyle/>
          <a:p>
            <a:r>
              <a:rPr lang="en-US" dirty="0"/>
              <a:t>Case outcome</a:t>
            </a:r>
          </a:p>
        </p:txBody>
      </p:sp>
      <p:pic>
        <p:nvPicPr>
          <p:cNvPr id="7" name="Content Placeholder 6" descr="A screenshot of a cell phone&#10;&#10;Description automatically generated">
            <a:extLst>
              <a:ext uri="{FF2B5EF4-FFF2-40B4-BE49-F238E27FC236}">
                <a16:creationId xmlns:a16="http://schemas.microsoft.com/office/drawing/2014/main" id="{FCCC7B4C-B038-499A-B023-6706E7595A1F}"/>
              </a:ext>
            </a:extLst>
          </p:cNvPr>
          <p:cNvPicPr>
            <a:picLocks noGrp="1" noChangeAspect="1"/>
          </p:cNvPicPr>
          <p:nvPr>
            <p:ph idx="1"/>
          </p:nvPr>
        </p:nvPicPr>
        <p:blipFill>
          <a:blip r:embed="rId3"/>
          <a:stretch>
            <a:fillRect/>
          </a:stretch>
        </p:blipFill>
        <p:spPr>
          <a:xfrm>
            <a:off x="5413248" y="226840"/>
            <a:ext cx="6520172" cy="4725704"/>
          </a:xfrm>
        </p:spPr>
      </p:pic>
      <p:sp>
        <p:nvSpPr>
          <p:cNvPr id="4" name="Text Placeholder 3">
            <a:extLst>
              <a:ext uri="{FF2B5EF4-FFF2-40B4-BE49-F238E27FC236}">
                <a16:creationId xmlns:a16="http://schemas.microsoft.com/office/drawing/2014/main" id="{2B616017-73A6-4AC1-A242-66CF869EB537}"/>
              </a:ext>
            </a:extLst>
          </p:cNvPr>
          <p:cNvSpPr>
            <a:spLocks noGrp="1"/>
          </p:cNvSpPr>
          <p:nvPr>
            <p:ph type="body" sz="half" idx="2"/>
          </p:nvPr>
        </p:nvSpPr>
        <p:spPr>
          <a:xfrm>
            <a:off x="1024128" y="1746734"/>
            <a:ext cx="4389120" cy="3762294"/>
          </a:xfrm>
        </p:spPr>
        <p:txBody>
          <a:bodyPr/>
          <a:lstStyle/>
          <a:p>
            <a:r>
              <a:rPr lang="en-US" dirty="0"/>
              <a:t>Sputum Culture Conversion Documented?</a:t>
            </a:r>
          </a:p>
          <a:p>
            <a:r>
              <a:rPr lang="en-US" dirty="0">
                <a:solidFill>
                  <a:schemeClr val="bg1">
                    <a:lumMod val="75000"/>
                  </a:schemeClr>
                </a:solidFill>
              </a:rPr>
              <a:t>Moved During Therapy?</a:t>
            </a:r>
          </a:p>
          <a:p>
            <a:r>
              <a:rPr lang="en-US" dirty="0">
                <a:solidFill>
                  <a:schemeClr val="bg1">
                    <a:lumMod val="75000"/>
                  </a:schemeClr>
                </a:solidFill>
              </a:rPr>
              <a:t>Date Therapy Stopped</a:t>
            </a:r>
          </a:p>
          <a:p>
            <a:r>
              <a:rPr lang="en-US" dirty="0">
                <a:solidFill>
                  <a:schemeClr val="bg1">
                    <a:lumMod val="75000"/>
                  </a:schemeClr>
                </a:solidFill>
              </a:rPr>
              <a:t>Reason Therapy Stopped or Never Started?</a:t>
            </a:r>
          </a:p>
          <a:p>
            <a:r>
              <a:rPr lang="en-US" dirty="0">
                <a:solidFill>
                  <a:schemeClr val="bg1">
                    <a:lumMod val="75000"/>
                  </a:schemeClr>
                </a:solidFill>
              </a:rPr>
              <a:t>Reason TB Disease Therapy Extended &gt;12 Months, </a:t>
            </a:r>
            <a:r>
              <a:rPr lang="en-US" i="1" dirty="0">
                <a:solidFill>
                  <a:schemeClr val="bg1">
                    <a:lumMod val="75000"/>
                  </a:schemeClr>
                </a:solidFill>
              </a:rPr>
              <a:t>if applicable</a:t>
            </a:r>
          </a:p>
          <a:p>
            <a:r>
              <a:rPr lang="en-US" dirty="0">
                <a:solidFill>
                  <a:schemeClr val="bg1">
                    <a:lumMod val="75000"/>
                  </a:schemeClr>
                </a:solidFill>
              </a:rPr>
              <a:t>Treatment Administration</a:t>
            </a:r>
          </a:p>
          <a:p>
            <a:r>
              <a:rPr lang="en-US" dirty="0">
                <a:solidFill>
                  <a:schemeClr val="bg1">
                    <a:lumMod val="75000"/>
                  </a:schemeClr>
                </a:solidFill>
              </a:rPr>
              <a:t>Did the Patient Die (either before diagnosis or at any time while being follow by TB program)?</a:t>
            </a:r>
          </a:p>
        </p:txBody>
      </p:sp>
      <p:sp>
        <p:nvSpPr>
          <p:cNvPr id="5" name="TextBox 4">
            <a:extLst>
              <a:ext uri="{FF2B5EF4-FFF2-40B4-BE49-F238E27FC236}">
                <a16:creationId xmlns:a16="http://schemas.microsoft.com/office/drawing/2014/main" id="{05B31CA6-4C7E-4BC3-9A55-7839318AA33B}"/>
              </a:ext>
            </a:extLst>
          </p:cNvPr>
          <p:cNvSpPr txBox="1"/>
          <p:nvPr/>
        </p:nvSpPr>
        <p:spPr>
          <a:xfrm>
            <a:off x="1024128" y="4963469"/>
            <a:ext cx="10909292" cy="1815882"/>
          </a:xfrm>
          <a:prstGeom prst="rect">
            <a:avLst/>
          </a:prstGeom>
          <a:noFill/>
        </p:spPr>
        <p:txBody>
          <a:bodyPr wrap="square" rtlCol="0">
            <a:spAutoFit/>
          </a:bodyPr>
          <a:lstStyle/>
          <a:p>
            <a:r>
              <a:rPr lang="en-US" sz="1600" b="1" dirty="0">
                <a:solidFill>
                  <a:schemeClr val="accent2">
                    <a:lumMod val="75000"/>
                  </a:schemeClr>
                </a:solidFill>
              </a:rPr>
              <a:t>Only for cases where the initial sputum specimen was culture-positive,</a:t>
            </a:r>
            <a:r>
              <a:rPr lang="en-US" sz="1600" dirty="0">
                <a:solidFill>
                  <a:schemeClr val="accent2">
                    <a:lumMod val="75000"/>
                  </a:schemeClr>
                </a:solidFill>
              </a:rPr>
              <a:t> indicate if it was followed by at least one negative sputum culture (not within initial set of sputa). </a:t>
            </a:r>
          </a:p>
          <a:p>
            <a:r>
              <a:rPr lang="en-US" sz="1600" dirty="0">
                <a:solidFill>
                  <a:schemeClr val="accent2">
                    <a:lumMod val="75000"/>
                  </a:schemeClr>
                </a:solidFill>
              </a:rPr>
              <a:t>If yes, enter the date the first negative specimen was collected. If no, select the reason for not documenting sputum culture conversion.</a:t>
            </a:r>
          </a:p>
          <a:p>
            <a:endParaRPr lang="en-US" sz="1600" dirty="0">
              <a:solidFill>
                <a:schemeClr val="accent2">
                  <a:lumMod val="75000"/>
                </a:schemeClr>
              </a:solidFill>
            </a:endParaRPr>
          </a:p>
          <a:p>
            <a:r>
              <a:rPr lang="en-US" sz="1600" dirty="0">
                <a:solidFill>
                  <a:schemeClr val="accent2">
                    <a:lumMod val="75000"/>
                  </a:schemeClr>
                </a:solidFill>
              </a:rPr>
              <a:t>Purpose: To monitor the rate of sputum culture conversion</a:t>
            </a:r>
          </a:p>
          <a:p>
            <a:endParaRPr lang="en-US" sz="1600" dirty="0">
              <a:solidFill>
                <a:schemeClr val="accent2">
                  <a:lumMod val="75000"/>
                </a:schemeClr>
              </a:solidFill>
            </a:endParaRPr>
          </a:p>
          <a:p>
            <a:r>
              <a:rPr lang="en-US" sz="1600" dirty="0">
                <a:solidFill>
                  <a:schemeClr val="accent2">
                    <a:lumMod val="75000"/>
                  </a:schemeClr>
                </a:solidFill>
              </a:rPr>
              <a:t>2020 RVCT Reference Manual pg. 60-61</a:t>
            </a:r>
          </a:p>
        </p:txBody>
      </p:sp>
      <p:sp>
        <p:nvSpPr>
          <p:cNvPr id="8" name="Rectangle 7">
            <a:extLst>
              <a:ext uri="{FF2B5EF4-FFF2-40B4-BE49-F238E27FC236}">
                <a16:creationId xmlns:a16="http://schemas.microsoft.com/office/drawing/2014/main" id="{F2D1404E-0FEE-49C8-B899-8E368F14C669}"/>
              </a:ext>
            </a:extLst>
          </p:cNvPr>
          <p:cNvSpPr/>
          <p:nvPr/>
        </p:nvSpPr>
        <p:spPr>
          <a:xfrm>
            <a:off x="5413248" y="559399"/>
            <a:ext cx="6520172" cy="106500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0662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C2A4-5030-46A9-B998-027D836C6776}"/>
              </a:ext>
            </a:extLst>
          </p:cNvPr>
          <p:cNvSpPr>
            <a:spLocks noGrp="1"/>
          </p:cNvSpPr>
          <p:nvPr>
            <p:ph type="title"/>
          </p:nvPr>
        </p:nvSpPr>
        <p:spPr/>
        <p:txBody>
          <a:bodyPr/>
          <a:lstStyle/>
          <a:p>
            <a:r>
              <a:rPr lang="en-US" dirty="0"/>
              <a:t>Case outcome</a:t>
            </a:r>
          </a:p>
        </p:txBody>
      </p:sp>
      <p:pic>
        <p:nvPicPr>
          <p:cNvPr id="7" name="Content Placeholder 6" descr="A screenshot of a cell phone&#10;&#10;Description automatically generated">
            <a:extLst>
              <a:ext uri="{FF2B5EF4-FFF2-40B4-BE49-F238E27FC236}">
                <a16:creationId xmlns:a16="http://schemas.microsoft.com/office/drawing/2014/main" id="{FCCC7B4C-B038-499A-B023-6706E7595A1F}"/>
              </a:ext>
            </a:extLst>
          </p:cNvPr>
          <p:cNvPicPr>
            <a:picLocks noGrp="1" noChangeAspect="1"/>
          </p:cNvPicPr>
          <p:nvPr>
            <p:ph idx="1"/>
          </p:nvPr>
        </p:nvPicPr>
        <p:blipFill>
          <a:blip r:embed="rId3"/>
          <a:stretch>
            <a:fillRect/>
          </a:stretch>
        </p:blipFill>
        <p:spPr>
          <a:xfrm>
            <a:off x="5413248" y="226840"/>
            <a:ext cx="6520172" cy="4725704"/>
          </a:xfrm>
        </p:spPr>
      </p:pic>
      <p:sp>
        <p:nvSpPr>
          <p:cNvPr id="4" name="Text Placeholder 3">
            <a:extLst>
              <a:ext uri="{FF2B5EF4-FFF2-40B4-BE49-F238E27FC236}">
                <a16:creationId xmlns:a16="http://schemas.microsoft.com/office/drawing/2014/main" id="{2B616017-73A6-4AC1-A242-66CF869EB537}"/>
              </a:ext>
            </a:extLst>
          </p:cNvPr>
          <p:cNvSpPr>
            <a:spLocks noGrp="1"/>
          </p:cNvSpPr>
          <p:nvPr>
            <p:ph type="body" sz="half" idx="2"/>
          </p:nvPr>
        </p:nvSpPr>
        <p:spPr>
          <a:xfrm>
            <a:off x="1024128" y="1746734"/>
            <a:ext cx="4389120" cy="3762294"/>
          </a:xfrm>
        </p:spPr>
        <p:txBody>
          <a:bodyPr/>
          <a:lstStyle/>
          <a:p>
            <a:r>
              <a:rPr lang="en-US" dirty="0">
                <a:solidFill>
                  <a:schemeClr val="bg1">
                    <a:lumMod val="75000"/>
                  </a:schemeClr>
                </a:solidFill>
              </a:rPr>
              <a:t>Sputum Culture Conversion Documented?</a:t>
            </a:r>
          </a:p>
          <a:p>
            <a:r>
              <a:rPr lang="en-US" dirty="0"/>
              <a:t>Moved During Therapy?</a:t>
            </a:r>
          </a:p>
          <a:p>
            <a:r>
              <a:rPr lang="en-US" dirty="0">
                <a:solidFill>
                  <a:schemeClr val="bg1">
                    <a:lumMod val="75000"/>
                  </a:schemeClr>
                </a:solidFill>
              </a:rPr>
              <a:t>Date Therapy Stopped</a:t>
            </a:r>
          </a:p>
          <a:p>
            <a:r>
              <a:rPr lang="en-US" dirty="0">
                <a:solidFill>
                  <a:schemeClr val="bg1">
                    <a:lumMod val="75000"/>
                  </a:schemeClr>
                </a:solidFill>
              </a:rPr>
              <a:t>Reason Therapy Stopped or Never Started?</a:t>
            </a:r>
          </a:p>
          <a:p>
            <a:r>
              <a:rPr lang="en-US" dirty="0">
                <a:solidFill>
                  <a:schemeClr val="bg1">
                    <a:lumMod val="75000"/>
                  </a:schemeClr>
                </a:solidFill>
              </a:rPr>
              <a:t>Reason TB Disease Therapy Extended &gt;12 Months, </a:t>
            </a:r>
            <a:r>
              <a:rPr lang="en-US" i="1" dirty="0">
                <a:solidFill>
                  <a:schemeClr val="bg1">
                    <a:lumMod val="75000"/>
                  </a:schemeClr>
                </a:solidFill>
              </a:rPr>
              <a:t>if applicable</a:t>
            </a:r>
          </a:p>
          <a:p>
            <a:r>
              <a:rPr lang="en-US" dirty="0">
                <a:solidFill>
                  <a:schemeClr val="bg1">
                    <a:lumMod val="75000"/>
                  </a:schemeClr>
                </a:solidFill>
              </a:rPr>
              <a:t>Treatment Administration</a:t>
            </a:r>
          </a:p>
          <a:p>
            <a:r>
              <a:rPr lang="en-US" dirty="0">
                <a:solidFill>
                  <a:schemeClr val="bg1">
                    <a:lumMod val="75000"/>
                  </a:schemeClr>
                </a:solidFill>
              </a:rPr>
              <a:t>Did the Patient Die (either before diagnosis or at any time while being follow by TB program)?</a:t>
            </a:r>
          </a:p>
        </p:txBody>
      </p:sp>
      <p:sp>
        <p:nvSpPr>
          <p:cNvPr id="5" name="TextBox 4">
            <a:extLst>
              <a:ext uri="{FF2B5EF4-FFF2-40B4-BE49-F238E27FC236}">
                <a16:creationId xmlns:a16="http://schemas.microsoft.com/office/drawing/2014/main" id="{05B31CA6-4C7E-4BC3-9A55-7839318AA33B}"/>
              </a:ext>
            </a:extLst>
          </p:cNvPr>
          <p:cNvSpPr txBox="1"/>
          <p:nvPr/>
        </p:nvSpPr>
        <p:spPr>
          <a:xfrm>
            <a:off x="1024128" y="4963469"/>
            <a:ext cx="10909292" cy="1815882"/>
          </a:xfrm>
          <a:prstGeom prst="rect">
            <a:avLst/>
          </a:prstGeom>
          <a:noFill/>
        </p:spPr>
        <p:txBody>
          <a:bodyPr wrap="square" rtlCol="0">
            <a:spAutoFit/>
          </a:bodyPr>
          <a:lstStyle/>
          <a:p>
            <a:r>
              <a:rPr lang="en-US" sz="1600" dirty="0">
                <a:solidFill>
                  <a:schemeClr val="accent2">
                    <a:lumMod val="75000"/>
                  </a:schemeClr>
                </a:solidFill>
              </a:rPr>
              <a:t>Indicate if the patient moved to another reporting area (state or country) during TB treatment.  </a:t>
            </a:r>
          </a:p>
          <a:p>
            <a:r>
              <a:rPr lang="en-US" sz="1600" dirty="0">
                <a:solidFill>
                  <a:schemeClr val="accent2">
                    <a:lumMod val="75000"/>
                  </a:schemeClr>
                </a:solidFill>
              </a:rPr>
              <a:t>If yes, indicate whether out of state and/or out of the U.S.</a:t>
            </a:r>
          </a:p>
          <a:p>
            <a:r>
              <a:rPr lang="en-US" sz="1600" dirty="0">
                <a:solidFill>
                  <a:schemeClr val="accent2">
                    <a:lumMod val="75000"/>
                  </a:schemeClr>
                </a:solidFill>
              </a:rPr>
              <a:t>Specify the state and/or country.</a:t>
            </a:r>
          </a:p>
          <a:p>
            <a:endParaRPr lang="en-US" sz="1600" dirty="0">
              <a:solidFill>
                <a:schemeClr val="accent2">
                  <a:lumMod val="75000"/>
                </a:schemeClr>
              </a:solidFill>
            </a:endParaRPr>
          </a:p>
          <a:p>
            <a:r>
              <a:rPr lang="en-US" sz="1600" dirty="0">
                <a:solidFill>
                  <a:schemeClr val="accent2">
                    <a:lumMod val="75000"/>
                  </a:schemeClr>
                </a:solidFill>
              </a:rPr>
              <a:t>Purpose: To facilitate efficient communication between TB control programs in providing continuity of care for the patient.</a:t>
            </a:r>
          </a:p>
          <a:p>
            <a:endParaRPr lang="en-US" sz="1600" dirty="0">
              <a:solidFill>
                <a:schemeClr val="accent2">
                  <a:lumMod val="75000"/>
                </a:schemeClr>
              </a:solidFill>
            </a:endParaRPr>
          </a:p>
          <a:p>
            <a:r>
              <a:rPr lang="en-US" sz="1600" dirty="0">
                <a:solidFill>
                  <a:schemeClr val="accent2">
                    <a:lumMod val="75000"/>
                  </a:schemeClr>
                </a:solidFill>
              </a:rPr>
              <a:t>2020 RVCT Reference Manual pg. 62-63</a:t>
            </a:r>
          </a:p>
        </p:txBody>
      </p:sp>
      <p:sp>
        <p:nvSpPr>
          <p:cNvPr id="8" name="Rectangle 7">
            <a:extLst>
              <a:ext uri="{FF2B5EF4-FFF2-40B4-BE49-F238E27FC236}">
                <a16:creationId xmlns:a16="http://schemas.microsoft.com/office/drawing/2014/main" id="{F2D1404E-0FEE-49C8-B899-8E368F14C669}"/>
              </a:ext>
            </a:extLst>
          </p:cNvPr>
          <p:cNvSpPr/>
          <p:nvPr/>
        </p:nvSpPr>
        <p:spPr>
          <a:xfrm>
            <a:off x="5413248" y="1602888"/>
            <a:ext cx="6430921" cy="76379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1120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C2A4-5030-46A9-B998-027D836C6776}"/>
              </a:ext>
            </a:extLst>
          </p:cNvPr>
          <p:cNvSpPr>
            <a:spLocks noGrp="1"/>
          </p:cNvSpPr>
          <p:nvPr>
            <p:ph type="title"/>
          </p:nvPr>
        </p:nvSpPr>
        <p:spPr/>
        <p:txBody>
          <a:bodyPr/>
          <a:lstStyle/>
          <a:p>
            <a:r>
              <a:rPr lang="en-US" dirty="0"/>
              <a:t>Case outcome</a:t>
            </a:r>
          </a:p>
        </p:txBody>
      </p:sp>
      <p:pic>
        <p:nvPicPr>
          <p:cNvPr id="7" name="Content Placeholder 6" descr="A screenshot of a cell phone&#10;&#10;Description automatically generated">
            <a:extLst>
              <a:ext uri="{FF2B5EF4-FFF2-40B4-BE49-F238E27FC236}">
                <a16:creationId xmlns:a16="http://schemas.microsoft.com/office/drawing/2014/main" id="{FCCC7B4C-B038-499A-B023-6706E7595A1F}"/>
              </a:ext>
            </a:extLst>
          </p:cNvPr>
          <p:cNvPicPr>
            <a:picLocks noGrp="1" noChangeAspect="1"/>
          </p:cNvPicPr>
          <p:nvPr>
            <p:ph idx="1"/>
          </p:nvPr>
        </p:nvPicPr>
        <p:blipFill>
          <a:blip r:embed="rId3"/>
          <a:stretch>
            <a:fillRect/>
          </a:stretch>
        </p:blipFill>
        <p:spPr>
          <a:xfrm>
            <a:off x="5413248" y="205324"/>
            <a:ext cx="6520172" cy="4725704"/>
          </a:xfrm>
        </p:spPr>
      </p:pic>
      <p:sp>
        <p:nvSpPr>
          <p:cNvPr id="4" name="Text Placeholder 3">
            <a:extLst>
              <a:ext uri="{FF2B5EF4-FFF2-40B4-BE49-F238E27FC236}">
                <a16:creationId xmlns:a16="http://schemas.microsoft.com/office/drawing/2014/main" id="{2B616017-73A6-4AC1-A242-66CF869EB537}"/>
              </a:ext>
            </a:extLst>
          </p:cNvPr>
          <p:cNvSpPr>
            <a:spLocks noGrp="1"/>
          </p:cNvSpPr>
          <p:nvPr>
            <p:ph type="body" sz="half" idx="2"/>
          </p:nvPr>
        </p:nvSpPr>
        <p:spPr>
          <a:xfrm>
            <a:off x="1024128" y="1746734"/>
            <a:ext cx="4389120" cy="3762294"/>
          </a:xfrm>
        </p:spPr>
        <p:txBody>
          <a:bodyPr/>
          <a:lstStyle/>
          <a:p>
            <a:r>
              <a:rPr lang="en-US" dirty="0">
                <a:solidFill>
                  <a:schemeClr val="bg1">
                    <a:lumMod val="75000"/>
                  </a:schemeClr>
                </a:solidFill>
              </a:rPr>
              <a:t>Sputum Culture Conversion Documented?</a:t>
            </a:r>
          </a:p>
          <a:p>
            <a:r>
              <a:rPr lang="en-US" dirty="0">
                <a:solidFill>
                  <a:schemeClr val="bg1">
                    <a:lumMod val="75000"/>
                  </a:schemeClr>
                </a:solidFill>
              </a:rPr>
              <a:t>Moved During Therapy?</a:t>
            </a:r>
          </a:p>
          <a:p>
            <a:r>
              <a:rPr lang="en-US" dirty="0"/>
              <a:t>Date Therapy Stopped</a:t>
            </a:r>
          </a:p>
          <a:p>
            <a:r>
              <a:rPr lang="en-US" dirty="0">
                <a:solidFill>
                  <a:schemeClr val="bg1">
                    <a:lumMod val="75000"/>
                  </a:schemeClr>
                </a:solidFill>
              </a:rPr>
              <a:t>Reason Therapy Stopped or Never Started?</a:t>
            </a:r>
          </a:p>
          <a:p>
            <a:r>
              <a:rPr lang="en-US" dirty="0">
                <a:solidFill>
                  <a:schemeClr val="bg1">
                    <a:lumMod val="75000"/>
                  </a:schemeClr>
                </a:solidFill>
              </a:rPr>
              <a:t>Reason TB Disease Therapy Extended &gt;12 Months, </a:t>
            </a:r>
            <a:r>
              <a:rPr lang="en-US" i="1" dirty="0">
                <a:solidFill>
                  <a:schemeClr val="bg1">
                    <a:lumMod val="75000"/>
                  </a:schemeClr>
                </a:solidFill>
              </a:rPr>
              <a:t>if applicable</a:t>
            </a:r>
          </a:p>
          <a:p>
            <a:r>
              <a:rPr lang="en-US" dirty="0">
                <a:solidFill>
                  <a:schemeClr val="bg1">
                    <a:lumMod val="75000"/>
                  </a:schemeClr>
                </a:solidFill>
              </a:rPr>
              <a:t>Treatment Administration</a:t>
            </a:r>
          </a:p>
          <a:p>
            <a:r>
              <a:rPr lang="en-US" dirty="0">
                <a:solidFill>
                  <a:schemeClr val="bg1">
                    <a:lumMod val="75000"/>
                  </a:schemeClr>
                </a:solidFill>
              </a:rPr>
              <a:t>Did the Patient Die (either before diagnosis or at any time while being follow by TB program)?</a:t>
            </a:r>
          </a:p>
        </p:txBody>
      </p:sp>
      <p:sp>
        <p:nvSpPr>
          <p:cNvPr id="5" name="TextBox 4">
            <a:extLst>
              <a:ext uri="{FF2B5EF4-FFF2-40B4-BE49-F238E27FC236}">
                <a16:creationId xmlns:a16="http://schemas.microsoft.com/office/drawing/2014/main" id="{05B31CA6-4C7E-4BC3-9A55-7839318AA33B}"/>
              </a:ext>
            </a:extLst>
          </p:cNvPr>
          <p:cNvSpPr txBox="1"/>
          <p:nvPr/>
        </p:nvSpPr>
        <p:spPr>
          <a:xfrm>
            <a:off x="1024128" y="4963469"/>
            <a:ext cx="10909292" cy="1815882"/>
          </a:xfrm>
          <a:prstGeom prst="rect">
            <a:avLst/>
          </a:prstGeom>
          <a:noFill/>
        </p:spPr>
        <p:txBody>
          <a:bodyPr wrap="square" rtlCol="0">
            <a:spAutoFit/>
          </a:bodyPr>
          <a:lstStyle/>
          <a:p>
            <a:r>
              <a:rPr lang="en-US" sz="1600" dirty="0">
                <a:solidFill>
                  <a:schemeClr val="accent2">
                    <a:lumMod val="75000"/>
                  </a:schemeClr>
                </a:solidFill>
              </a:rPr>
              <a:t>Date the patient stopped taking medication for confirmed or possible TB disease.</a:t>
            </a:r>
          </a:p>
          <a:p>
            <a:endParaRPr lang="en-US" sz="1600" dirty="0">
              <a:solidFill>
                <a:schemeClr val="accent2">
                  <a:lumMod val="75000"/>
                </a:schemeClr>
              </a:solidFill>
            </a:endParaRPr>
          </a:p>
          <a:p>
            <a:r>
              <a:rPr lang="en-US" sz="1600" dirty="0">
                <a:solidFill>
                  <a:schemeClr val="accent2">
                    <a:lumMod val="75000"/>
                  </a:schemeClr>
                </a:solidFill>
              </a:rPr>
              <a:t>May be one of several dates, ideally, when the patient last ingested medication if documented in a medical record.</a:t>
            </a:r>
          </a:p>
          <a:p>
            <a:endParaRPr lang="en-US" sz="1600" dirty="0">
              <a:solidFill>
                <a:schemeClr val="accent2">
                  <a:lumMod val="75000"/>
                </a:schemeClr>
              </a:solidFill>
            </a:endParaRPr>
          </a:p>
          <a:p>
            <a:r>
              <a:rPr lang="en-US" sz="1600" dirty="0">
                <a:solidFill>
                  <a:schemeClr val="accent2">
                    <a:lumMod val="75000"/>
                  </a:schemeClr>
                </a:solidFill>
              </a:rPr>
              <a:t>Purpose: To monitor completion of therapy within a specific time</a:t>
            </a:r>
          </a:p>
          <a:p>
            <a:endParaRPr lang="en-US" sz="1600" dirty="0">
              <a:solidFill>
                <a:schemeClr val="accent2">
                  <a:lumMod val="75000"/>
                </a:schemeClr>
              </a:solidFill>
            </a:endParaRPr>
          </a:p>
          <a:p>
            <a:r>
              <a:rPr lang="en-US" sz="1600" dirty="0">
                <a:solidFill>
                  <a:schemeClr val="accent2">
                    <a:lumMod val="75000"/>
                  </a:schemeClr>
                </a:solidFill>
              </a:rPr>
              <a:t>2020 RVCT Reference Manual pg. 64</a:t>
            </a:r>
          </a:p>
        </p:txBody>
      </p:sp>
      <p:sp>
        <p:nvSpPr>
          <p:cNvPr id="8" name="Rectangle 7">
            <a:extLst>
              <a:ext uri="{FF2B5EF4-FFF2-40B4-BE49-F238E27FC236}">
                <a16:creationId xmlns:a16="http://schemas.microsoft.com/office/drawing/2014/main" id="{F2D1404E-0FEE-49C8-B899-8E368F14C669}"/>
              </a:ext>
            </a:extLst>
          </p:cNvPr>
          <p:cNvSpPr/>
          <p:nvPr/>
        </p:nvSpPr>
        <p:spPr>
          <a:xfrm>
            <a:off x="5413248" y="2265310"/>
            <a:ext cx="1676041" cy="67152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53849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C2A4-5030-46A9-B998-027D836C6776}"/>
              </a:ext>
            </a:extLst>
          </p:cNvPr>
          <p:cNvSpPr>
            <a:spLocks noGrp="1"/>
          </p:cNvSpPr>
          <p:nvPr>
            <p:ph type="title"/>
          </p:nvPr>
        </p:nvSpPr>
        <p:spPr/>
        <p:txBody>
          <a:bodyPr/>
          <a:lstStyle/>
          <a:p>
            <a:r>
              <a:rPr lang="en-US" dirty="0"/>
              <a:t>Case outcome</a:t>
            </a:r>
          </a:p>
        </p:txBody>
      </p:sp>
      <p:pic>
        <p:nvPicPr>
          <p:cNvPr id="7" name="Content Placeholder 6" descr="A screenshot of a cell phone&#10;&#10;Description automatically generated">
            <a:extLst>
              <a:ext uri="{FF2B5EF4-FFF2-40B4-BE49-F238E27FC236}">
                <a16:creationId xmlns:a16="http://schemas.microsoft.com/office/drawing/2014/main" id="{FCCC7B4C-B038-499A-B023-6706E7595A1F}"/>
              </a:ext>
            </a:extLst>
          </p:cNvPr>
          <p:cNvPicPr>
            <a:picLocks noGrp="1" noChangeAspect="1"/>
          </p:cNvPicPr>
          <p:nvPr>
            <p:ph idx="1"/>
          </p:nvPr>
        </p:nvPicPr>
        <p:blipFill>
          <a:blip r:embed="rId2"/>
          <a:stretch>
            <a:fillRect/>
          </a:stretch>
        </p:blipFill>
        <p:spPr>
          <a:xfrm>
            <a:off x="5413248" y="226840"/>
            <a:ext cx="6520172" cy="4725704"/>
          </a:xfrm>
        </p:spPr>
      </p:pic>
      <p:sp>
        <p:nvSpPr>
          <p:cNvPr id="4" name="Text Placeholder 3">
            <a:extLst>
              <a:ext uri="{FF2B5EF4-FFF2-40B4-BE49-F238E27FC236}">
                <a16:creationId xmlns:a16="http://schemas.microsoft.com/office/drawing/2014/main" id="{2B616017-73A6-4AC1-A242-66CF869EB537}"/>
              </a:ext>
            </a:extLst>
          </p:cNvPr>
          <p:cNvSpPr>
            <a:spLocks noGrp="1"/>
          </p:cNvSpPr>
          <p:nvPr>
            <p:ph type="body" sz="half" idx="2"/>
          </p:nvPr>
        </p:nvSpPr>
        <p:spPr>
          <a:xfrm>
            <a:off x="1024128" y="1746734"/>
            <a:ext cx="4389120" cy="3762294"/>
          </a:xfrm>
        </p:spPr>
        <p:txBody>
          <a:bodyPr/>
          <a:lstStyle/>
          <a:p>
            <a:r>
              <a:rPr lang="en-US" dirty="0">
                <a:solidFill>
                  <a:schemeClr val="bg1">
                    <a:lumMod val="75000"/>
                  </a:schemeClr>
                </a:solidFill>
              </a:rPr>
              <a:t>Sputum Culture Conversion Documented?</a:t>
            </a:r>
          </a:p>
          <a:p>
            <a:r>
              <a:rPr lang="en-US" dirty="0">
                <a:solidFill>
                  <a:schemeClr val="bg1">
                    <a:lumMod val="75000"/>
                  </a:schemeClr>
                </a:solidFill>
              </a:rPr>
              <a:t>Moved During Therapy?</a:t>
            </a:r>
          </a:p>
          <a:p>
            <a:r>
              <a:rPr lang="en-US" dirty="0">
                <a:solidFill>
                  <a:schemeClr val="bg1">
                    <a:lumMod val="75000"/>
                  </a:schemeClr>
                </a:solidFill>
              </a:rPr>
              <a:t>Date Therapy Stopped</a:t>
            </a:r>
          </a:p>
          <a:p>
            <a:r>
              <a:rPr lang="en-US" dirty="0"/>
              <a:t>Reason Therapy Stopped or Never Started?</a:t>
            </a:r>
          </a:p>
          <a:p>
            <a:r>
              <a:rPr lang="en-US" dirty="0">
                <a:solidFill>
                  <a:schemeClr val="bg1">
                    <a:lumMod val="75000"/>
                  </a:schemeClr>
                </a:solidFill>
              </a:rPr>
              <a:t>Reason TB Disease Therapy Extended &gt;12 Months, </a:t>
            </a:r>
            <a:r>
              <a:rPr lang="en-US" i="1" dirty="0">
                <a:solidFill>
                  <a:schemeClr val="bg1">
                    <a:lumMod val="75000"/>
                  </a:schemeClr>
                </a:solidFill>
              </a:rPr>
              <a:t>if applicable</a:t>
            </a:r>
          </a:p>
          <a:p>
            <a:r>
              <a:rPr lang="en-US" dirty="0">
                <a:solidFill>
                  <a:schemeClr val="bg1">
                    <a:lumMod val="75000"/>
                  </a:schemeClr>
                </a:solidFill>
              </a:rPr>
              <a:t>Treatment Administration</a:t>
            </a:r>
          </a:p>
          <a:p>
            <a:r>
              <a:rPr lang="en-US" dirty="0">
                <a:solidFill>
                  <a:schemeClr val="bg1">
                    <a:lumMod val="75000"/>
                  </a:schemeClr>
                </a:solidFill>
              </a:rPr>
              <a:t>Did the Patient Die (either before diagnosis or at any time while being follow by TB program)?</a:t>
            </a:r>
          </a:p>
        </p:txBody>
      </p:sp>
      <p:sp>
        <p:nvSpPr>
          <p:cNvPr id="5" name="TextBox 4">
            <a:extLst>
              <a:ext uri="{FF2B5EF4-FFF2-40B4-BE49-F238E27FC236}">
                <a16:creationId xmlns:a16="http://schemas.microsoft.com/office/drawing/2014/main" id="{05B31CA6-4C7E-4BC3-9A55-7839318AA33B}"/>
              </a:ext>
            </a:extLst>
          </p:cNvPr>
          <p:cNvSpPr txBox="1"/>
          <p:nvPr/>
        </p:nvSpPr>
        <p:spPr>
          <a:xfrm>
            <a:off x="1024128" y="4963469"/>
            <a:ext cx="10909292" cy="1815882"/>
          </a:xfrm>
          <a:prstGeom prst="rect">
            <a:avLst/>
          </a:prstGeom>
          <a:noFill/>
        </p:spPr>
        <p:txBody>
          <a:bodyPr wrap="square" rtlCol="0">
            <a:spAutoFit/>
          </a:bodyPr>
          <a:lstStyle/>
          <a:p>
            <a:r>
              <a:rPr lang="en-US" sz="1600" dirty="0">
                <a:solidFill>
                  <a:schemeClr val="accent2">
                    <a:lumMod val="75000"/>
                  </a:schemeClr>
                </a:solidFill>
              </a:rPr>
              <a:t>Indicate the reason TB therapy was stopped or never started.  Usually this is “completed therapy.”</a:t>
            </a:r>
          </a:p>
          <a:p>
            <a:endParaRPr lang="en-US" sz="1600" dirty="0">
              <a:solidFill>
                <a:schemeClr val="accent2">
                  <a:lumMod val="75000"/>
                </a:schemeClr>
              </a:solidFill>
            </a:endParaRPr>
          </a:p>
          <a:p>
            <a:r>
              <a:rPr lang="en-US" sz="1600" dirty="0">
                <a:solidFill>
                  <a:schemeClr val="accent2">
                    <a:lumMod val="75000"/>
                  </a:schemeClr>
                </a:solidFill>
              </a:rPr>
              <a:t>“Other” should be used if patient moved out of state or country and treatment outcome can not be obtained despite attempts.</a:t>
            </a:r>
          </a:p>
          <a:p>
            <a:endParaRPr lang="en-US" sz="1600" dirty="0">
              <a:solidFill>
                <a:schemeClr val="accent2">
                  <a:lumMod val="75000"/>
                </a:schemeClr>
              </a:solidFill>
            </a:endParaRPr>
          </a:p>
          <a:p>
            <a:r>
              <a:rPr lang="en-US" sz="1600" dirty="0">
                <a:solidFill>
                  <a:schemeClr val="accent2">
                    <a:lumMod val="75000"/>
                  </a:schemeClr>
                </a:solidFill>
              </a:rPr>
              <a:t>Purpose: To document treatment outcome</a:t>
            </a:r>
          </a:p>
          <a:p>
            <a:endParaRPr lang="en-US" sz="1600" dirty="0">
              <a:solidFill>
                <a:schemeClr val="accent2">
                  <a:lumMod val="75000"/>
                </a:schemeClr>
              </a:solidFill>
            </a:endParaRPr>
          </a:p>
          <a:p>
            <a:r>
              <a:rPr lang="en-US" sz="1600" dirty="0">
                <a:solidFill>
                  <a:schemeClr val="accent2">
                    <a:lumMod val="75000"/>
                  </a:schemeClr>
                </a:solidFill>
              </a:rPr>
              <a:t>2020 RVCT Reference Manual pg. 65</a:t>
            </a:r>
          </a:p>
        </p:txBody>
      </p:sp>
      <p:sp>
        <p:nvSpPr>
          <p:cNvPr id="8" name="Rectangle 7">
            <a:extLst>
              <a:ext uri="{FF2B5EF4-FFF2-40B4-BE49-F238E27FC236}">
                <a16:creationId xmlns:a16="http://schemas.microsoft.com/office/drawing/2014/main" id="{F2D1404E-0FEE-49C8-B899-8E368F14C669}"/>
              </a:ext>
            </a:extLst>
          </p:cNvPr>
          <p:cNvSpPr/>
          <p:nvPr/>
        </p:nvSpPr>
        <p:spPr>
          <a:xfrm>
            <a:off x="7059168" y="2346402"/>
            <a:ext cx="4874252" cy="5904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37373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C2A4-5030-46A9-B998-027D836C6776}"/>
              </a:ext>
            </a:extLst>
          </p:cNvPr>
          <p:cNvSpPr>
            <a:spLocks noGrp="1"/>
          </p:cNvSpPr>
          <p:nvPr>
            <p:ph type="title"/>
          </p:nvPr>
        </p:nvSpPr>
        <p:spPr/>
        <p:txBody>
          <a:bodyPr/>
          <a:lstStyle/>
          <a:p>
            <a:r>
              <a:rPr lang="en-US" dirty="0"/>
              <a:t>Case outcome</a:t>
            </a:r>
          </a:p>
        </p:txBody>
      </p:sp>
      <p:pic>
        <p:nvPicPr>
          <p:cNvPr id="7" name="Content Placeholder 6" descr="A screenshot of a cell phone&#10;&#10;Description automatically generated">
            <a:extLst>
              <a:ext uri="{FF2B5EF4-FFF2-40B4-BE49-F238E27FC236}">
                <a16:creationId xmlns:a16="http://schemas.microsoft.com/office/drawing/2014/main" id="{FCCC7B4C-B038-499A-B023-6706E7595A1F}"/>
              </a:ext>
            </a:extLst>
          </p:cNvPr>
          <p:cNvPicPr>
            <a:picLocks noGrp="1" noChangeAspect="1"/>
          </p:cNvPicPr>
          <p:nvPr>
            <p:ph idx="1"/>
          </p:nvPr>
        </p:nvPicPr>
        <p:blipFill>
          <a:blip r:embed="rId3"/>
          <a:stretch>
            <a:fillRect/>
          </a:stretch>
        </p:blipFill>
        <p:spPr>
          <a:xfrm>
            <a:off x="5413248" y="226840"/>
            <a:ext cx="6520172" cy="4725704"/>
          </a:xfrm>
        </p:spPr>
      </p:pic>
      <p:sp>
        <p:nvSpPr>
          <p:cNvPr id="4" name="Text Placeholder 3">
            <a:extLst>
              <a:ext uri="{FF2B5EF4-FFF2-40B4-BE49-F238E27FC236}">
                <a16:creationId xmlns:a16="http://schemas.microsoft.com/office/drawing/2014/main" id="{2B616017-73A6-4AC1-A242-66CF869EB537}"/>
              </a:ext>
            </a:extLst>
          </p:cNvPr>
          <p:cNvSpPr>
            <a:spLocks noGrp="1"/>
          </p:cNvSpPr>
          <p:nvPr>
            <p:ph type="body" sz="half" idx="2"/>
          </p:nvPr>
        </p:nvSpPr>
        <p:spPr>
          <a:xfrm>
            <a:off x="1024128" y="1746734"/>
            <a:ext cx="4389120" cy="3762294"/>
          </a:xfrm>
        </p:spPr>
        <p:txBody>
          <a:bodyPr/>
          <a:lstStyle/>
          <a:p>
            <a:r>
              <a:rPr lang="en-US" dirty="0">
                <a:solidFill>
                  <a:schemeClr val="bg1">
                    <a:lumMod val="75000"/>
                  </a:schemeClr>
                </a:solidFill>
              </a:rPr>
              <a:t>Sputum Culture Conversion Documented?</a:t>
            </a:r>
          </a:p>
          <a:p>
            <a:r>
              <a:rPr lang="en-US" dirty="0">
                <a:solidFill>
                  <a:schemeClr val="bg1">
                    <a:lumMod val="75000"/>
                  </a:schemeClr>
                </a:solidFill>
              </a:rPr>
              <a:t>Moved During Therapy?</a:t>
            </a:r>
          </a:p>
          <a:p>
            <a:r>
              <a:rPr lang="en-US" dirty="0">
                <a:solidFill>
                  <a:schemeClr val="bg1">
                    <a:lumMod val="75000"/>
                  </a:schemeClr>
                </a:solidFill>
              </a:rPr>
              <a:t>Date Therapy Stopped</a:t>
            </a:r>
          </a:p>
          <a:p>
            <a:r>
              <a:rPr lang="en-US" dirty="0">
                <a:solidFill>
                  <a:schemeClr val="bg1">
                    <a:lumMod val="75000"/>
                  </a:schemeClr>
                </a:solidFill>
              </a:rPr>
              <a:t>Reason Therapy Stopped or Never Started?</a:t>
            </a:r>
          </a:p>
          <a:p>
            <a:r>
              <a:rPr lang="en-US" dirty="0"/>
              <a:t>Reason TB Disease Therapy Extended &gt;12 Months, </a:t>
            </a:r>
            <a:r>
              <a:rPr lang="en-US" i="1" dirty="0"/>
              <a:t>if applicable</a:t>
            </a:r>
          </a:p>
          <a:p>
            <a:r>
              <a:rPr lang="en-US" dirty="0">
                <a:solidFill>
                  <a:schemeClr val="bg1">
                    <a:lumMod val="75000"/>
                  </a:schemeClr>
                </a:solidFill>
              </a:rPr>
              <a:t>Treatment Administration</a:t>
            </a:r>
          </a:p>
          <a:p>
            <a:r>
              <a:rPr lang="en-US" dirty="0">
                <a:solidFill>
                  <a:schemeClr val="bg1">
                    <a:lumMod val="75000"/>
                  </a:schemeClr>
                </a:solidFill>
              </a:rPr>
              <a:t>Did the Patient Die (either before diagnosis or at any time while being follow by TB program)?</a:t>
            </a:r>
          </a:p>
        </p:txBody>
      </p:sp>
      <p:sp>
        <p:nvSpPr>
          <p:cNvPr id="5" name="TextBox 4">
            <a:extLst>
              <a:ext uri="{FF2B5EF4-FFF2-40B4-BE49-F238E27FC236}">
                <a16:creationId xmlns:a16="http://schemas.microsoft.com/office/drawing/2014/main" id="{05B31CA6-4C7E-4BC3-9A55-7839318AA33B}"/>
              </a:ext>
            </a:extLst>
          </p:cNvPr>
          <p:cNvSpPr txBox="1"/>
          <p:nvPr/>
        </p:nvSpPr>
        <p:spPr>
          <a:xfrm>
            <a:off x="1024128" y="4963469"/>
            <a:ext cx="10909292" cy="1323439"/>
          </a:xfrm>
          <a:prstGeom prst="rect">
            <a:avLst/>
          </a:prstGeom>
          <a:noFill/>
        </p:spPr>
        <p:txBody>
          <a:bodyPr wrap="square" rtlCol="0">
            <a:spAutoFit/>
          </a:bodyPr>
          <a:lstStyle/>
          <a:p>
            <a:r>
              <a:rPr lang="en-US" sz="1600" b="1" dirty="0">
                <a:solidFill>
                  <a:schemeClr val="accent2">
                    <a:lumMod val="75000"/>
                  </a:schemeClr>
                </a:solidFill>
              </a:rPr>
              <a:t>If TB therapy extended beyond 12 months,</a:t>
            </a:r>
            <a:r>
              <a:rPr lang="en-US" sz="1600" dirty="0">
                <a:solidFill>
                  <a:schemeClr val="accent2">
                    <a:lumMod val="75000"/>
                  </a:schemeClr>
                </a:solidFill>
              </a:rPr>
              <a:t> specify the reason(s) why.</a:t>
            </a:r>
            <a:endParaRPr lang="en-US" sz="1600" b="1" dirty="0">
              <a:solidFill>
                <a:schemeClr val="accent2">
                  <a:lumMod val="75000"/>
                </a:schemeClr>
              </a:solidFill>
            </a:endParaRPr>
          </a:p>
          <a:p>
            <a:endParaRPr lang="en-US" sz="1600" dirty="0">
              <a:solidFill>
                <a:schemeClr val="accent2">
                  <a:lumMod val="75000"/>
                </a:schemeClr>
              </a:solidFill>
            </a:endParaRPr>
          </a:p>
          <a:p>
            <a:r>
              <a:rPr lang="en-US" sz="1600" dirty="0">
                <a:solidFill>
                  <a:schemeClr val="accent2">
                    <a:lumMod val="75000"/>
                  </a:schemeClr>
                </a:solidFill>
              </a:rPr>
              <a:t>Purpose: To document reason for extended treatment and to calculate program indicators</a:t>
            </a:r>
          </a:p>
          <a:p>
            <a:endParaRPr lang="en-US" sz="1600" dirty="0">
              <a:solidFill>
                <a:schemeClr val="accent2">
                  <a:lumMod val="75000"/>
                </a:schemeClr>
              </a:solidFill>
            </a:endParaRPr>
          </a:p>
          <a:p>
            <a:r>
              <a:rPr lang="en-US" sz="1600" dirty="0">
                <a:solidFill>
                  <a:schemeClr val="accent2">
                    <a:lumMod val="75000"/>
                  </a:schemeClr>
                </a:solidFill>
              </a:rPr>
              <a:t>2020 RVCT Reference Manual pg. 66</a:t>
            </a:r>
          </a:p>
        </p:txBody>
      </p:sp>
      <p:sp>
        <p:nvSpPr>
          <p:cNvPr id="8" name="Rectangle 7">
            <a:extLst>
              <a:ext uri="{FF2B5EF4-FFF2-40B4-BE49-F238E27FC236}">
                <a16:creationId xmlns:a16="http://schemas.microsoft.com/office/drawing/2014/main" id="{F2D1404E-0FEE-49C8-B899-8E368F14C669}"/>
              </a:ext>
            </a:extLst>
          </p:cNvPr>
          <p:cNvSpPr/>
          <p:nvPr/>
        </p:nvSpPr>
        <p:spPr>
          <a:xfrm>
            <a:off x="5413248" y="3693146"/>
            <a:ext cx="6520172" cy="52385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7332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C2A4-5030-46A9-B998-027D836C6776}"/>
              </a:ext>
            </a:extLst>
          </p:cNvPr>
          <p:cNvSpPr>
            <a:spLocks noGrp="1"/>
          </p:cNvSpPr>
          <p:nvPr>
            <p:ph type="title"/>
          </p:nvPr>
        </p:nvSpPr>
        <p:spPr/>
        <p:txBody>
          <a:bodyPr/>
          <a:lstStyle/>
          <a:p>
            <a:r>
              <a:rPr lang="en-US" dirty="0"/>
              <a:t>Case outcome</a:t>
            </a:r>
          </a:p>
        </p:txBody>
      </p:sp>
      <p:pic>
        <p:nvPicPr>
          <p:cNvPr id="7" name="Content Placeholder 6" descr="A screenshot of a cell phone&#10;&#10;Description automatically generated">
            <a:extLst>
              <a:ext uri="{FF2B5EF4-FFF2-40B4-BE49-F238E27FC236}">
                <a16:creationId xmlns:a16="http://schemas.microsoft.com/office/drawing/2014/main" id="{FCCC7B4C-B038-499A-B023-6706E7595A1F}"/>
              </a:ext>
            </a:extLst>
          </p:cNvPr>
          <p:cNvPicPr>
            <a:picLocks noGrp="1" noChangeAspect="1"/>
          </p:cNvPicPr>
          <p:nvPr>
            <p:ph idx="1"/>
          </p:nvPr>
        </p:nvPicPr>
        <p:blipFill>
          <a:blip r:embed="rId3"/>
          <a:stretch>
            <a:fillRect/>
          </a:stretch>
        </p:blipFill>
        <p:spPr>
          <a:xfrm>
            <a:off x="5413248" y="226840"/>
            <a:ext cx="6520172" cy="4725704"/>
          </a:xfrm>
        </p:spPr>
      </p:pic>
      <p:sp>
        <p:nvSpPr>
          <p:cNvPr id="4" name="Text Placeholder 3">
            <a:extLst>
              <a:ext uri="{FF2B5EF4-FFF2-40B4-BE49-F238E27FC236}">
                <a16:creationId xmlns:a16="http://schemas.microsoft.com/office/drawing/2014/main" id="{2B616017-73A6-4AC1-A242-66CF869EB537}"/>
              </a:ext>
            </a:extLst>
          </p:cNvPr>
          <p:cNvSpPr>
            <a:spLocks noGrp="1"/>
          </p:cNvSpPr>
          <p:nvPr>
            <p:ph type="body" sz="half" idx="2"/>
          </p:nvPr>
        </p:nvSpPr>
        <p:spPr>
          <a:xfrm>
            <a:off x="1024128" y="1746734"/>
            <a:ext cx="4389120" cy="3762294"/>
          </a:xfrm>
        </p:spPr>
        <p:txBody>
          <a:bodyPr/>
          <a:lstStyle/>
          <a:p>
            <a:r>
              <a:rPr lang="en-US" dirty="0">
                <a:solidFill>
                  <a:schemeClr val="bg1">
                    <a:lumMod val="75000"/>
                  </a:schemeClr>
                </a:solidFill>
              </a:rPr>
              <a:t>Sputum Culture Conversion Documented?</a:t>
            </a:r>
          </a:p>
          <a:p>
            <a:r>
              <a:rPr lang="en-US" dirty="0">
                <a:solidFill>
                  <a:schemeClr val="bg1">
                    <a:lumMod val="75000"/>
                  </a:schemeClr>
                </a:solidFill>
              </a:rPr>
              <a:t>Moved During Therapy?</a:t>
            </a:r>
          </a:p>
          <a:p>
            <a:r>
              <a:rPr lang="en-US" dirty="0">
                <a:solidFill>
                  <a:schemeClr val="bg1">
                    <a:lumMod val="75000"/>
                  </a:schemeClr>
                </a:solidFill>
              </a:rPr>
              <a:t>Date Therapy Stopped</a:t>
            </a:r>
          </a:p>
          <a:p>
            <a:r>
              <a:rPr lang="en-US" dirty="0">
                <a:solidFill>
                  <a:schemeClr val="bg1">
                    <a:lumMod val="75000"/>
                  </a:schemeClr>
                </a:solidFill>
              </a:rPr>
              <a:t>Reason Therapy Stopped or Never Started?</a:t>
            </a:r>
          </a:p>
          <a:p>
            <a:r>
              <a:rPr lang="en-US" dirty="0">
                <a:solidFill>
                  <a:schemeClr val="bg1">
                    <a:lumMod val="75000"/>
                  </a:schemeClr>
                </a:solidFill>
              </a:rPr>
              <a:t>Reason TB Disease Therapy Extended &gt;12 Months, </a:t>
            </a:r>
            <a:r>
              <a:rPr lang="en-US" i="1" dirty="0">
                <a:solidFill>
                  <a:schemeClr val="bg1">
                    <a:lumMod val="75000"/>
                  </a:schemeClr>
                </a:solidFill>
              </a:rPr>
              <a:t>if applicable</a:t>
            </a:r>
          </a:p>
          <a:p>
            <a:r>
              <a:rPr lang="en-US" dirty="0"/>
              <a:t>Treatment Administration</a:t>
            </a:r>
          </a:p>
          <a:p>
            <a:r>
              <a:rPr lang="en-US" dirty="0">
                <a:solidFill>
                  <a:schemeClr val="bg1">
                    <a:lumMod val="75000"/>
                  </a:schemeClr>
                </a:solidFill>
              </a:rPr>
              <a:t>Did the Patient Die (either before diagnosis or at any time while being follow by TB program)?</a:t>
            </a:r>
          </a:p>
        </p:txBody>
      </p:sp>
      <p:sp>
        <p:nvSpPr>
          <p:cNvPr id="5" name="TextBox 4">
            <a:extLst>
              <a:ext uri="{FF2B5EF4-FFF2-40B4-BE49-F238E27FC236}">
                <a16:creationId xmlns:a16="http://schemas.microsoft.com/office/drawing/2014/main" id="{05B31CA6-4C7E-4BC3-9A55-7839318AA33B}"/>
              </a:ext>
            </a:extLst>
          </p:cNvPr>
          <p:cNvSpPr txBox="1"/>
          <p:nvPr/>
        </p:nvSpPr>
        <p:spPr>
          <a:xfrm>
            <a:off x="1024128" y="4963469"/>
            <a:ext cx="10909292" cy="1323439"/>
          </a:xfrm>
          <a:prstGeom prst="rect">
            <a:avLst/>
          </a:prstGeom>
          <a:noFill/>
        </p:spPr>
        <p:txBody>
          <a:bodyPr wrap="square" rtlCol="0">
            <a:spAutoFit/>
          </a:bodyPr>
          <a:lstStyle/>
          <a:p>
            <a:r>
              <a:rPr lang="en-US" sz="1600" dirty="0">
                <a:solidFill>
                  <a:schemeClr val="accent2">
                    <a:lumMod val="75000"/>
                  </a:schemeClr>
                </a:solidFill>
              </a:rPr>
              <a:t>Specify what method(s) of treatment administration were used during the course of TB therapy.</a:t>
            </a:r>
          </a:p>
          <a:p>
            <a:endParaRPr lang="en-US" sz="1600" dirty="0">
              <a:solidFill>
                <a:schemeClr val="accent2">
                  <a:lumMod val="75000"/>
                </a:schemeClr>
              </a:solidFill>
            </a:endParaRPr>
          </a:p>
          <a:p>
            <a:r>
              <a:rPr lang="en-US" sz="1600" dirty="0">
                <a:solidFill>
                  <a:schemeClr val="accent2">
                    <a:lumMod val="75000"/>
                  </a:schemeClr>
                </a:solidFill>
              </a:rPr>
              <a:t>Purpose: To document administration of TB medications.</a:t>
            </a:r>
          </a:p>
          <a:p>
            <a:endParaRPr lang="en-US" sz="1600" dirty="0">
              <a:solidFill>
                <a:schemeClr val="accent2">
                  <a:lumMod val="75000"/>
                </a:schemeClr>
              </a:solidFill>
            </a:endParaRPr>
          </a:p>
          <a:p>
            <a:r>
              <a:rPr lang="en-US" sz="1600" dirty="0">
                <a:solidFill>
                  <a:schemeClr val="accent2">
                    <a:lumMod val="75000"/>
                  </a:schemeClr>
                </a:solidFill>
              </a:rPr>
              <a:t>2020 RVCT Reference Manual pg. 67</a:t>
            </a:r>
          </a:p>
        </p:txBody>
      </p:sp>
      <p:sp>
        <p:nvSpPr>
          <p:cNvPr id="8" name="Rectangle 7">
            <a:extLst>
              <a:ext uri="{FF2B5EF4-FFF2-40B4-BE49-F238E27FC236}">
                <a16:creationId xmlns:a16="http://schemas.microsoft.com/office/drawing/2014/main" id="{F2D1404E-0FEE-49C8-B899-8E368F14C669}"/>
              </a:ext>
            </a:extLst>
          </p:cNvPr>
          <p:cNvSpPr/>
          <p:nvPr/>
        </p:nvSpPr>
        <p:spPr>
          <a:xfrm>
            <a:off x="5413248" y="4228140"/>
            <a:ext cx="3160597" cy="7244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6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245AC-9E86-4E59-A1E7-43546017B054}"/>
              </a:ext>
            </a:extLst>
          </p:cNvPr>
          <p:cNvSpPr>
            <a:spLocks noGrp="1"/>
          </p:cNvSpPr>
          <p:nvPr>
            <p:ph type="title"/>
          </p:nvPr>
        </p:nvSpPr>
        <p:spPr/>
        <p:txBody>
          <a:bodyPr/>
          <a:lstStyle/>
          <a:p>
            <a:r>
              <a:rPr lang="en-US"/>
              <a:t>Administrative information</a:t>
            </a: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FEB884E4-EFA2-4948-8B73-444E710A705A}"/>
              </a:ext>
            </a:extLst>
          </p:cNvPr>
          <p:cNvPicPr>
            <a:picLocks noGrp="1" noChangeAspect="1"/>
          </p:cNvPicPr>
          <p:nvPr>
            <p:ph idx="1"/>
          </p:nvPr>
        </p:nvPicPr>
        <p:blipFill>
          <a:blip r:embed="rId3"/>
          <a:stretch>
            <a:fillRect/>
          </a:stretch>
        </p:blipFill>
        <p:spPr>
          <a:xfrm>
            <a:off x="5591573" y="797892"/>
            <a:ext cx="6341847" cy="3530268"/>
          </a:xfrm>
        </p:spPr>
      </p:pic>
      <p:sp>
        <p:nvSpPr>
          <p:cNvPr id="4" name="Text Placeholder 3">
            <a:extLst>
              <a:ext uri="{FF2B5EF4-FFF2-40B4-BE49-F238E27FC236}">
                <a16:creationId xmlns:a16="http://schemas.microsoft.com/office/drawing/2014/main" id="{E3650338-5D38-434E-AE79-B31957779CBE}"/>
              </a:ext>
            </a:extLst>
          </p:cNvPr>
          <p:cNvSpPr>
            <a:spLocks noGrp="1"/>
          </p:cNvSpPr>
          <p:nvPr>
            <p:ph type="body" sz="half" idx="2"/>
          </p:nvPr>
        </p:nvSpPr>
        <p:spPr/>
        <p:txBody>
          <a:bodyPr/>
          <a:lstStyle/>
          <a:p>
            <a:r>
              <a:rPr lang="en-US" dirty="0">
                <a:solidFill>
                  <a:schemeClr val="bg1">
                    <a:lumMod val="75000"/>
                  </a:schemeClr>
                </a:solidFill>
              </a:rPr>
              <a:t>Date of Illness Onset/Symptom Start Date</a:t>
            </a:r>
          </a:p>
          <a:p>
            <a:r>
              <a:rPr lang="en-US" dirty="0">
                <a:solidFill>
                  <a:schemeClr val="bg1">
                    <a:lumMod val="75000"/>
                  </a:schemeClr>
                </a:solidFill>
              </a:rPr>
              <a:t>Date Reported (Referral Date)</a:t>
            </a:r>
          </a:p>
          <a:p>
            <a:r>
              <a:rPr lang="en-US" dirty="0">
                <a:solidFill>
                  <a:schemeClr val="bg1">
                    <a:lumMod val="75000"/>
                  </a:schemeClr>
                </a:solidFill>
              </a:rPr>
              <a:t>Date Counted</a:t>
            </a:r>
          </a:p>
          <a:p>
            <a:r>
              <a:rPr lang="en-US" dirty="0"/>
              <a:t>State Case Number</a:t>
            </a:r>
          </a:p>
          <a:p>
            <a:r>
              <a:rPr lang="en-US" dirty="0">
                <a:solidFill>
                  <a:schemeClr val="bg1">
                    <a:lumMod val="75000"/>
                  </a:schemeClr>
                </a:solidFill>
              </a:rPr>
              <a:t>Case Already Counted by Another Reporting Area?</a:t>
            </a:r>
          </a:p>
        </p:txBody>
      </p:sp>
      <p:sp>
        <p:nvSpPr>
          <p:cNvPr id="7" name="TextBox 6">
            <a:extLst>
              <a:ext uri="{FF2B5EF4-FFF2-40B4-BE49-F238E27FC236}">
                <a16:creationId xmlns:a16="http://schemas.microsoft.com/office/drawing/2014/main" id="{583AF4FA-2C3D-4FC5-BB2B-F400F07182AD}"/>
              </a:ext>
            </a:extLst>
          </p:cNvPr>
          <p:cNvSpPr txBox="1"/>
          <p:nvPr/>
        </p:nvSpPr>
        <p:spPr>
          <a:xfrm>
            <a:off x="1024128" y="4172942"/>
            <a:ext cx="10909292" cy="2554545"/>
          </a:xfrm>
          <a:prstGeom prst="rect">
            <a:avLst/>
          </a:prstGeom>
          <a:noFill/>
        </p:spPr>
        <p:txBody>
          <a:bodyPr wrap="square" rtlCol="0">
            <a:spAutoFit/>
          </a:bodyPr>
          <a:lstStyle/>
          <a:p>
            <a:r>
              <a:rPr lang="en-US" sz="1600" dirty="0">
                <a:solidFill>
                  <a:schemeClr val="accent2">
                    <a:lumMod val="75000"/>
                  </a:schemeClr>
                </a:solidFill>
              </a:rPr>
              <a:t>Year + State + Number = State Case Number</a:t>
            </a:r>
          </a:p>
          <a:p>
            <a:r>
              <a:rPr lang="en-US" sz="1600" i="1" dirty="0">
                <a:solidFill>
                  <a:schemeClr val="accent2">
                    <a:lumMod val="75000"/>
                  </a:schemeClr>
                </a:solidFill>
              </a:rPr>
              <a:t>Year Reported is the year when the case was reported (e.g. 2020)</a:t>
            </a:r>
          </a:p>
          <a:p>
            <a:r>
              <a:rPr lang="en-US" sz="1600" i="1" dirty="0">
                <a:solidFill>
                  <a:schemeClr val="accent2">
                    <a:lumMod val="75000"/>
                  </a:schemeClr>
                </a:solidFill>
              </a:rPr>
              <a:t>State Code indicates the two-letter postal code of the state reporting this case (e.g. MI)</a:t>
            </a:r>
          </a:p>
          <a:p>
            <a:r>
              <a:rPr lang="en-US" sz="1600" i="1" dirty="0">
                <a:solidFill>
                  <a:schemeClr val="accent2">
                    <a:lumMod val="75000"/>
                  </a:schemeClr>
                </a:solidFill>
              </a:rPr>
              <a:t>Nine-character string unique within the reporting area</a:t>
            </a:r>
          </a:p>
          <a:p>
            <a:endParaRPr lang="en-US" sz="1600" i="1" dirty="0">
              <a:solidFill>
                <a:schemeClr val="accent2">
                  <a:lumMod val="75000"/>
                </a:schemeClr>
              </a:solidFill>
            </a:endParaRPr>
          </a:p>
          <a:p>
            <a:r>
              <a:rPr lang="en-US" sz="1600" b="1" dirty="0">
                <a:solidFill>
                  <a:schemeClr val="accent2">
                    <a:lumMod val="75000"/>
                  </a:schemeClr>
                </a:solidFill>
              </a:rPr>
              <a:t>This will always be entered by the MDHHS TB Unit</a:t>
            </a:r>
            <a:endParaRPr lang="en-US" sz="1600" b="1" i="1" dirty="0">
              <a:solidFill>
                <a:schemeClr val="accent2">
                  <a:lumMod val="75000"/>
                </a:schemeClr>
              </a:solidFill>
            </a:endParaRPr>
          </a:p>
          <a:p>
            <a:endParaRPr lang="en-US" sz="1600" dirty="0">
              <a:solidFill>
                <a:schemeClr val="accent2">
                  <a:lumMod val="75000"/>
                </a:schemeClr>
              </a:solidFill>
            </a:endParaRPr>
          </a:p>
          <a:p>
            <a:r>
              <a:rPr lang="en-US" sz="1600" dirty="0">
                <a:solidFill>
                  <a:schemeClr val="accent2">
                    <a:lumMod val="75000"/>
                  </a:schemeClr>
                </a:solidFill>
              </a:rPr>
              <a:t>Purpose: Used to uniquely identify case reports to facilitate communication between reporting areas and CDC</a:t>
            </a:r>
          </a:p>
          <a:p>
            <a:endParaRPr lang="en-US" sz="1600" dirty="0">
              <a:solidFill>
                <a:schemeClr val="accent2">
                  <a:lumMod val="75000"/>
                </a:schemeClr>
              </a:solidFill>
            </a:endParaRPr>
          </a:p>
          <a:p>
            <a:r>
              <a:rPr lang="en-US" sz="1600" dirty="0">
                <a:solidFill>
                  <a:schemeClr val="accent2">
                    <a:lumMod val="75000"/>
                  </a:schemeClr>
                </a:solidFill>
              </a:rPr>
              <a:t>2020 RVCT Reference Manual pg. 12</a:t>
            </a:r>
          </a:p>
        </p:txBody>
      </p:sp>
      <p:sp>
        <p:nvSpPr>
          <p:cNvPr id="8" name="Rectangle 7">
            <a:extLst>
              <a:ext uri="{FF2B5EF4-FFF2-40B4-BE49-F238E27FC236}">
                <a16:creationId xmlns:a16="http://schemas.microsoft.com/office/drawing/2014/main" id="{E892FF0B-3261-4B2E-AFF1-BB390CF44F4A}"/>
              </a:ext>
            </a:extLst>
          </p:cNvPr>
          <p:cNvSpPr/>
          <p:nvPr/>
        </p:nvSpPr>
        <p:spPr>
          <a:xfrm>
            <a:off x="5591573" y="1724297"/>
            <a:ext cx="3056038" cy="41801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676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3C2A4-5030-46A9-B998-027D836C6776}"/>
              </a:ext>
            </a:extLst>
          </p:cNvPr>
          <p:cNvSpPr>
            <a:spLocks noGrp="1"/>
          </p:cNvSpPr>
          <p:nvPr>
            <p:ph type="title"/>
          </p:nvPr>
        </p:nvSpPr>
        <p:spPr/>
        <p:txBody>
          <a:bodyPr/>
          <a:lstStyle/>
          <a:p>
            <a:r>
              <a:rPr lang="en-US" dirty="0"/>
              <a:t>Case outcome</a:t>
            </a:r>
          </a:p>
        </p:txBody>
      </p:sp>
      <p:pic>
        <p:nvPicPr>
          <p:cNvPr id="7" name="Content Placeholder 6" descr="A screenshot of a cell phone&#10;&#10;Description automatically generated">
            <a:extLst>
              <a:ext uri="{FF2B5EF4-FFF2-40B4-BE49-F238E27FC236}">
                <a16:creationId xmlns:a16="http://schemas.microsoft.com/office/drawing/2014/main" id="{FCCC7B4C-B038-499A-B023-6706E7595A1F}"/>
              </a:ext>
            </a:extLst>
          </p:cNvPr>
          <p:cNvPicPr>
            <a:picLocks noGrp="1" noChangeAspect="1"/>
          </p:cNvPicPr>
          <p:nvPr>
            <p:ph idx="1"/>
          </p:nvPr>
        </p:nvPicPr>
        <p:blipFill>
          <a:blip r:embed="rId2"/>
          <a:stretch>
            <a:fillRect/>
          </a:stretch>
        </p:blipFill>
        <p:spPr>
          <a:xfrm>
            <a:off x="5413248" y="226840"/>
            <a:ext cx="6520172" cy="4725704"/>
          </a:xfrm>
        </p:spPr>
      </p:pic>
      <p:sp>
        <p:nvSpPr>
          <p:cNvPr id="4" name="Text Placeholder 3">
            <a:extLst>
              <a:ext uri="{FF2B5EF4-FFF2-40B4-BE49-F238E27FC236}">
                <a16:creationId xmlns:a16="http://schemas.microsoft.com/office/drawing/2014/main" id="{2B616017-73A6-4AC1-A242-66CF869EB537}"/>
              </a:ext>
            </a:extLst>
          </p:cNvPr>
          <p:cNvSpPr>
            <a:spLocks noGrp="1"/>
          </p:cNvSpPr>
          <p:nvPr>
            <p:ph type="body" sz="half" idx="2"/>
          </p:nvPr>
        </p:nvSpPr>
        <p:spPr>
          <a:xfrm>
            <a:off x="1024128" y="1746734"/>
            <a:ext cx="4389120" cy="3762294"/>
          </a:xfrm>
        </p:spPr>
        <p:txBody>
          <a:bodyPr/>
          <a:lstStyle/>
          <a:p>
            <a:r>
              <a:rPr lang="en-US" dirty="0">
                <a:solidFill>
                  <a:schemeClr val="bg1">
                    <a:lumMod val="75000"/>
                  </a:schemeClr>
                </a:solidFill>
              </a:rPr>
              <a:t>Sputum Culture Conversion Documented?</a:t>
            </a:r>
          </a:p>
          <a:p>
            <a:r>
              <a:rPr lang="en-US" dirty="0">
                <a:solidFill>
                  <a:schemeClr val="bg1">
                    <a:lumMod val="75000"/>
                  </a:schemeClr>
                </a:solidFill>
              </a:rPr>
              <a:t>Moved During Therapy?</a:t>
            </a:r>
          </a:p>
          <a:p>
            <a:r>
              <a:rPr lang="en-US" dirty="0">
                <a:solidFill>
                  <a:schemeClr val="bg1">
                    <a:lumMod val="75000"/>
                  </a:schemeClr>
                </a:solidFill>
              </a:rPr>
              <a:t>Date Therapy Stopped</a:t>
            </a:r>
          </a:p>
          <a:p>
            <a:r>
              <a:rPr lang="en-US" dirty="0">
                <a:solidFill>
                  <a:schemeClr val="bg1">
                    <a:lumMod val="75000"/>
                  </a:schemeClr>
                </a:solidFill>
              </a:rPr>
              <a:t>Reason Therapy Stopped or Never Started?</a:t>
            </a:r>
          </a:p>
          <a:p>
            <a:r>
              <a:rPr lang="en-US" dirty="0">
                <a:solidFill>
                  <a:schemeClr val="bg1">
                    <a:lumMod val="75000"/>
                  </a:schemeClr>
                </a:solidFill>
              </a:rPr>
              <a:t>Reason TB Disease Therapy Extended &gt;12 Months, </a:t>
            </a:r>
            <a:r>
              <a:rPr lang="en-US" i="1" dirty="0">
                <a:solidFill>
                  <a:schemeClr val="bg1">
                    <a:lumMod val="75000"/>
                  </a:schemeClr>
                </a:solidFill>
              </a:rPr>
              <a:t>if applicable</a:t>
            </a:r>
          </a:p>
          <a:p>
            <a:r>
              <a:rPr lang="en-US" dirty="0">
                <a:solidFill>
                  <a:schemeClr val="bg1">
                    <a:lumMod val="75000"/>
                  </a:schemeClr>
                </a:solidFill>
              </a:rPr>
              <a:t>Treatment Administration</a:t>
            </a:r>
          </a:p>
          <a:p>
            <a:r>
              <a:rPr lang="en-US" dirty="0"/>
              <a:t>Did the Patient Die (either before diagnosis or at any time while being follow by TB program)?</a:t>
            </a:r>
          </a:p>
        </p:txBody>
      </p:sp>
      <p:sp>
        <p:nvSpPr>
          <p:cNvPr id="5" name="TextBox 4">
            <a:extLst>
              <a:ext uri="{FF2B5EF4-FFF2-40B4-BE49-F238E27FC236}">
                <a16:creationId xmlns:a16="http://schemas.microsoft.com/office/drawing/2014/main" id="{05B31CA6-4C7E-4BC3-9A55-7839318AA33B}"/>
              </a:ext>
            </a:extLst>
          </p:cNvPr>
          <p:cNvSpPr txBox="1"/>
          <p:nvPr/>
        </p:nvSpPr>
        <p:spPr>
          <a:xfrm>
            <a:off x="1024128" y="4963469"/>
            <a:ext cx="10909292" cy="1815882"/>
          </a:xfrm>
          <a:prstGeom prst="rect">
            <a:avLst/>
          </a:prstGeom>
          <a:noFill/>
        </p:spPr>
        <p:txBody>
          <a:bodyPr wrap="square" rtlCol="0">
            <a:spAutoFit/>
          </a:bodyPr>
          <a:lstStyle/>
          <a:p>
            <a:r>
              <a:rPr lang="en-US" sz="1600" dirty="0">
                <a:solidFill>
                  <a:schemeClr val="accent2">
                    <a:lumMod val="75000"/>
                  </a:schemeClr>
                </a:solidFill>
              </a:rPr>
              <a:t>Indicate whether the patient died for any reason either before TB diagnosis or at any point after TB diagnosis while the TB program was following the patient.</a:t>
            </a:r>
          </a:p>
          <a:p>
            <a:r>
              <a:rPr lang="en-US" sz="1600" dirty="0">
                <a:solidFill>
                  <a:schemeClr val="accent2">
                    <a:lumMod val="75000"/>
                  </a:schemeClr>
                </a:solidFill>
              </a:rPr>
              <a:t>If yes, enter Date of Death and select whether TB or complication of TB treatment contributed to the death.</a:t>
            </a:r>
          </a:p>
          <a:p>
            <a:endParaRPr lang="en-US" sz="1600" dirty="0">
              <a:solidFill>
                <a:schemeClr val="accent2">
                  <a:lumMod val="75000"/>
                </a:schemeClr>
              </a:solidFill>
            </a:endParaRPr>
          </a:p>
          <a:p>
            <a:r>
              <a:rPr lang="en-US" sz="1600" dirty="0">
                <a:solidFill>
                  <a:schemeClr val="accent2">
                    <a:lumMod val="75000"/>
                  </a:schemeClr>
                </a:solidFill>
              </a:rPr>
              <a:t>Purpose: To collect information on mortality among TB patients.</a:t>
            </a:r>
          </a:p>
          <a:p>
            <a:endParaRPr lang="en-US" sz="1600" dirty="0">
              <a:solidFill>
                <a:schemeClr val="accent2">
                  <a:lumMod val="75000"/>
                </a:schemeClr>
              </a:solidFill>
            </a:endParaRPr>
          </a:p>
          <a:p>
            <a:r>
              <a:rPr lang="en-US" sz="1600" dirty="0">
                <a:solidFill>
                  <a:schemeClr val="accent2">
                    <a:lumMod val="75000"/>
                  </a:schemeClr>
                </a:solidFill>
              </a:rPr>
              <a:t>2020 RVCT Reference Manual pg. 68-69</a:t>
            </a:r>
          </a:p>
        </p:txBody>
      </p:sp>
      <p:sp>
        <p:nvSpPr>
          <p:cNvPr id="8" name="Rectangle 7">
            <a:extLst>
              <a:ext uri="{FF2B5EF4-FFF2-40B4-BE49-F238E27FC236}">
                <a16:creationId xmlns:a16="http://schemas.microsoft.com/office/drawing/2014/main" id="{F2D1404E-0FEE-49C8-B899-8E368F14C669}"/>
              </a:ext>
            </a:extLst>
          </p:cNvPr>
          <p:cNvSpPr/>
          <p:nvPr/>
        </p:nvSpPr>
        <p:spPr>
          <a:xfrm>
            <a:off x="5413248" y="2934150"/>
            <a:ext cx="6520172" cy="7589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5545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F48E7812-1D09-4322-B6C5-0E6EB61A9517}"/>
              </a:ext>
            </a:extLst>
          </p:cNvPr>
          <p:cNvPicPr>
            <a:picLocks noChangeAspect="1"/>
          </p:cNvPicPr>
          <p:nvPr/>
        </p:nvPicPr>
        <p:blipFill>
          <a:blip r:embed="rId2"/>
          <a:stretch>
            <a:fillRect/>
          </a:stretch>
        </p:blipFill>
        <p:spPr>
          <a:xfrm>
            <a:off x="2290762" y="657225"/>
            <a:ext cx="7610475" cy="5543550"/>
          </a:xfrm>
          <a:prstGeom prst="rect">
            <a:avLst/>
          </a:prstGeom>
        </p:spPr>
      </p:pic>
    </p:spTree>
    <p:extLst>
      <p:ext uri="{BB962C8B-B14F-4D97-AF65-F5344CB8AC3E}">
        <p14:creationId xmlns:p14="http://schemas.microsoft.com/office/powerpoint/2010/main" val="28021167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D72A-6AA7-41BE-B656-2B12B1D620A8}"/>
              </a:ext>
            </a:extLst>
          </p:cNvPr>
          <p:cNvSpPr>
            <a:spLocks noGrp="1"/>
          </p:cNvSpPr>
          <p:nvPr>
            <p:ph type="title"/>
          </p:nvPr>
        </p:nvSpPr>
        <p:spPr/>
        <p:txBody>
          <a:bodyPr>
            <a:normAutofit fontScale="90000"/>
          </a:bodyPr>
          <a:lstStyle/>
          <a:p>
            <a:r>
              <a:rPr lang="en-US" sz="3600" dirty="0"/>
              <a:t>Tuberculosis Case Definition for Public Health Surveillance</a:t>
            </a:r>
            <a:br>
              <a:rPr lang="en-US" dirty="0"/>
            </a:br>
            <a:endParaRPr lang="en-US" dirty="0"/>
          </a:p>
        </p:txBody>
      </p:sp>
      <p:sp>
        <p:nvSpPr>
          <p:cNvPr id="3" name="Content Placeholder 2">
            <a:extLst>
              <a:ext uri="{FF2B5EF4-FFF2-40B4-BE49-F238E27FC236}">
                <a16:creationId xmlns:a16="http://schemas.microsoft.com/office/drawing/2014/main" id="{76760CDC-13A9-4213-9AA4-3AEB650E4D20}"/>
              </a:ext>
            </a:extLst>
          </p:cNvPr>
          <p:cNvSpPr>
            <a:spLocks noGrp="1"/>
          </p:cNvSpPr>
          <p:nvPr>
            <p:ph idx="1"/>
          </p:nvPr>
        </p:nvSpPr>
        <p:spPr>
          <a:xfrm>
            <a:off x="1024128" y="1387736"/>
            <a:ext cx="9720071" cy="4921624"/>
          </a:xfrm>
        </p:spPr>
        <p:txBody>
          <a:bodyPr>
            <a:normAutofit fontScale="62500" lnSpcReduction="20000"/>
          </a:bodyPr>
          <a:lstStyle/>
          <a:p>
            <a:pPr>
              <a:lnSpc>
                <a:spcPct val="120000"/>
              </a:lnSpc>
              <a:spcBef>
                <a:spcPts val="600"/>
              </a:spcBef>
              <a:spcAft>
                <a:spcPts val="0"/>
              </a:spcAft>
            </a:pPr>
            <a:r>
              <a:rPr lang="en-US" b="1" dirty="0"/>
              <a:t>Clinical description</a:t>
            </a:r>
            <a:endParaRPr lang="en-US" dirty="0"/>
          </a:p>
          <a:p>
            <a:pPr>
              <a:lnSpc>
                <a:spcPct val="120000"/>
              </a:lnSpc>
              <a:spcBef>
                <a:spcPts val="600"/>
              </a:spcBef>
              <a:spcAft>
                <a:spcPts val="0"/>
              </a:spcAft>
            </a:pPr>
            <a:r>
              <a:rPr lang="en-US" dirty="0"/>
              <a:t>A chronic bacterial infection caused by </a:t>
            </a:r>
            <a:r>
              <a:rPr lang="en-US" i="1" dirty="0"/>
              <a:t>Mycobacterium tuberculosis</a:t>
            </a:r>
            <a:r>
              <a:rPr lang="en-US" dirty="0"/>
              <a:t>, usually characterized pathologically by the formation of granulomas. The most common site of infection is the lung, but other organs may be involved.</a:t>
            </a:r>
          </a:p>
          <a:p>
            <a:pPr>
              <a:lnSpc>
                <a:spcPct val="120000"/>
              </a:lnSpc>
              <a:spcBef>
                <a:spcPts val="600"/>
              </a:spcBef>
              <a:spcAft>
                <a:spcPts val="0"/>
              </a:spcAft>
            </a:pPr>
            <a:endParaRPr lang="en-US" b="1" dirty="0"/>
          </a:p>
          <a:p>
            <a:pPr>
              <a:lnSpc>
                <a:spcPct val="120000"/>
              </a:lnSpc>
              <a:spcBef>
                <a:spcPts val="600"/>
              </a:spcBef>
              <a:spcAft>
                <a:spcPts val="0"/>
              </a:spcAft>
            </a:pPr>
            <a:r>
              <a:rPr lang="en-US" b="1" dirty="0"/>
              <a:t>Clinical criteria</a:t>
            </a:r>
            <a:endParaRPr lang="en-US" dirty="0"/>
          </a:p>
          <a:p>
            <a:pPr>
              <a:lnSpc>
                <a:spcPct val="120000"/>
              </a:lnSpc>
              <a:spcBef>
                <a:spcPts val="600"/>
              </a:spcBef>
              <a:spcAft>
                <a:spcPts val="0"/>
              </a:spcAft>
            </a:pPr>
            <a:r>
              <a:rPr lang="en-US" dirty="0"/>
              <a:t>A case that meets all the following criteria: </a:t>
            </a:r>
          </a:p>
          <a:p>
            <a:pPr lvl="1">
              <a:lnSpc>
                <a:spcPct val="120000"/>
              </a:lnSpc>
              <a:spcBef>
                <a:spcPts val="600"/>
              </a:spcBef>
              <a:spcAft>
                <a:spcPts val="0"/>
              </a:spcAft>
              <a:buFont typeface="Tw Cen MT" panose="020B0602020104020603" pitchFamily="34" charset="0"/>
              <a:buChar char="-"/>
            </a:pPr>
            <a:r>
              <a:rPr lang="en-US" dirty="0"/>
              <a:t>A positive tuberculin skin test or positive interferon gamma release assay for </a:t>
            </a:r>
            <a:r>
              <a:rPr lang="en-US" i="1" dirty="0"/>
              <a:t>M. tuberculosis</a:t>
            </a:r>
            <a:endParaRPr lang="en-US" dirty="0"/>
          </a:p>
          <a:p>
            <a:pPr lvl="1">
              <a:lnSpc>
                <a:spcPct val="120000"/>
              </a:lnSpc>
              <a:spcBef>
                <a:spcPts val="600"/>
              </a:spcBef>
              <a:spcAft>
                <a:spcPts val="0"/>
              </a:spcAft>
              <a:buFont typeface="Tw Cen MT" panose="020B0602020104020603" pitchFamily="34" charset="0"/>
              <a:buChar char="-"/>
            </a:pPr>
            <a:r>
              <a:rPr lang="en-US" dirty="0"/>
              <a:t>Other signs and symptoms compatible with tuberculosis (TB) (e.g., abnormal chest radiograph, abnormal chest computerized tomography scan or other chest imaging study, or clinical evidence of current disease)</a:t>
            </a:r>
          </a:p>
          <a:p>
            <a:pPr lvl="1">
              <a:lnSpc>
                <a:spcPct val="120000"/>
              </a:lnSpc>
              <a:spcBef>
                <a:spcPts val="600"/>
              </a:spcBef>
              <a:spcAft>
                <a:spcPts val="0"/>
              </a:spcAft>
              <a:buFont typeface="Tw Cen MT" panose="020B0602020104020603" pitchFamily="34" charset="0"/>
              <a:buChar char="-"/>
            </a:pPr>
            <a:r>
              <a:rPr lang="en-US" dirty="0"/>
              <a:t>Treatment with two or more anti-TB medications</a:t>
            </a:r>
          </a:p>
          <a:p>
            <a:pPr lvl="1">
              <a:lnSpc>
                <a:spcPct val="120000"/>
              </a:lnSpc>
              <a:spcBef>
                <a:spcPts val="600"/>
              </a:spcBef>
              <a:spcAft>
                <a:spcPts val="0"/>
              </a:spcAft>
              <a:buFont typeface="Tw Cen MT" panose="020B0602020104020603" pitchFamily="34" charset="0"/>
              <a:buChar char="-"/>
            </a:pPr>
            <a:r>
              <a:rPr lang="en-US" dirty="0"/>
              <a:t>A completed diagnostic evaluation</a:t>
            </a:r>
          </a:p>
          <a:p>
            <a:pPr>
              <a:lnSpc>
                <a:spcPct val="120000"/>
              </a:lnSpc>
              <a:spcBef>
                <a:spcPts val="600"/>
              </a:spcBef>
              <a:spcAft>
                <a:spcPts val="0"/>
              </a:spcAft>
            </a:pPr>
            <a:r>
              <a:rPr lang="en-US" b="1" dirty="0"/>
              <a:t>Laboratory criteria for diagnosis</a:t>
            </a:r>
            <a:endParaRPr lang="en-US" dirty="0"/>
          </a:p>
          <a:p>
            <a:pPr lvl="1">
              <a:lnSpc>
                <a:spcPct val="120000"/>
              </a:lnSpc>
              <a:spcBef>
                <a:spcPts val="600"/>
              </a:spcBef>
              <a:spcAft>
                <a:spcPts val="0"/>
              </a:spcAft>
              <a:buFont typeface="Tw Cen MT" panose="020B0602020104020603" pitchFamily="34" charset="0"/>
              <a:buChar char="-"/>
            </a:pPr>
            <a:r>
              <a:rPr lang="en-US" dirty="0"/>
              <a:t>Isolation of </a:t>
            </a:r>
            <a:r>
              <a:rPr lang="en-US" i="1" dirty="0"/>
              <a:t>M. tuberculosis</a:t>
            </a:r>
            <a:r>
              <a:rPr lang="en-US" dirty="0"/>
              <a:t> from a clinical specimen,* </a:t>
            </a:r>
            <a:r>
              <a:rPr lang="en-US" i="1" dirty="0"/>
              <a:t>OR</a:t>
            </a:r>
            <a:endParaRPr lang="en-US" dirty="0"/>
          </a:p>
          <a:p>
            <a:pPr lvl="1">
              <a:lnSpc>
                <a:spcPct val="120000"/>
              </a:lnSpc>
              <a:spcBef>
                <a:spcPts val="600"/>
              </a:spcBef>
              <a:spcAft>
                <a:spcPts val="0"/>
              </a:spcAft>
              <a:buFont typeface="Tw Cen MT" panose="020B0602020104020603" pitchFamily="34" charset="0"/>
              <a:buChar char="-"/>
            </a:pPr>
            <a:r>
              <a:rPr lang="en-US" dirty="0"/>
              <a:t>Demonstration of </a:t>
            </a:r>
            <a:r>
              <a:rPr lang="en-US" i="1" dirty="0"/>
              <a:t>M. tuberculosis</a:t>
            </a:r>
            <a:r>
              <a:rPr lang="en-US" dirty="0"/>
              <a:t> complex from a clinical specimen by nucleic acid amplification test,** </a:t>
            </a:r>
            <a:r>
              <a:rPr lang="en-US" i="1" dirty="0"/>
              <a:t>OR</a:t>
            </a:r>
            <a:endParaRPr lang="en-US" dirty="0"/>
          </a:p>
          <a:p>
            <a:pPr lvl="1">
              <a:lnSpc>
                <a:spcPct val="120000"/>
              </a:lnSpc>
              <a:spcBef>
                <a:spcPts val="600"/>
              </a:spcBef>
              <a:spcAft>
                <a:spcPts val="0"/>
              </a:spcAft>
              <a:buFont typeface="Tw Cen MT" panose="020B0602020104020603" pitchFamily="34" charset="0"/>
              <a:buChar char="-"/>
            </a:pPr>
            <a:r>
              <a:rPr lang="en-US" dirty="0"/>
              <a:t>Demonstration of acid-fast bacilli in a clinical specimen when a culture has not been or cannot be obtained or is falsely negative or contaminated.</a:t>
            </a:r>
          </a:p>
          <a:p>
            <a:pPr marL="0" indent="-45720">
              <a:lnSpc>
                <a:spcPct val="120000"/>
              </a:lnSpc>
              <a:spcBef>
                <a:spcPts val="600"/>
              </a:spcBef>
              <a:spcAft>
                <a:spcPts val="0"/>
              </a:spcAft>
              <a:buNone/>
            </a:pPr>
            <a:r>
              <a:rPr lang="en-US" b="1" dirty="0"/>
              <a:t>Case classification</a:t>
            </a:r>
            <a:endParaRPr lang="en-US" dirty="0"/>
          </a:p>
          <a:p>
            <a:pPr>
              <a:lnSpc>
                <a:spcPct val="120000"/>
              </a:lnSpc>
              <a:spcBef>
                <a:spcPts val="600"/>
              </a:spcBef>
              <a:spcAft>
                <a:spcPts val="0"/>
              </a:spcAft>
            </a:pPr>
            <a:r>
              <a:rPr lang="en-US" i="1" dirty="0"/>
              <a:t>Confirmed</a:t>
            </a:r>
            <a:endParaRPr lang="en-US" dirty="0"/>
          </a:p>
          <a:p>
            <a:pPr>
              <a:lnSpc>
                <a:spcPct val="120000"/>
              </a:lnSpc>
              <a:spcBef>
                <a:spcPts val="600"/>
              </a:spcBef>
              <a:spcAft>
                <a:spcPts val="0"/>
              </a:spcAft>
            </a:pPr>
            <a:r>
              <a:rPr lang="en-US" dirty="0"/>
              <a:t>A case that meets the clinical case definition or is laboratory confirmed.</a:t>
            </a:r>
          </a:p>
          <a:p>
            <a:endParaRPr lang="en-US" dirty="0"/>
          </a:p>
        </p:txBody>
      </p:sp>
    </p:spTree>
    <p:extLst>
      <p:ext uri="{BB962C8B-B14F-4D97-AF65-F5344CB8AC3E}">
        <p14:creationId xmlns:p14="http://schemas.microsoft.com/office/powerpoint/2010/main" val="3359207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C266D-80C0-4E47-AE67-E9F159E85788}"/>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85196C75-59BC-4E02-94EF-A712D490E3EB}"/>
              </a:ext>
            </a:extLst>
          </p:cNvPr>
          <p:cNvSpPr>
            <a:spLocks noGrp="1"/>
          </p:cNvSpPr>
          <p:nvPr>
            <p:ph type="body" idx="1"/>
          </p:nvPr>
        </p:nvSpPr>
        <p:spPr/>
        <p:txBody>
          <a:bodyPr/>
          <a:lstStyle/>
          <a:p>
            <a:r>
              <a:rPr lang="en-US" dirty="0"/>
              <a:t>Email </a:t>
            </a:r>
            <a:r>
              <a:rPr lang="en-US" dirty="0">
                <a:hlinkClick r:id="rId2"/>
              </a:rPr>
              <a:t>smiths79@michigan.gov</a:t>
            </a:r>
            <a:r>
              <a:rPr lang="en-US" dirty="0"/>
              <a:t> with questions or concerns</a:t>
            </a:r>
          </a:p>
        </p:txBody>
      </p:sp>
      <p:sp>
        <p:nvSpPr>
          <p:cNvPr id="4" name="TextBox 3">
            <a:extLst>
              <a:ext uri="{FF2B5EF4-FFF2-40B4-BE49-F238E27FC236}">
                <a16:creationId xmlns:a16="http://schemas.microsoft.com/office/drawing/2014/main" id="{CB017C5A-B116-423A-AB4B-1F0CCF9AB710}"/>
              </a:ext>
            </a:extLst>
          </p:cNvPr>
          <p:cNvSpPr txBox="1"/>
          <p:nvPr/>
        </p:nvSpPr>
        <p:spPr>
          <a:xfrm>
            <a:off x="986117" y="782122"/>
            <a:ext cx="10219765" cy="2646878"/>
          </a:xfrm>
          <a:prstGeom prst="rect">
            <a:avLst/>
          </a:prstGeom>
          <a:noFill/>
        </p:spPr>
        <p:txBody>
          <a:bodyPr wrap="square" rtlCol="0">
            <a:spAutoFit/>
          </a:bodyPr>
          <a:lstStyle/>
          <a:p>
            <a:pPr algn="ctr"/>
            <a:r>
              <a:rPr lang="en-US" sz="16600" dirty="0"/>
              <a:t>Questions?</a:t>
            </a:r>
          </a:p>
        </p:txBody>
      </p:sp>
    </p:spTree>
    <p:extLst>
      <p:ext uri="{BB962C8B-B14F-4D97-AF65-F5344CB8AC3E}">
        <p14:creationId xmlns:p14="http://schemas.microsoft.com/office/powerpoint/2010/main" val="96492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245AC-9E86-4E59-A1E7-43546017B054}"/>
              </a:ext>
            </a:extLst>
          </p:cNvPr>
          <p:cNvSpPr>
            <a:spLocks noGrp="1"/>
          </p:cNvSpPr>
          <p:nvPr>
            <p:ph type="title"/>
          </p:nvPr>
        </p:nvSpPr>
        <p:spPr/>
        <p:txBody>
          <a:bodyPr/>
          <a:lstStyle/>
          <a:p>
            <a:r>
              <a:rPr lang="en-US"/>
              <a:t>Administrative information</a:t>
            </a:r>
            <a:endParaRPr lang="en-US" dirty="0"/>
          </a:p>
        </p:txBody>
      </p:sp>
      <p:pic>
        <p:nvPicPr>
          <p:cNvPr id="6" name="Content Placeholder 5" descr="A screenshot of a cell phone&#10;&#10;Description automatically generated">
            <a:extLst>
              <a:ext uri="{FF2B5EF4-FFF2-40B4-BE49-F238E27FC236}">
                <a16:creationId xmlns:a16="http://schemas.microsoft.com/office/drawing/2014/main" id="{FEB884E4-EFA2-4948-8B73-444E710A705A}"/>
              </a:ext>
            </a:extLst>
          </p:cNvPr>
          <p:cNvPicPr>
            <a:picLocks noGrp="1" noChangeAspect="1"/>
          </p:cNvPicPr>
          <p:nvPr>
            <p:ph idx="1"/>
          </p:nvPr>
        </p:nvPicPr>
        <p:blipFill>
          <a:blip r:embed="rId3"/>
          <a:stretch>
            <a:fillRect/>
          </a:stretch>
        </p:blipFill>
        <p:spPr>
          <a:xfrm>
            <a:off x="5591573" y="797892"/>
            <a:ext cx="6341847" cy="3530268"/>
          </a:xfrm>
        </p:spPr>
      </p:pic>
      <p:sp>
        <p:nvSpPr>
          <p:cNvPr id="4" name="Text Placeholder 3">
            <a:extLst>
              <a:ext uri="{FF2B5EF4-FFF2-40B4-BE49-F238E27FC236}">
                <a16:creationId xmlns:a16="http://schemas.microsoft.com/office/drawing/2014/main" id="{E3650338-5D38-434E-AE79-B31957779CBE}"/>
              </a:ext>
            </a:extLst>
          </p:cNvPr>
          <p:cNvSpPr>
            <a:spLocks noGrp="1"/>
          </p:cNvSpPr>
          <p:nvPr>
            <p:ph type="body" sz="half" idx="2"/>
          </p:nvPr>
        </p:nvSpPr>
        <p:spPr/>
        <p:txBody>
          <a:bodyPr/>
          <a:lstStyle/>
          <a:p>
            <a:r>
              <a:rPr lang="en-US" dirty="0">
                <a:solidFill>
                  <a:schemeClr val="bg1">
                    <a:lumMod val="75000"/>
                  </a:schemeClr>
                </a:solidFill>
              </a:rPr>
              <a:t>Date of Illness Onset/Symptom Start Date</a:t>
            </a:r>
          </a:p>
          <a:p>
            <a:r>
              <a:rPr lang="en-US" dirty="0">
                <a:solidFill>
                  <a:schemeClr val="bg1">
                    <a:lumMod val="75000"/>
                  </a:schemeClr>
                </a:solidFill>
              </a:rPr>
              <a:t>Date Reported (Referral Date)</a:t>
            </a:r>
          </a:p>
          <a:p>
            <a:r>
              <a:rPr lang="en-US" dirty="0">
                <a:solidFill>
                  <a:schemeClr val="bg1">
                    <a:lumMod val="75000"/>
                  </a:schemeClr>
                </a:solidFill>
              </a:rPr>
              <a:t>Date Counted</a:t>
            </a:r>
          </a:p>
          <a:p>
            <a:r>
              <a:rPr lang="en-US" dirty="0">
                <a:solidFill>
                  <a:schemeClr val="bg1">
                    <a:lumMod val="75000"/>
                  </a:schemeClr>
                </a:solidFill>
              </a:rPr>
              <a:t>State Case Number</a:t>
            </a:r>
          </a:p>
          <a:p>
            <a:r>
              <a:rPr lang="en-US" dirty="0"/>
              <a:t>Case Already Counted by Another Reporting Area?</a:t>
            </a:r>
          </a:p>
        </p:txBody>
      </p:sp>
      <p:sp>
        <p:nvSpPr>
          <p:cNvPr id="7" name="TextBox 6">
            <a:extLst>
              <a:ext uri="{FF2B5EF4-FFF2-40B4-BE49-F238E27FC236}">
                <a16:creationId xmlns:a16="http://schemas.microsoft.com/office/drawing/2014/main" id="{62D4ED35-A7D3-4106-94D5-CAA6A27ACCB2}"/>
              </a:ext>
            </a:extLst>
          </p:cNvPr>
          <p:cNvSpPr txBox="1"/>
          <p:nvPr/>
        </p:nvSpPr>
        <p:spPr>
          <a:xfrm>
            <a:off x="1024128" y="4484914"/>
            <a:ext cx="10909292" cy="2308324"/>
          </a:xfrm>
          <a:prstGeom prst="rect">
            <a:avLst/>
          </a:prstGeom>
          <a:noFill/>
        </p:spPr>
        <p:txBody>
          <a:bodyPr wrap="square" rtlCol="0">
            <a:spAutoFit/>
          </a:bodyPr>
          <a:lstStyle/>
          <a:p>
            <a:r>
              <a:rPr lang="en-US" sz="1600" dirty="0">
                <a:solidFill>
                  <a:schemeClr val="accent2">
                    <a:lumMod val="75000"/>
                  </a:schemeClr>
                </a:solidFill>
              </a:rPr>
              <a:t>Specify whether the case has been counted by another U.S. reporting area or another county.  If so, specify the U.S. reporting area state case number or country. </a:t>
            </a:r>
            <a:r>
              <a:rPr lang="en-US" sz="1600" b="1" dirty="0">
                <a:solidFill>
                  <a:schemeClr val="accent2">
                    <a:lumMod val="75000"/>
                  </a:schemeClr>
                </a:solidFill>
              </a:rPr>
              <a:t>This will usually be entered by the MDHHS TB Unit</a:t>
            </a:r>
          </a:p>
          <a:p>
            <a:endParaRPr lang="en-US" sz="1600" dirty="0">
              <a:solidFill>
                <a:schemeClr val="accent2">
                  <a:lumMod val="75000"/>
                </a:schemeClr>
              </a:solidFill>
            </a:endParaRPr>
          </a:p>
          <a:p>
            <a:r>
              <a:rPr lang="en-US" sz="1600" dirty="0">
                <a:solidFill>
                  <a:schemeClr val="accent2">
                    <a:lumMod val="75000"/>
                  </a:schemeClr>
                </a:solidFill>
              </a:rPr>
              <a:t>Purpose: TB cases may be reported by multiple reporting areas in the event that the patient moved between reporting areas while under care for a TB episode; however, to avoid double-counting the case, it is important that only one reporting area officially “count” the case. This question helps to determine whether the case report should be considered “countable” for incidence calculations. </a:t>
            </a:r>
          </a:p>
          <a:p>
            <a:endParaRPr lang="en-US" sz="1600" dirty="0">
              <a:solidFill>
                <a:schemeClr val="accent2">
                  <a:lumMod val="75000"/>
                </a:schemeClr>
              </a:solidFill>
            </a:endParaRPr>
          </a:p>
          <a:p>
            <a:r>
              <a:rPr lang="en-US" sz="1600" dirty="0">
                <a:solidFill>
                  <a:schemeClr val="accent2">
                    <a:lumMod val="75000"/>
                  </a:schemeClr>
                </a:solidFill>
              </a:rPr>
              <a:t>2020 RVCT Reference Manual pg. 14</a:t>
            </a:r>
          </a:p>
        </p:txBody>
      </p:sp>
      <p:sp>
        <p:nvSpPr>
          <p:cNvPr id="8" name="Rectangle 7">
            <a:extLst>
              <a:ext uri="{FF2B5EF4-FFF2-40B4-BE49-F238E27FC236}">
                <a16:creationId xmlns:a16="http://schemas.microsoft.com/office/drawing/2014/main" id="{4DA0D647-D2D2-49EE-BDDF-198C8148995E}"/>
              </a:ext>
            </a:extLst>
          </p:cNvPr>
          <p:cNvSpPr/>
          <p:nvPr/>
        </p:nvSpPr>
        <p:spPr>
          <a:xfrm>
            <a:off x="5576971" y="3596640"/>
            <a:ext cx="6341847" cy="73152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505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A05A818-6996-42A9-ADB6-03DCE8D83323}"/>
              </a:ext>
            </a:extLst>
          </p:cNvPr>
          <p:cNvPicPr>
            <a:picLocks noChangeAspect="1"/>
          </p:cNvPicPr>
          <p:nvPr/>
        </p:nvPicPr>
        <p:blipFill>
          <a:blip r:embed="rId2"/>
          <a:stretch>
            <a:fillRect/>
          </a:stretch>
        </p:blipFill>
        <p:spPr>
          <a:xfrm>
            <a:off x="1319212" y="785812"/>
            <a:ext cx="9553575" cy="5286375"/>
          </a:xfrm>
          <a:prstGeom prst="rect">
            <a:avLst/>
          </a:prstGeom>
        </p:spPr>
      </p:pic>
    </p:spTree>
    <p:extLst>
      <p:ext uri="{BB962C8B-B14F-4D97-AF65-F5344CB8AC3E}">
        <p14:creationId xmlns:p14="http://schemas.microsoft.com/office/powerpoint/2010/main" val="33745239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548</TotalTime>
  <Words>9114</Words>
  <Application>Microsoft Office PowerPoint</Application>
  <PresentationFormat>Widescreen</PresentationFormat>
  <Paragraphs>873</Paragraphs>
  <Slides>73</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Arial</vt:lpstr>
      <vt:lpstr>Calibri</vt:lpstr>
      <vt:lpstr>Tw Cen MT</vt:lpstr>
      <vt:lpstr>Tw Cen MT Condensed</vt:lpstr>
      <vt:lpstr>Wingdings 3</vt:lpstr>
      <vt:lpstr>Integral</vt:lpstr>
      <vt:lpstr>2020 RVCT MDSS Training</vt:lpstr>
      <vt:lpstr>General Guidelines</vt:lpstr>
      <vt:lpstr>Administrative information</vt:lpstr>
      <vt:lpstr>Administrative information</vt:lpstr>
      <vt:lpstr>Administrative information</vt:lpstr>
      <vt:lpstr>Administrative information</vt:lpstr>
      <vt:lpstr>Administrative information</vt:lpstr>
      <vt:lpstr>Administrative information</vt:lpstr>
      <vt:lpstr>PowerPoint Presentation</vt:lpstr>
      <vt:lpstr>Demographics &amp; Initial Evaluation</vt:lpstr>
      <vt:lpstr>Demographics &amp; Initial Evaluation</vt:lpstr>
      <vt:lpstr>Demographics &amp; Initial Evaluation</vt:lpstr>
      <vt:lpstr>PowerPoint Presentation</vt:lpstr>
      <vt:lpstr>Demographics &amp; Initial Evaluation</vt:lpstr>
      <vt:lpstr>Demographics &amp; Initial Evaluation</vt:lpstr>
      <vt:lpstr>Demographics &amp; Initial Evaluation</vt:lpstr>
      <vt:lpstr>Demographics &amp; Initial Evaluation</vt:lpstr>
      <vt:lpstr>Demographics &amp; Initial Evaluation</vt:lpstr>
      <vt:lpstr>Demographics &amp; Initial Evaluation</vt:lpstr>
      <vt:lpstr>PowerPoint Presentation</vt:lpstr>
      <vt:lpstr>Demographics &amp; Initial Evaluation</vt:lpstr>
      <vt:lpstr>Demographics &amp; Initial Evaluation</vt:lpstr>
      <vt:lpstr>Demographics &amp; Initial Evaluation</vt:lpstr>
      <vt:lpstr>Demographics &amp; Initial Evaluation</vt:lpstr>
      <vt:lpstr>PowerPoint Presentation</vt:lpstr>
      <vt:lpstr>PowerPoint Presentation</vt:lpstr>
      <vt:lpstr>Risk factors</vt:lpstr>
      <vt:lpstr>Risk factors</vt:lpstr>
      <vt:lpstr>Risk factors</vt:lpstr>
      <vt:lpstr>Risk factors</vt:lpstr>
      <vt:lpstr>Risk factors</vt:lpstr>
      <vt:lpstr>Risk factors</vt:lpstr>
      <vt:lpstr>Risk factors</vt:lpstr>
      <vt:lpstr>PowerPoint Presentation</vt:lpstr>
      <vt:lpstr>Diagnostic testing</vt:lpstr>
      <vt:lpstr>Diagnostic testing</vt:lpstr>
      <vt:lpstr>Diagnostic testing</vt:lpstr>
      <vt:lpstr>PowerPoint Presentation</vt:lpstr>
      <vt:lpstr>PowerPoint Presentation</vt:lpstr>
      <vt:lpstr>Clinical history &amp; findings</vt:lpstr>
      <vt:lpstr>Clinical history &amp; findings</vt:lpstr>
      <vt:lpstr>Clinical history &amp; findings</vt:lpstr>
      <vt:lpstr>PowerPoint Presentation</vt:lpstr>
      <vt:lpstr>Epidemiologic investigation</vt:lpstr>
      <vt:lpstr>Epidemiologic investigation</vt:lpstr>
      <vt:lpstr>Epidemiologic investigation</vt:lpstr>
      <vt:lpstr>Epidemiologic investigation</vt:lpstr>
      <vt:lpstr>Epidemiologic investigation</vt:lpstr>
      <vt:lpstr>PowerPoint Presentation</vt:lpstr>
      <vt:lpstr>Initial treatment information</vt:lpstr>
      <vt:lpstr>Initial treatment information</vt:lpstr>
      <vt:lpstr>Initial treatment information</vt:lpstr>
      <vt:lpstr>Initial treatment information</vt:lpstr>
      <vt:lpstr>PowerPoint Presentation</vt:lpstr>
      <vt:lpstr>Genotyping &amp; drug susceptibility testing</vt:lpstr>
      <vt:lpstr>Genotyping &amp; drug susceptibility testing</vt:lpstr>
      <vt:lpstr>Genotyping &amp; drug susceptibility testing</vt:lpstr>
      <vt:lpstr>Genotyping &amp; drug susceptibility testing</vt:lpstr>
      <vt:lpstr>Genotyping &amp; drug susceptibility testing</vt:lpstr>
      <vt:lpstr>Genotyping &amp; drug susceptibility testing</vt:lpstr>
      <vt:lpstr>PowerPoint Presentation</vt:lpstr>
      <vt:lpstr>PowerPoint Presentation</vt:lpstr>
      <vt:lpstr>Case outcome</vt:lpstr>
      <vt:lpstr>Case outcome</vt:lpstr>
      <vt:lpstr>Case outcome</vt:lpstr>
      <vt:lpstr>Case outcome</vt:lpstr>
      <vt:lpstr>Case outcome</vt:lpstr>
      <vt:lpstr>Case outcome</vt:lpstr>
      <vt:lpstr>Case outcome</vt:lpstr>
      <vt:lpstr>Case outcome</vt:lpstr>
      <vt:lpstr>PowerPoint Presentation</vt:lpstr>
      <vt:lpstr>Tuberculosis Case Definition for Public Health Surveillance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RVCT MDSS Training</dc:title>
  <dc:creator>Smith, Shona (DHHS)</dc:creator>
  <cp:lastModifiedBy>Evan Timme</cp:lastModifiedBy>
  <cp:revision>33</cp:revision>
  <dcterms:created xsi:type="dcterms:W3CDTF">2020-06-25T15:21:20Z</dcterms:created>
  <dcterms:modified xsi:type="dcterms:W3CDTF">2021-12-17T18:53:24Z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a2fed65-62e7-46ea-af74-187e0c17143a_Enabled">
    <vt:lpwstr>True</vt:lpwstr>
  </property>
  <property fmtid="{D5CDD505-2E9C-101B-9397-08002B2CF9AE}" pid="3" name="MSIP_Label_3a2fed65-62e7-46ea-af74-187e0c17143a_SiteId">
    <vt:lpwstr>d5fb7087-3777-42ad-966a-892ef47225d1</vt:lpwstr>
  </property>
  <property fmtid="{D5CDD505-2E9C-101B-9397-08002B2CF9AE}" pid="4" name="MSIP_Label_3a2fed65-62e7-46ea-af74-187e0c17143a_Owner">
    <vt:lpwstr>SmithS79@michigan.gov</vt:lpwstr>
  </property>
  <property fmtid="{D5CDD505-2E9C-101B-9397-08002B2CF9AE}" pid="5" name="MSIP_Label_3a2fed65-62e7-46ea-af74-187e0c17143a_SetDate">
    <vt:lpwstr>2020-06-25T18:11:08.7759370Z</vt:lpwstr>
  </property>
  <property fmtid="{D5CDD505-2E9C-101B-9397-08002B2CF9AE}" pid="6" name="MSIP_Label_3a2fed65-62e7-46ea-af74-187e0c17143a_Name">
    <vt:lpwstr>Internal Data (Standard State Data)</vt:lpwstr>
  </property>
  <property fmtid="{D5CDD505-2E9C-101B-9397-08002B2CF9AE}" pid="7" name="MSIP_Label_3a2fed65-62e7-46ea-af74-187e0c17143a_Application">
    <vt:lpwstr>Microsoft Azure Information Protection</vt:lpwstr>
  </property>
  <property fmtid="{D5CDD505-2E9C-101B-9397-08002B2CF9AE}" pid="8" name="MSIP_Label_3a2fed65-62e7-46ea-af74-187e0c17143a_ActionId">
    <vt:lpwstr>f4fd05f1-5f7c-40aa-a28a-96cb270a6505</vt:lpwstr>
  </property>
  <property fmtid="{D5CDD505-2E9C-101B-9397-08002B2CF9AE}" pid="9" name="MSIP_Label_3a2fed65-62e7-46ea-af74-187e0c17143a_Extended_MSFT_Method">
    <vt:lpwstr>Manual</vt:lpwstr>
  </property>
  <property fmtid="{D5CDD505-2E9C-101B-9397-08002B2CF9AE}" pid="10" name="Sensitivity">
    <vt:lpwstr>Internal Data (Standard State Data)</vt:lpwstr>
  </property>
</Properties>
</file>