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362" r:id="rId2"/>
    <p:sldId id="365" r:id="rId3"/>
    <p:sldId id="366" r:id="rId4"/>
    <p:sldId id="363" r:id="rId5"/>
    <p:sldId id="367" r:id="rId6"/>
    <p:sldId id="377" r:id="rId7"/>
    <p:sldId id="345" r:id="rId8"/>
    <p:sldId id="368" r:id="rId9"/>
    <p:sldId id="371" r:id="rId10"/>
    <p:sldId id="379" r:id="rId11"/>
    <p:sldId id="380" r:id="rId12"/>
    <p:sldId id="351" r:id="rId13"/>
    <p:sldId id="381" r:id="rId14"/>
    <p:sldId id="383" r:id="rId15"/>
    <p:sldId id="374" r:id="rId16"/>
    <p:sldId id="375" r:id="rId17"/>
    <p:sldId id="359" r:id="rId18"/>
    <p:sldId id="372" r:id="rId19"/>
  </p:sldIdLst>
  <p:sldSz cx="9144000" cy="6858000" type="screen4x3"/>
  <p:notesSz cx="7010400" cy="9296400"/>
  <p:embeddedFontLst>
    <p:embeddedFont>
      <p:font typeface="Myriad Web Pro" charset="0"/>
      <p:regular r:id="rId22"/>
      <p:bold r:id="rId23"/>
      <p: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 Kammerer" initials="sk" lastIdx="4" clrIdx="0"/>
  <p:cmAuthor id="1" name="SDSetup (CDC)" initials="S(" lastIdx="2" clrIdx="1"/>
  <p:cmAuthor id="2" name="Mitruka, Kiren (CDC/OID/NCHHSTP)" initials="Kire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6"/>
    <a:srgbClr val="FAAA00"/>
    <a:srgbClr val="003964"/>
    <a:srgbClr val="646464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78" autoAdjust="0"/>
    <p:restoredTop sz="72864" autoAdjust="0"/>
  </p:normalViewPr>
  <p:slideViewPr>
    <p:cSldViewPr>
      <p:cViewPr varScale="1">
        <p:scale>
          <a:sx n="53" d="100"/>
          <a:sy n="53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%20cot%20acet\graphs%20incarceration%20co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%20cot%20acet\graphs%20incarceration%20cot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%20cot%20acet\graphs%20incarceration%20co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\TIMELY%20TREND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%20cot%20acet\graphs%20incarceration%20co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%20cot%20acet\graphs%20incarceration%20cot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uu6\Desktop\incarceration\TIMELY%20TRE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Incarcerated at diagnosis</c:v>
                </c:pt>
              </c:strCache>
            </c:strRef>
          </c:tx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953</c:v>
                </c:pt>
                <c:pt idx="1">
                  <c:v>1119</c:v>
                </c:pt>
                <c:pt idx="2">
                  <c:v>938</c:v>
                </c:pt>
                <c:pt idx="3">
                  <c:v>784</c:v>
                </c:pt>
                <c:pt idx="4">
                  <c:v>747</c:v>
                </c:pt>
                <c:pt idx="5">
                  <c:v>657</c:v>
                </c:pt>
                <c:pt idx="6">
                  <c:v>578</c:v>
                </c:pt>
                <c:pt idx="7">
                  <c:v>587</c:v>
                </c:pt>
                <c:pt idx="8">
                  <c:v>522</c:v>
                </c:pt>
                <c:pt idx="9">
                  <c:v>460</c:v>
                </c:pt>
                <c:pt idx="10">
                  <c:v>477</c:v>
                </c:pt>
                <c:pt idx="11">
                  <c:v>497</c:v>
                </c:pt>
                <c:pt idx="12">
                  <c:v>537</c:v>
                </c:pt>
                <c:pt idx="13">
                  <c:v>509</c:v>
                </c:pt>
                <c:pt idx="14">
                  <c:v>480</c:v>
                </c:pt>
                <c:pt idx="15">
                  <c:v>496</c:v>
                </c:pt>
                <c:pt idx="16">
                  <c:v>461</c:v>
                </c:pt>
                <c:pt idx="17">
                  <c:v>487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TB cases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25107</c:v>
                </c:pt>
                <c:pt idx="1">
                  <c:v>24205</c:v>
                </c:pt>
                <c:pt idx="2">
                  <c:v>22727</c:v>
                </c:pt>
                <c:pt idx="3">
                  <c:v>21210</c:v>
                </c:pt>
                <c:pt idx="4">
                  <c:v>19751</c:v>
                </c:pt>
                <c:pt idx="5">
                  <c:v>18287</c:v>
                </c:pt>
                <c:pt idx="6">
                  <c:v>17500</c:v>
                </c:pt>
                <c:pt idx="7">
                  <c:v>16309</c:v>
                </c:pt>
                <c:pt idx="8">
                  <c:v>15945</c:v>
                </c:pt>
                <c:pt idx="9">
                  <c:v>15055</c:v>
                </c:pt>
                <c:pt idx="10">
                  <c:v>14835</c:v>
                </c:pt>
                <c:pt idx="11">
                  <c:v>14499</c:v>
                </c:pt>
                <c:pt idx="12">
                  <c:v>14068</c:v>
                </c:pt>
                <c:pt idx="13">
                  <c:v>13732</c:v>
                </c:pt>
                <c:pt idx="14">
                  <c:v>13286</c:v>
                </c:pt>
                <c:pt idx="15">
                  <c:v>12905</c:v>
                </c:pt>
                <c:pt idx="16">
                  <c:v>11537</c:v>
                </c:pt>
                <c:pt idx="17">
                  <c:v>11182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40376704"/>
        <c:axId val="142598912"/>
      </c:barChart>
      <c:catAx>
        <c:axId val="14037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797777534752601"/>
              <c:y val="0.92566666666666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2598912"/>
        <c:crosses val="autoZero"/>
        <c:auto val="1"/>
        <c:lblAlgn val="ctr"/>
        <c:lblOffset val="100"/>
        <c:noMultiLvlLbl val="0"/>
      </c:catAx>
      <c:valAx>
        <c:axId val="142598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cases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2592592592592622E-3"/>
              <c:y val="0.166734669529945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037670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36135425780110819"/>
          <c:y val="0.1281784776902887"/>
          <c:w val="0.30994203849518809"/>
          <c:h val="0.1436430446194225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slide 6'!$B$1</c:f>
              <c:strCache>
                <c:ptCount val="1"/>
                <c:pt idx="0">
                  <c:v>No. of cases in incarcerated persons 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'data slide 6'!$A$2:$A$19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'data slide 6'!$B$2:$B$19</c:f>
              <c:numCache>
                <c:formatCode>General</c:formatCode>
                <c:ptCount val="18"/>
                <c:pt idx="0">
                  <c:v>953</c:v>
                </c:pt>
                <c:pt idx="1">
                  <c:v>1119</c:v>
                </c:pt>
                <c:pt idx="2">
                  <c:v>938</c:v>
                </c:pt>
                <c:pt idx="3">
                  <c:v>784</c:v>
                </c:pt>
                <c:pt idx="4">
                  <c:v>747</c:v>
                </c:pt>
                <c:pt idx="5">
                  <c:v>657</c:v>
                </c:pt>
                <c:pt idx="6">
                  <c:v>578</c:v>
                </c:pt>
                <c:pt idx="7">
                  <c:v>587</c:v>
                </c:pt>
                <c:pt idx="8">
                  <c:v>522</c:v>
                </c:pt>
                <c:pt idx="9">
                  <c:v>460</c:v>
                </c:pt>
                <c:pt idx="10">
                  <c:v>477</c:v>
                </c:pt>
                <c:pt idx="11">
                  <c:v>497</c:v>
                </c:pt>
                <c:pt idx="12">
                  <c:v>537</c:v>
                </c:pt>
                <c:pt idx="13">
                  <c:v>509</c:v>
                </c:pt>
                <c:pt idx="14">
                  <c:v>480</c:v>
                </c:pt>
                <c:pt idx="15">
                  <c:v>496</c:v>
                </c:pt>
                <c:pt idx="16">
                  <c:v>461</c:v>
                </c:pt>
                <c:pt idx="17">
                  <c:v>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92"/>
        <c:axId val="142648064"/>
        <c:axId val="142649984"/>
      </c:barChart>
      <c:lineChart>
        <c:grouping val="standard"/>
        <c:varyColors val="0"/>
        <c:ser>
          <c:idx val="1"/>
          <c:order val="1"/>
          <c:tx>
            <c:strRef>
              <c:f>'data slide 6'!$C$1</c:f>
              <c:strCache>
                <c:ptCount val="1"/>
                <c:pt idx="0">
                  <c:v>Percentage of total cases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'data slide 6'!$A$2:$A$19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'data slide 6'!$C$2:$C$19</c:f>
              <c:numCache>
                <c:formatCode>General</c:formatCode>
                <c:ptCount val="18"/>
                <c:pt idx="0">
                  <c:v>3.8</c:v>
                </c:pt>
                <c:pt idx="1">
                  <c:v>4.62</c:v>
                </c:pt>
                <c:pt idx="2">
                  <c:v>4.13</c:v>
                </c:pt>
                <c:pt idx="3">
                  <c:v>3.7</c:v>
                </c:pt>
                <c:pt idx="4">
                  <c:v>3.78</c:v>
                </c:pt>
                <c:pt idx="5">
                  <c:v>3.59</c:v>
                </c:pt>
                <c:pt idx="6">
                  <c:v>3.3</c:v>
                </c:pt>
                <c:pt idx="7">
                  <c:v>3.6</c:v>
                </c:pt>
                <c:pt idx="8">
                  <c:v>3.27</c:v>
                </c:pt>
                <c:pt idx="9">
                  <c:v>3.06</c:v>
                </c:pt>
                <c:pt idx="10">
                  <c:v>3.22</c:v>
                </c:pt>
                <c:pt idx="11">
                  <c:v>3.43</c:v>
                </c:pt>
                <c:pt idx="12">
                  <c:v>3.82</c:v>
                </c:pt>
                <c:pt idx="13">
                  <c:v>3.71</c:v>
                </c:pt>
                <c:pt idx="14">
                  <c:v>3.61</c:v>
                </c:pt>
                <c:pt idx="15">
                  <c:v>3.84</c:v>
                </c:pt>
                <c:pt idx="16">
                  <c:v>4</c:v>
                </c:pt>
                <c:pt idx="17">
                  <c:v>4.3600000000000003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346880"/>
        <c:axId val="142344960"/>
      </c:lineChart>
      <c:catAx>
        <c:axId val="142648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649984"/>
        <c:crosses val="autoZero"/>
        <c:auto val="1"/>
        <c:lblAlgn val="ctr"/>
        <c:lblOffset val="100"/>
        <c:noMultiLvlLbl val="0"/>
      </c:catAx>
      <c:valAx>
        <c:axId val="142649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cases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648064"/>
        <c:crosses val="autoZero"/>
        <c:crossBetween val="between"/>
      </c:valAx>
      <c:valAx>
        <c:axId val="142344960"/>
        <c:scaling>
          <c:orientation val="minMax"/>
          <c:max val="1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346880"/>
        <c:crosses val="max"/>
        <c:crossBetween val="between"/>
      </c:valAx>
      <c:catAx>
        <c:axId val="14234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3449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47958588509769612"/>
          <c:y val="5.7916969481074332E-2"/>
          <c:w val="0.3944902546903859"/>
          <c:h val="0.17903889286566452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'data slide 10 11'!$A$3</c:f>
              <c:strCache>
                <c:ptCount val="1"/>
                <c:pt idx="0">
                  <c:v>Not incarcerated  COT ≤12 months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'data slide 10 11'!$B$1:$K$1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'data slide 10 11'!$B$3:$K$3</c:f>
              <c:numCache>
                <c:formatCode>General</c:formatCode>
                <c:ptCount val="10"/>
                <c:pt idx="0">
                  <c:v>81.290000000000006</c:v>
                </c:pt>
                <c:pt idx="1">
                  <c:v>82.21</c:v>
                </c:pt>
                <c:pt idx="2">
                  <c:v>82.41</c:v>
                </c:pt>
                <c:pt idx="3">
                  <c:v>83.01</c:v>
                </c:pt>
                <c:pt idx="4">
                  <c:v>83.74</c:v>
                </c:pt>
                <c:pt idx="5">
                  <c:v>84.45</c:v>
                </c:pt>
                <c:pt idx="6">
                  <c:v>83.9</c:v>
                </c:pt>
                <c:pt idx="7">
                  <c:v>84.65</c:v>
                </c:pt>
                <c:pt idx="8">
                  <c:v>85.32</c:v>
                </c:pt>
                <c:pt idx="9">
                  <c:v>85.51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'data slide 10 11'!$A$2</c:f>
              <c:strCache>
                <c:ptCount val="1"/>
                <c:pt idx="0">
                  <c:v>Incarcerated COT ≤12 months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'data slide 10 11'!$B$1:$K$1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'data slide 10 11'!$B$2:$K$2</c:f>
              <c:numCache>
                <c:formatCode>General</c:formatCode>
                <c:ptCount val="10"/>
                <c:pt idx="0">
                  <c:v>69.69</c:v>
                </c:pt>
                <c:pt idx="1">
                  <c:v>66.849999999999994</c:v>
                </c:pt>
                <c:pt idx="2">
                  <c:v>66.599999999999994</c:v>
                </c:pt>
                <c:pt idx="3">
                  <c:v>64.39</c:v>
                </c:pt>
                <c:pt idx="4">
                  <c:v>61.73</c:v>
                </c:pt>
                <c:pt idx="5">
                  <c:v>61.97</c:v>
                </c:pt>
                <c:pt idx="6">
                  <c:v>66.599999999999994</c:v>
                </c:pt>
                <c:pt idx="7">
                  <c:v>65.23</c:v>
                </c:pt>
                <c:pt idx="8">
                  <c:v>64.989999999999995</c:v>
                </c:pt>
                <c:pt idx="9">
                  <c:v>62.25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09280"/>
        <c:axId val="143011200"/>
      </c:lineChart>
      <c:catAx>
        <c:axId val="14300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011200"/>
        <c:crosses val="autoZero"/>
        <c:auto val="1"/>
        <c:lblAlgn val="ctr"/>
        <c:lblOffset val="100"/>
        <c:noMultiLvlLbl val="0"/>
      </c:catAx>
      <c:valAx>
        <c:axId val="1430112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alpha val="17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% eligible patients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009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slide 10 11'!$A$4</c:f>
              <c:strCache>
                <c:ptCount val="1"/>
                <c:pt idx="0">
                  <c:v>Incarcerated COT &gt;12 months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'data slide 10 11'!$B$1:$K$1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'data slide 10 11'!$B$4:$K$4</c:f>
              <c:numCache>
                <c:formatCode>General</c:formatCode>
                <c:ptCount val="10"/>
                <c:pt idx="0">
                  <c:v>13.49</c:v>
                </c:pt>
                <c:pt idx="1">
                  <c:v>12.96</c:v>
                </c:pt>
                <c:pt idx="2">
                  <c:v>9.81</c:v>
                </c:pt>
                <c:pt idx="3">
                  <c:v>11.79</c:v>
                </c:pt>
                <c:pt idx="4">
                  <c:v>9.11</c:v>
                </c:pt>
                <c:pt idx="5">
                  <c:v>10.29</c:v>
                </c:pt>
                <c:pt idx="6">
                  <c:v>10.26</c:v>
                </c:pt>
                <c:pt idx="7">
                  <c:v>9.7200000000000006</c:v>
                </c:pt>
                <c:pt idx="8">
                  <c:v>9.19</c:v>
                </c:pt>
                <c:pt idx="9">
                  <c:v>7.28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slide 10 11'!$A$5</c:f>
              <c:strCache>
                <c:ptCount val="1"/>
                <c:pt idx="0">
                  <c:v>Not incarcerated COT &gt;12 months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'data slide 10 11'!$B$1:$K$1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'data slide 10 11'!$B$5:$K$5</c:f>
              <c:numCache>
                <c:formatCode>General</c:formatCode>
                <c:ptCount val="10"/>
                <c:pt idx="0">
                  <c:v>11.46</c:v>
                </c:pt>
                <c:pt idx="1">
                  <c:v>10.98</c:v>
                </c:pt>
                <c:pt idx="2">
                  <c:v>11.04</c:v>
                </c:pt>
                <c:pt idx="3">
                  <c:v>10.31</c:v>
                </c:pt>
                <c:pt idx="4">
                  <c:v>9.93</c:v>
                </c:pt>
                <c:pt idx="5">
                  <c:v>8.89</c:v>
                </c:pt>
                <c:pt idx="6">
                  <c:v>9.3000000000000007</c:v>
                </c:pt>
                <c:pt idx="7">
                  <c:v>9.0399999999999991</c:v>
                </c:pt>
                <c:pt idx="8">
                  <c:v>8.9600000000000009</c:v>
                </c:pt>
                <c:pt idx="9">
                  <c:v>8.01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53952"/>
        <c:axId val="143055872"/>
      </c:lineChart>
      <c:catAx>
        <c:axId val="14305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055872"/>
        <c:crosses val="autoZero"/>
        <c:auto val="1"/>
        <c:lblAlgn val="ctr"/>
        <c:lblOffset val="100"/>
        <c:noMultiLvlLbl val="0"/>
      </c:catAx>
      <c:valAx>
        <c:axId val="14305587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1">
                  <a:alpha val="18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% eligible patients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053952"/>
        <c:crosses val="autoZero"/>
        <c:crossBetween val="between"/>
        <c:majorUnit val="10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Incarcerated no known completion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Sheet1!$B$6:$K$6</c:f>
              <c:numCache>
                <c:formatCode>General</c:formatCode>
                <c:ptCount val="10"/>
                <c:pt idx="0">
                  <c:v>16.82</c:v>
                </c:pt>
                <c:pt idx="1">
                  <c:v>20.190000000000001</c:v>
                </c:pt>
                <c:pt idx="2">
                  <c:v>23.59</c:v>
                </c:pt>
                <c:pt idx="3">
                  <c:v>23.82</c:v>
                </c:pt>
                <c:pt idx="4">
                  <c:v>29.16</c:v>
                </c:pt>
                <c:pt idx="5">
                  <c:v>27.74</c:v>
                </c:pt>
                <c:pt idx="6">
                  <c:v>23.14</c:v>
                </c:pt>
                <c:pt idx="7">
                  <c:v>25.05</c:v>
                </c:pt>
                <c:pt idx="8">
                  <c:v>25.82</c:v>
                </c:pt>
                <c:pt idx="9">
                  <c:v>30.459999999999997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Not incarcerated no known completion</c:v>
                </c:pt>
              </c:strCache>
            </c:strRef>
          </c:tx>
          <c:spPr>
            <a:ln w="38100">
              <a:solidFill>
                <a:srgbClr val="0039A6"/>
              </a:solidFill>
            </a:ln>
          </c:spPr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Sheet1!$B$7:$K$7</c:f>
              <c:numCache>
                <c:formatCode>General</c:formatCode>
                <c:ptCount val="10"/>
                <c:pt idx="0">
                  <c:v>7.25</c:v>
                </c:pt>
                <c:pt idx="1">
                  <c:v>6.81</c:v>
                </c:pt>
                <c:pt idx="2">
                  <c:v>6.55</c:v>
                </c:pt>
                <c:pt idx="3">
                  <c:v>6.68</c:v>
                </c:pt>
                <c:pt idx="4">
                  <c:v>6.33</c:v>
                </c:pt>
                <c:pt idx="5">
                  <c:v>6.6499999999999995</c:v>
                </c:pt>
                <c:pt idx="6">
                  <c:v>6.81</c:v>
                </c:pt>
                <c:pt idx="7">
                  <c:v>6.3</c:v>
                </c:pt>
                <c:pt idx="8">
                  <c:v>5.72</c:v>
                </c:pt>
                <c:pt idx="9">
                  <c:v>6.49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84928"/>
        <c:axId val="143111680"/>
      </c:lineChart>
      <c:catAx>
        <c:axId val="14308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+mn-lt"/>
                    <a:cs typeface="Arial" pitchFamily="34" charset="0"/>
                  </a:defRPr>
                </a:pPr>
                <a:r>
                  <a:rPr lang="en-US" sz="1400" dirty="0" smtClean="0">
                    <a:latin typeface="+mn-lt"/>
                    <a:cs typeface="Arial" pitchFamily="34" charset="0"/>
                  </a:rPr>
                  <a:t>Year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35326164090599782"/>
              <c:y val="0.94253018372703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+mn-lt"/>
                <a:cs typeface="Arial" pitchFamily="34" charset="0"/>
              </a:defRPr>
            </a:pPr>
            <a:endParaRPr lang="en-US"/>
          </a:p>
        </c:txPr>
        <c:crossAx val="143111680"/>
        <c:crosses val="autoZero"/>
        <c:auto val="1"/>
        <c:lblAlgn val="ctr"/>
        <c:lblOffset val="100"/>
        <c:noMultiLvlLbl val="0"/>
      </c:catAx>
      <c:valAx>
        <c:axId val="14311168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1">
                  <a:alpha val="18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latin typeface="+mn-lt"/>
                    <a:cs typeface="Arial" pitchFamily="34" charset="0"/>
                  </a:defRPr>
                </a:pPr>
                <a:r>
                  <a:rPr lang="en-US" sz="1400" b="1" dirty="0" smtClean="0">
                    <a:latin typeface="+mn-lt"/>
                    <a:cs typeface="Arial" pitchFamily="34" charset="0"/>
                  </a:rPr>
                  <a:t>% eligible</a:t>
                </a:r>
                <a:r>
                  <a:rPr lang="en-US" sz="1400" b="1" baseline="0" dirty="0" smtClean="0">
                    <a:latin typeface="+mn-lt"/>
                    <a:cs typeface="Arial" pitchFamily="34" charset="0"/>
                  </a:rPr>
                  <a:t> </a:t>
                </a:r>
                <a:r>
                  <a:rPr lang="en-US" sz="1400" b="1" dirty="0" smtClean="0">
                    <a:latin typeface="+mn-lt"/>
                    <a:cs typeface="Arial" pitchFamily="34" charset="0"/>
                  </a:rPr>
                  <a:t>persons</a:t>
                </a:r>
                <a:endParaRPr lang="en-US" sz="1400" b="1" dirty="0">
                  <a:latin typeface="+mn-lt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7.7160493827160516E-3"/>
              <c:y val="0.24257957528036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+mn-lt"/>
                <a:cs typeface="Arial" pitchFamily="34" charset="0"/>
              </a:defRPr>
            </a:pPr>
            <a:endParaRPr lang="en-US"/>
          </a:p>
        </c:txPr>
        <c:crossAx val="1430849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0135729561582583"/>
          <c:y val="0.45158482462419469"/>
          <c:w val="0.16746986487800136"/>
          <c:h val="0.43016368408494399"/>
        </c:manualLayout>
      </c:layout>
      <c:overlay val="0"/>
      <c:txPr>
        <a:bodyPr/>
        <a:lstStyle/>
        <a:p>
          <a:pPr>
            <a:defRPr sz="1400" b="0">
              <a:latin typeface="+mn-lt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 data slide 12 13'!$A$2</c:f>
              <c:strCache>
                <c:ptCount val="1"/>
                <c:pt idx="0">
                  <c:v>U.S.-born COT ≤12 months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 data slide 12 13'!$B$1:$K$1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 data slide 12 13'!$B$2:$K$2</c:f>
              <c:numCache>
                <c:formatCode>General</c:formatCode>
                <c:ptCount val="10"/>
                <c:pt idx="0">
                  <c:v>71.959999999999994</c:v>
                </c:pt>
                <c:pt idx="1">
                  <c:v>71.069999999999993</c:v>
                </c:pt>
                <c:pt idx="2">
                  <c:v>75</c:v>
                </c:pt>
                <c:pt idx="3">
                  <c:v>73.09</c:v>
                </c:pt>
                <c:pt idx="4">
                  <c:v>67.8</c:v>
                </c:pt>
                <c:pt idx="5">
                  <c:v>69.739999999999995</c:v>
                </c:pt>
                <c:pt idx="6">
                  <c:v>72.73</c:v>
                </c:pt>
                <c:pt idx="7">
                  <c:v>70.77</c:v>
                </c:pt>
                <c:pt idx="8">
                  <c:v>76.83</c:v>
                </c:pt>
                <c:pt idx="9">
                  <c:v>80.650000000000006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 data slide 12 13'!$A$3</c:f>
              <c:strCache>
                <c:ptCount val="1"/>
                <c:pt idx="0">
                  <c:v>Foreign-born COT ≤12 months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 data slide 12 13'!$B$1:$K$1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 data slide 12 13'!$B$3:$K$3</c:f>
              <c:numCache>
                <c:formatCode>General</c:formatCode>
                <c:ptCount val="10"/>
                <c:pt idx="0">
                  <c:v>63.5</c:v>
                </c:pt>
                <c:pt idx="1">
                  <c:v>55.24</c:v>
                </c:pt>
                <c:pt idx="2">
                  <c:v>50</c:v>
                </c:pt>
                <c:pt idx="3">
                  <c:v>47.59</c:v>
                </c:pt>
                <c:pt idx="4">
                  <c:v>52.57</c:v>
                </c:pt>
                <c:pt idx="5">
                  <c:v>50.29</c:v>
                </c:pt>
                <c:pt idx="6">
                  <c:v>55.93</c:v>
                </c:pt>
                <c:pt idx="7">
                  <c:v>58</c:v>
                </c:pt>
                <c:pt idx="8">
                  <c:v>50.95</c:v>
                </c:pt>
                <c:pt idx="9">
                  <c:v>45.06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40576"/>
        <c:axId val="142842496"/>
      </c:lineChart>
      <c:catAx>
        <c:axId val="14284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842496"/>
        <c:crosses val="autoZero"/>
        <c:auto val="1"/>
        <c:lblAlgn val="ctr"/>
        <c:lblOffset val="100"/>
        <c:noMultiLvlLbl val="0"/>
      </c:catAx>
      <c:valAx>
        <c:axId val="14284249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alpha val="22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% eligible patients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840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 data slide 12 13'!$A$4</c:f>
              <c:strCache>
                <c:ptCount val="1"/>
                <c:pt idx="0">
                  <c:v>U.S.-born COT &gt;12 months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 data slide 12 13'!$B$1:$K$1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 data slide 12 13'!$B$4:$K$4</c:f>
              <c:numCache>
                <c:formatCode>General</c:formatCode>
                <c:ptCount val="10"/>
                <c:pt idx="0">
                  <c:v>14.64</c:v>
                </c:pt>
                <c:pt idx="1">
                  <c:v>15.74</c:v>
                </c:pt>
                <c:pt idx="2">
                  <c:v>11.39</c:v>
                </c:pt>
                <c:pt idx="3">
                  <c:v>10.55</c:v>
                </c:pt>
                <c:pt idx="4">
                  <c:v>12.5</c:v>
                </c:pt>
                <c:pt idx="5">
                  <c:v>12.55</c:v>
                </c:pt>
                <c:pt idx="6">
                  <c:v>12.85</c:v>
                </c:pt>
                <c:pt idx="7">
                  <c:v>13.46</c:v>
                </c:pt>
                <c:pt idx="8">
                  <c:v>11.38</c:v>
                </c:pt>
                <c:pt idx="9">
                  <c:v>8.76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 data slide 12 13'!$A$5</c:f>
              <c:strCache>
                <c:ptCount val="1"/>
                <c:pt idx="0">
                  <c:v>Foreign-born COT &gt;12 months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 data slide 12 13'!$B$1:$K$1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 data slide 12 13'!$B$5:$K$5</c:f>
              <c:numCache>
                <c:formatCode>General</c:formatCode>
                <c:ptCount val="10"/>
                <c:pt idx="0">
                  <c:v>10.220000000000001</c:v>
                </c:pt>
                <c:pt idx="1">
                  <c:v>5.59</c:v>
                </c:pt>
                <c:pt idx="2">
                  <c:v>6.79</c:v>
                </c:pt>
                <c:pt idx="3">
                  <c:v>14.48</c:v>
                </c:pt>
                <c:pt idx="4">
                  <c:v>4</c:v>
                </c:pt>
                <c:pt idx="5">
                  <c:v>6.43</c:v>
                </c:pt>
                <c:pt idx="6">
                  <c:v>5.65</c:v>
                </c:pt>
                <c:pt idx="7">
                  <c:v>5</c:v>
                </c:pt>
                <c:pt idx="8">
                  <c:v>6.67</c:v>
                </c:pt>
                <c:pt idx="9">
                  <c:v>6.01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99072"/>
        <c:axId val="142905344"/>
      </c:lineChart>
      <c:catAx>
        <c:axId val="14289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Year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905344"/>
        <c:crosses val="autoZero"/>
        <c:auto val="1"/>
        <c:lblAlgn val="ctr"/>
        <c:lblOffset val="100"/>
        <c:noMultiLvlLbl val="0"/>
      </c:catAx>
      <c:valAx>
        <c:axId val="1429053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2">
                  <a:alpha val="2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% eligible patients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899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'by origin data'!$A$7</c:f>
              <c:strCache>
                <c:ptCount val="1"/>
                <c:pt idx="0">
                  <c:v>Foreign-born no known completion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'by origin data'!$B$1:$K$1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'by origin data'!$B$7:$K$7</c:f>
              <c:numCache>
                <c:formatCode>General</c:formatCode>
                <c:ptCount val="10"/>
                <c:pt idx="0">
                  <c:v>26.279999999999998</c:v>
                </c:pt>
                <c:pt idx="1">
                  <c:v>39.160000000000004</c:v>
                </c:pt>
                <c:pt idx="2">
                  <c:v>43.21</c:v>
                </c:pt>
                <c:pt idx="3">
                  <c:v>37.93</c:v>
                </c:pt>
                <c:pt idx="4">
                  <c:v>43.43</c:v>
                </c:pt>
                <c:pt idx="5">
                  <c:v>43.27</c:v>
                </c:pt>
                <c:pt idx="6">
                  <c:v>38.42</c:v>
                </c:pt>
                <c:pt idx="7">
                  <c:v>37</c:v>
                </c:pt>
                <c:pt idx="8">
                  <c:v>42.379999999999995</c:v>
                </c:pt>
                <c:pt idx="9">
                  <c:v>48.93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'by origin data'!$A$6</c:f>
              <c:strCache>
                <c:ptCount val="1"/>
                <c:pt idx="0">
                  <c:v>U.S.-born no known completion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'by origin data'!$B$1:$K$1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'by origin data'!$B$6:$K$6</c:f>
              <c:numCache>
                <c:formatCode>General</c:formatCode>
                <c:ptCount val="10"/>
                <c:pt idx="0">
                  <c:v>13.4</c:v>
                </c:pt>
                <c:pt idx="1">
                  <c:v>13.2</c:v>
                </c:pt>
                <c:pt idx="2">
                  <c:v>13.61</c:v>
                </c:pt>
                <c:pt idx="3">
                  <c:v>16.36</c:v>
                </c:pt>
                <c:pt idx="4">
                  <c:v>19.7</c:v>
                </c:pt>
                <c:pt idx="5">
                  <c:v>17.71</c:v>
                </c:pt>
                <c:pt idx="6">
                  <c:v>14.42</c:v>
                </c:pt>
                <c:pt idx="7">
                  <c:v>15.77</c:v>
                </c:pt>
                <c:pt idx="8">
                  <c:v>11.79</c:v>
                </c:pt>
                <c:pt idx="9">
                  <c:v>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08128"/>
        <c:axId val="143422592"/>
      </c:lineChart>
      <c:catAx>
        <c:axId val="14340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422592"/>
        <c:crosses val="autoZero"/>
        <c:auto val="1"/>
        <c:lblAlgn val="ctr"/>
        <c:lblOffset val="100"/>
        <c:noMultiLvlLbl val="0"/>
      </c:catAx>
      <c:valAx>
        <c:axId val="1434225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alpha val="16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eligible persons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40812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2229087683484006"/>
          <c:y val="0.38794846098783109"/>
          <c:w val="0.15579554291824632"/>
          <c:h val="0.5028909568122166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fld id="{79EA0276-352C-44EA-947B-CCDE55955B3F}" type="datetimeFigureOut">
              <a:rPr lang="en-US" smtClean="0"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60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fld id="{14C18175-ABF2-40B6-831F-40EC5A5D5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42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fld id="{E7186FBC-6EAE-454E-9876-8C36B97A4B69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44" tIns="43722" rIns="87444" bIns="437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0"/>
            <a:ext cx="5607711" cy="4182457"/>
          </a:xfrm>
          <a:prstGeom prst="rect">
            <a:avLst/>
          </a:prstGeom>
        </p:spPr>
        <p:txBody>
          <a:bodyPr vert="horz" lIns="87444" tIns="43722" rIns="87444" bIns="437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0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fld id="{96C04FFF-8825-493B-923E-5FCE9410A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8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00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0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4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4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444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3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4441">
              <a:defRPr/>
            </a:pPr>
            <a:endParaRPr lang="en-US" sz="1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2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07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4FFF-8825-493B-923E-5FCE9410A1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6B613D-A124-4E65-AB8A-02EE84FD0EBA}" type="datetimeFigureOut">
              <a:rPr lang="en-US" smtClean="0"/>
              <a:pPr/>
              <a:t>3/2/2012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A2C60-9FC8-4120-91F1-4D577DC02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90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 Treatment Completion Among Persons Incarcerated at Diagnosis, </a:t>
            </a:r>
            <a:br>
              <a:rPr lang="en-US" dirty="0" smtClean="0"/>
            </a:br>
            <a:r>
              <a:rPr lang="en-US" dirty="0" smtClean="0"/>
              <a:t>U.S. TB Surveillance System, 1999–2008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14400"/>
          </a:xfrm>
        </p:spPr>
        <p:txBody>
          <a:bodyPr/>
          <a:lstStyle/>
          <a:p>
            <a:r>
              <a:rPr lang="en-US" dirty="0" smtClean="0"/>
              <a:t>Kiren Mitruka, MD, MPH</a:t>
            </a:r>
          </a:p>
          <a:p>
            <a:r>
              <a:rPr lang="en-US" b="0" dirty="0" smtClean="0"/>
              <a:t>(presented on her behalf by Maryam Haddad)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553200" cy="1295400"/>
          </a:xfrm>
        </p:spPr>
        <p:txBody>
          <a:bodyPr/>
          <a:lstStyle/>
          <a:p>
            <a:r>
              <a:rPr lang="en-US" dirty="0" smtClean="0"/>
              <a:t>Surveillance, Epidemiology,  and Outbreak Investigations Branch</a:t>
            </a:r>
          </a:p>
          <a:p>
            <a:r>
              <a:rPr lang="en-US" dirty="0" err="1" smtClean="0"/>
              <a:t>ACET</a:t>
            </a:r>
            <a:r>
              <a:rPr lang="en-US" dirty="0" smtClean="0"/>
              <a:t> Meeting — March 7, 2012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HIV/AIDS, Viral Hepatitis, STD, and TB Prevention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TB Elimination</a:t>
            </a:r>
            <a:endParaRPr lang="en-US" dirty="0"/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1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Completion in ≤12 Months </a:t>
            </a:r>
            <a:br>
              <a:rPr lang="en-US" dirty="0" smtClean="0"/>
            </a:br>
            <a:r>
              <a:rPr lang="en-US" dirty="0" smtClean="0"/>
              <a:t>by Incarceration Status at Diagnosis*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019800"/>
            <a:ext cx="8229600" cy="609600"/>
          </a:xfrm>
        </p:spPr>
        <p:txBody>
          <a:bodyPr/>
          <a:lstStyle/>
          <a:p>
            <a:r>
              <a:rPr lang="en-US" dirty="0" smtClean="0"/>
              <a:t>          * Cases </a:t>
            </a:r>
            <a:r>
              <a:rPr lang="en-US" dirty="0"/>
              <a:t>were among persons eligible to complete treatment within 12 months: persons had to be alive at diagnosis, initiate TB </a:t>
            </a:r>
            <a:br>
              <a:rPr lang="en-US" dirty="0"/>
            </a:br>
            <a:r>
              <a:rPr lang="en-US" dirty="0"/>
              <a:t>  treatment, not die during treatment, and not have meningeal TB, pediatric (aged &lt;15 years) </a:t>
            </a:r>
            <a:r>
              <a:rPr lang="en-US" dirty="0" err="1"/>
              <a:t>miliary</a:t>
            </a:r>
            <a:r>
              <a:rPr lang="en-US" dirty="0"/>
              <a:t> disease or a positive blood </a:t>
            </a:r>
            <a:br>
              <a:rPr lang="en-US" dirty="0"/>
            </a:br>
            <a:r>
              <a:rPr lang="en-US" dirty="0"/>
              <a:t>  culture for </a:t>
            </a:r>
            <a:r>
              <a:rPr lang="en-US" i="1" dirty="0"/>
              <a:t>Mycobacterium tuberculosis</a:t>
            </a:r>
            <a:r>
              <a:rPr lang="en-US" dirty="0"/>
              <a:t>, or rifampin resistance on initial drug susceptibility testing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70843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395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Completion in &gt;12 Months </a:t>
            </a:r>
            <a:br>
              <a:rPr lang="en-US" dirty="0" smtClean="0"/>
            </a:br>
            <a:r>
              <a:rPr lang="en-US" dirty="0" smtClean="0"/>
              <a:t>by Incarceration Status at Diagnosis*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dirty="0"/>
              <a:t>* Cases were among persons eligible to complete treatment within 12 months: persons had to be alive at diagnosis, initiate TB </a:t>
            </a:r>
            <a:br>
              <a:rPr lang="en-US" dirty="0"/>
            </a:br>
            <a:r>
              <a:rPr lang="en-US" dirty="0"/>
              <a:t>  treatment, not die during treatment, and not have meningeal TB, pediatric (aged &lt;15 years) </a:t>
            </a:r>
            <a:r>
              <a:rPr lang="en-US" dirty="0" err="1"/>
              <a:t>miliary</a:t>
            </a:r>
            <a:r>
              <a:rPr lang="en-US" dirty="0"/>
              <a:t> disease or a positive blood </a:t>
            </a:r>
            <a:br>
              <a:rPr lang="en-US" dirty="0"/>
            </a:br>
            <a:r>
              <a:rPr lang="en-US" dirty="0"/>
              <a:t>  culture for </a:t>
            </a:r>
            <a:r>
              <a:rPr lang="en-US" i="1" dirty="0"/>
              <a:t>Mycobacterium tuberculosis</a:t>
            </a:r>
            <a:r>
              <a:rPr lang="en-US" dirty="0"/>
              <a:t>, or rifampin resistance on initial drug susceptibility testing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724939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81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Known Treatment Completion</a:t>
            </a:r>
            <a:br>
              <a:rPr lang="en-US" dirty="0" smtClean="0"/>
            </a:br>
            <a:r>
              <a:rPr lang="en-US" dirty="0" smtClean="0"/>
              <a:t>by Incarceration Status at Diagnosis*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6019800"/>
            <a:ext cx="8229600" cy="609600"/>
          </a:xfrm>
        </p:spPr>
        <p:txBody>
          <a:bodyPr/>
          <a:lstStyle/>
          <a:p>
            <a:r>
              <a:rPr lang="en-US" dirty="0" smtClean="0"/>
              <a:t>           *Cases were among persons eligible to complete treatment within 12 months: persons </a:t>
            </a:r>
            <a:r>
              <a:rPr lang="en-US" dirty="0"/>
              <a:t>had to be alive at diagnosis, initiate TB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treatment</a:t>
            </a:r>
            <a:r>
              <a:rPr lang="en-US" dirty="0"/>
              <a:t>, not die during treatment, and not have meningeal TB, pediatric (aged &lt;15 years) </a:t>
            </a:r>
            <a:r>
              <a:rPr lang="en-US" dirty="0" err="1"/>
              <a:t>miliary</a:t>
            </a:r>
            <a:r>
              <a:rPr lang="en-US" dirty="0"/>
              <a:t> disease or a positive blood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culture </a:t>
            </a:r>
            <a:r>
              <a:rPr lang="en-US" dirty="0"/>
              <a:t>for </a:t>
            </a:r>
            <a:r>
              <a:rPr lang="en-US" i="1" dirty="0"/>
              <a:t>Mycobacterium tuberculosis</a:t>
            </a:r>
            <a:r>
              <a:rPr lang="en-US" dirty="0"/>
              <a:t>, or rifampin resistance on initial drug susceptibility testing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764335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2580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Completion in ≤12 Months</a:t>
            </a:r>
            <a:br>
              <a:rPr lang="en-US" dirty="0"/>
            </a:br>
            <a:r>
              <a:rPr lang="en-US" dirty="0"/>
              <a:t>Among </a:t>
            </a:r>
            <a:r>
              <a:rPr lang="en-US" dirty="0" smtClean="0"/>
              <a:t>Incarcerated, </a:t>
            </a:r>
            <a:r>
              <a:rPr lang="en-US" dirty="0"/>
              <a:t>by Origin*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*</a:t>
            </a:r>
            <a:r>
              <a:rPr lang="en-US" dirty="0"/>
              <a:t>Cases were among persons eligible to complete treatment within 12 months: persons had to be alive at diagnosis, initiate TB </a:t>
            </a:r>
            <a:br>
              <a:rPr lang="en-US" dirty="0"/>
            </a:br>
            <a:r>
              <a:rPr lang="en-US" dirty="0"/>
              <a:t>  treatment, not die during treatment, and not have meningeal TB, pediatric (aged &lt;15 years) </a:t>
            </a:r>
            <a:r>
              <a:rPr lang="en-US" dirty="0" err="1"/>
              <a:t>miliary</a:t>
            </a:r>
            <a:r>
              <a:rPr lang="en-US" dirty="0"/>
              <a:t> disease or a positive blood </a:t>
            </a:r>
            <a:br>
              <a:rPr lang="en-US" dirty="0"/>
            </a:br>
            <a:r>
              <a:rPr lang="en-US" dirty="0"/>
              <a:t>  culture for </a:t>
            </a:r>
            <a:r>
              <a:rPr lang="en-US" i="1" dirty="0"/>
              <a:t>Mycobacterium tuberculosis</a:t>
            </a:r>
            <a:r>
              <a:rPr lang="en-US" dirty="0"/>
              <a:t>, or rifampin resistance on initial drug susceptibility testing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37898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053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Completion in &gt;12 Months</a:t>
            </a:r>
            <a:br>
              <a:rPr lang="en-US" dirty="0"/>
            </a:br>
            <a:r>
              <a:rPr lang="en-US" dirty="0"/>
              <a:t>Among </a:t>
            </a:r>
            <a:r>
              <a:rPr lang="en-US" dirty="0" smtClean="0"/>
              <a:t>Incarcerated, </a:t>
            </a:r>
            <a:r>
              <a:rPr lang="en-US" dirty="0"/>
              <a:t>by </a:t>
            </a:r>
            <a:r>
              <a:rPr lang="en-US" dirty="0" smtClean="0"/>
              <a:t>Origin</a:t>
            </a:r>
            <a:r>
              <a:rPr lang="en-US" dirty="0"/>
              <a:t> 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*</a:t>
            </a:r>
            <a:r>
              <a:rPr lang="en-US" dirty="0"/>
              <a:t>Cases were among persons eligible to complete treatment within 12 months: persons had to be alive at diagnosis, initiate TB </a:t>
            </a:r>
            <a:br>
              <a:rPr lang="en-US" dirty="0"/>
            </a:br>
            <a:r>
              <a:rPr lang="en-US" dirty="0"/>
              <a:t>  treatment, not die during treatment, and not have meningeal TB, pediatric (aged &lt;15 years) </a:t>
            </a:r>
            <a:r>
              <a:rPr lang="en-US" dirty="0" err="1"/>
              <a:t>miliary</a:t>
            </a:r>
            <a:r>
              <a:rPr lang="en-US" dirty="0"/>
              <a:t> disease or a positive blood </a:t>
            </a:r>
            <a:br>
              <a:rPr lang="en-US" dirty="0"/>
            </a:br>
            <a:r>
              <a:rPr lang="en-US" dirty="0"/>
              <a:t>  culture for </a:t>
            </a:r>
            <a:r>
              <a:rPr lang="en-US" i="1" dirty="0"/>
              <a:t>Mycobacterium tuberculosis</a:t>
            </a:r>
            <a:r>
              <a:rPr lang="en-US" dirty="0"/>
              <a:t>, or rifampin resistance on initial drug susceptibility testing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001012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5222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Known </a:t>
            </a:r>
            <a:r>
              <a:rPr lang="en-US" dirty="0"/>
              <a:t>Treatment </a:t>
            </a:r>
            <a:r>
              <a:rPr lang="en-US" dirty="0" smtClean="0"/>
              <a:t>Completion </a:t>
            </a:r>
            <a:br>
              <a:rPr lang="en-US" dirty="0" smtClean="0"/>
            </a:br>
            <a:r>
              <a:rPr lang="en-US" dirty="0" smtClean="0"/>
              <a:t>Among Incarcerated, by Origin *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63339"/>
              </p:ext>
            </p:extLst>
          </p:nvPr>
        </p:nvGraphicFramePr>
        <p:xfrm>
          <a:off x="457200" y="1600200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1000" y="6019800"/>
            <a:ext cx="8229600" cy="609600"/>
          </a:xfrm>
        </p:spPr>
        <p:txBody>
          <a:bodyPr/>
          <a:lstStyle/>
          <a:p>
            <a:r>
              <a:rPr lang="en-US" dirty="0" smtClean="0"/>
              <a:t>           *Cases were among persons eligible to complete treatment within 12 months: persons </a:t>
            </a:r>
            <a:r>
              <a:rPr lang="en-US" dirty="0"/>
              <a:t>had to be alive at diagnosis, initiate TB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treatment</a:t>
            </a:r>
            <a:r>
              <a:rPr lang="en-US" dirty="0"/>
              <a:t>, not die during treatment, and not have meningeal TB, pediatric (aged &lt;15 years) </a:t>
            </a:r>
            <a:r>
              <a:rPr lang="en-US" dirty="0" err="1"/>
              <a:t>miliary</a:t>
            </a:r>
            <a:r>
              <a:rPr lang="en-US" dirty="0"/>
              <a:t> disease or a positive blood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culture </a:t>
            </a:r>
            <a:r>
              <a:rPr lang="en-US" dirty="0"/>
              <a:t>for </a:t>
            </a:r>
            <a:r>
              <a:rPr lang="en-US" i="1" dirty="0"/>
              <a:t>Mycobacterium tuberculosis</a:t>
            </a:r>
            <a:r>
              <a:rPr lang="en-US" dirty="0"/>
              <a:t>, or rifampin resistance on initial drug susceptibility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06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No Known </a:t>
            </a:r>
            <a:r>
              <a:rPr lang="en-US" dirty="0" smtClean="0"/>
              <a:t>Treatment Completion</a:t>
            </a:r>
            <a:br>
              <a:rPr lang="en-US" dirty="0" smtClean="0"/>
            </a:br>
            <a:r>
              <a:rPr lang="en-US" dirty="0" smtClean="0"/>
              <a:t>by Facility Type at Diagnosis </a:t>
            </a:r>
            <a:br>
              <a:rPr lang="en-US" dirty="0" smtClean="0"/>
            </a:br>
            <a:r>
              <a:rPr lang="en-US" dirty="0" smtClean="0"/>
              <a:t>and Origin, 1999–2008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21697"/>
              </p:ext>
            </p:extLst>
          </p:nvPr>
        </p:nvGraphicFramePr>
        <p:xfrm>
          <a:off x="457200" y="1600200"/>
          <a:ext cx="8229606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1"/>
                <a:gridCol w="1661165"/>
                <a:gridCol w="1645920"/>
                <a:gridCol w="1645920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U.S.-born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Foreign-born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n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(%)</a:t>
                      </a:r>
                      <a:r>
                        <a:rPr lang="en-US" b="1" baseline="0" dirty="0" smtClean="0"/>
                        <a:t> No known completion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             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(%)</a:t>
                      </a:r>
                      <a:r>
                        <a:rPr lang="en-US" b="1" baseline="0" dirty="0" smtClean="0"/>
                        <a:t> No known completion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incarcerated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2,965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(14.6)</a:t>
                      </a:r>
                      <a:endParaRPr lang="en-US" b="1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1,753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(40.6)</a:t>
                      </a:r>
                      <a:endParaRPr lang="en-US" b="1" dirty="0"/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Federal 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(21.4)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314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(54.5)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State 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(10.8)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130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(30.8)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Local jail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1,680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(16.2)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791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(32.1)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Juvenile 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r>
                        <a:rPr lang="en-US" baseline="0" dirty="0" smtClean="0"/>
                        <a:t>   corrections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(3.9)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(18.8)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Other*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(14.1)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483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(49.3)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4864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dirty="0" err="1" smtClean="0"/>
                        <a:t>Unk</a:t>
                      </a:r>
                      <a:r>
                        <a:rPr lang="en-US" dirty="0" smtClean="0"/>
                        <a:t>/missing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(27.4)</a:t>
                      </a:r>
                      <a:endParaRPr lang="en-US" dirty="0"/>
                    </a:p>
                  </a:txBody>
                  <a:tcPr marR="54864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(0.4)</a:t>
                      </a:r>
                      <a:endParaRPr lang="en-US" dirty="0"/>
                    </a:p>
                  </a:txBody>
                  <a:tcPr marR="548640"/>
                </a:tc>
              </a:tr>
            </a:tbl>
          </a:graphicData>
        </a:graphic>
      </p:graphicFrame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5791200"/>
            <a:ext cx="8229600" cy="609600"/>
          </a:xfrm>
        </p:spPr>
        <p:txBody>
          <a:bodyPr/>
          <a:lstStyle/>
          <a:p>
            <a:r>
              <a:rPr lang="en-US" sz="1300" dirty="0" smtClean="0"/>
              <a:t>*Other= ICE detention center, Indian reservation facilities, military stockades and jails, federal park police facilities, </a:t>
            </a:r>
            <a:br>
              <a:rPr lang="en-US" sz="1300" dirty="0" smtClean="0"/>
            </a:br>
            <a:r>
              <a:rPr lang="en-US" sz="1300" dirty="0" smtClean="0"/>
              <a:t>        police lockups  temporary holding facilities), and other facilities not included in other specific choices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23009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Persons incarcerated at diagnosis are at high risk for not having timely treatment completion</a:t>
            </a:r>
          </a:p>
          <a:p>
            <a:pPr lvl="1"/>
            <a:r>
              <a:rPr lang="en-US" dirty="0" smtClean="0"/>
              <a:t>Trends in timely completion worsening</a:t>
            </a:r>
          </a:p>
          <a:p>
            <a:endParaRPr lang="en-US" dirty="0" smtClean="0"/>
          </a:p>
          <a:p>
            <a:r>
              <a:rPr lang="en-US" dirty="0" smtClean="0"/>
              <a:t>Failure is largely attributed to no known completion rather than delayed completion</a:t>
            </a:r>
          </a:p>
          <a:p>
            <a:endParaRPr lang="en-US" dirty="0" smtClean="0"/>
          </a:p>
          <a:p>
            <a:r>
              <a:rPr lang="en-US" dirty="0" smtClean="0"/>
              <a:t>Foreign-born at particularly high risk for having</a:t>
            </a:r>
            <a:br>
              <a:rPr lang="en-US" dirty="0" smtClean="0"/>
            </a:br>
            <a:r>
              <a:rPr lang="en-US" dirty="0" smtClean="0"/>
              <a:t>no documented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95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 of presentation, </a:t>
            </a:r>
            <a:r>
              <a:rPr lang="en-US" dirty="0" err="1" smtClean="0"/>
              <a:t>Kiren</a:t>
            </a:r>
            <a:r>
              <a:rPr lang="en-US" dirty="0" smtClean="0"/>
              <a:t> </a:t>
            </a:r>
            <a:r>
              <a:rPr lang="en-US" dirty="0" err="1" smtClean="0"/>
              <a:t>Mitruka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Data analysis (ongoing), development of presentation</a:t>
            </a:r>
          </a:p>
          <a:p>
            <a:pPr lvl="1"/>
            <a:r>
              <a:rPr lang="en-US" dirty="0" smtClean="0"/>
              <a:t>Currently on an </a:t>
            </a:r>
            <a:r>
              <a:rPr lang="en-US" dirty="0" err="1" smtClean="0"/>
              <a:t>Epi</a:t>
            </a:r>
            <a:r>
              <a:rPr lang="en-US" dirty="0" smtClean="0"/>
              <a:t>-Aid for a TB outbreak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Steve Kammerer and Bob Pratt</a:t>
            </a:r>
          </a:p>
          <a:p>
            <a:pPr lvl="1"/>
            <a:r>
              <a:rPr lang="en-US" dirty="0" smtClean="0"/>
              <a:t>Technical support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5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 Treatment Completion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completion is a top priority for TB control </a:t>
            </a:r>
          </a:p>
          <a:p>
            <a:endParaRPr lang="en-US" dirty="0" smtClean="0"/>
          </a:p>
          <a:p>
            <a:r>
              <a:rPr lang="en-US" dirty="0"/>
              <a:t>Interrupted or incomplete treatment </a:t>
            </a:r>
            <a:r>
              <a:rPr lang="en-US" dirty="0" smtClean="0"/>
              <a:t>increases </a:t>
            </a:r>
            <a:r>
              <a:rPr lang="en-US" dirty="0"/>
              <a:t>risk of relapse, transmission, and drug </a:t>
            </a:r>
            <a:r>
              <a:rPr lang="en-US" dirty="0" smtClean="0"/>
              <a:t>resistance</a:t>
            </a:r>
          </a:p>
          <a:p>
            <a:endParaRPr lang="en-US" dirty="0"/>
          </a:p>
          <a:p>
            <a:r>
              <a:rPr lang="en-US" dirty="0" smtClean="0"/>
              <a:t>Most forms of TB are treatable within 6</a:t>
            </a:r>
            <a:r>
              <a:rPr lang="en-US" dirty="0" smtClean="0">
                <a:latin typeface="Arial"/>
                <a:cs typeface="Arial"/>
              </a:rPr>
              <a:t>–</a:t>
            </a:r>
            <a:r>
              <a:rPr lang="en-US" dirty="0" smtClean="0"/>
              <a:t>9 months</a:t>
            </a:r>
          </a:p>
          <a:p>
            <a:endParaRPr lang="en-US" dirty="0" smtClean="0"/>
          </a:p>
          <a:p>
            <a:r>
              <a:rPr lang="en-US" dirty="0" smtClean="0"/>
              <a:t>2015 national target:  93% completion (COT) within </a:t>
            </a:r>
            <a:br>
              <a:rPr lang="en-US" dirty="0" smtClean="0"/>
            </a:br>
            <a:r>
              <a:rPr lang="en-US" dirty="0" smtClean="0"/>
              <a:t>12 months among persons eligible </a:t>
            </a:r>
            <a:r>
              <a:rPr lang="en-US" dirty="0"/>
              <a:t>for COT ≤12 months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37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 National TB Surveillance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191000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TB Surveillance System (</a:t>
            </a:r>
            <a:r>
              <a:rPr lang="en-US" dirty="0" err="1"/>
              <a:t>NTSS</a:t>
            </a:r>
            <a:r>
              <a:rPr lang="en-US" dirty="0"/>
              <a:t>) </a:t>
            </a:r>
            <a:r>
              <a:rPr lang="en-US" dirty="0" smtClean="0"/>
              <a:t>began to collect reason therapy stopped (treatment outcome) in 1993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Also in 1993, </a:t>
            </a:r>
            <a:r>
              <a:rPr lang="en-US" dirty="0" err="1" smtClean="0"/>
              <a:t>NTSS</a:t>
            </a:r>
            <a:r>
              <a:rPr lang="en-US" dirty="0" smtClean="0"/>
              <a:t> began recording whether patient</a:t>
            </a:r>
            <a:br>
              <a:rPr lang="en-US" dirty="0" smtClean="0"/>
            </a:br>
            <a:r>
              <a:rPr lang="en-US" dirty="0" smtClean="0"/>
              <a:t>residing in correctional facility at time of TB diagnosis</a:t>
            </a:r>
          </a:p>
          <a:p>
            <a:pPr lvl="1"/>
            <a:r>
              <a:rPr lang="en-US" dirty="0" smtClean="0"/>
              <a:t>Federal prison, state prison, local jail, juvenile facility, other</a:t>
            </a:r>
          </a:p>
          <a:p>
            <a:pPr lvl="1"/>
            <a:r>
              <a:rPr lang="en-US" dirty="0" smtClean="0"/>
              <a:t>In 2009, additional variable to ascertain whether under custody of Immigration and Customs Enforcement (ICE)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33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Treatment Completion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proportion of cases ever completing treatment 87%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92% during 1993–2008</a:t>
            </a:r>
          </a:p>
          <a:p>
            <a:pPr lvl="1"/>
            <a:r>
              <a:rPr lang="en-US" dirty="0" smtClean="0"/>
              <a:t>Among persons alive at diagnosis, with initial regimens of </a:t>
            </a:r>
            <a:br>
              <a:rPr lang="en-US" dirty="0" smtClean="0"/>
            </a:br>
            <a:r>
              <a:rPr lang="en-US" dirty="0" smtClean="0"/>
              <a:t>at least one TB drug, who did not die during treatment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Treatment completion within 12 months:  63%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85%</a:t>
            </a:r>
          </a:p>
          <a:p>
            <a:pPr lvl="1"/>
            <a:r>
              <a:rPr lang="en-US" dirty="0" smtClean="0"/>
              <a:t>Improved but falls short of national goal of 93%</a:t>
            </a:r>
          </a:p>
          <a:p>
            <a:pPr lvl="1"/>
            <a:r>
              <a:rPr lang="en-US" dirty="0" smtClean="0"/>
              <a:t>Excluded from expectation/calculation </a:t>
            </a:r>
            <a:r>
              <a:rPr lang="en-US" dirty="0"/>
              <a:t>of COT≤12 months if</a:t>
            </a:r>
          </a:p>
          <a:p>
            <a:pPr lvl="2"/>
            <a:r>
              <a:rPr lang="en-US" dirty="0"/>
              <a:t>Not on at least one TB drug, </a:t>
            </a:r>
            <a:r>
              <a:rPr lang="en-US" dirty="0" smtClean="0"/>
              <a:t>death </a:t>
            </a:r>
            <a:r>
              <a:rPr lang="en-US" dirty="0"/>
              <a:t>at </a:t>
            </a:r>
            <a:r>
              <a:rPr lang="en-US" dirty="0" smtClean="0"/>
              <a:t>diagnosis or during </a:t>
            </a:r>
            <a:r>
              <a:rPr lang="en-US" dirty="0"/>
              <a:t>treatment,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meningeal </a:t>
            </a:r>
            <a:r>
              <a:rPr lang="en-US" dirty="0"/>
              <a:t>disease, p</a:t>
            </a:r>
            <a:r>
              <a:rPr lang="en-US" dirty="0" smtClean="0"/>
              <a:t>ediatric </a:t>
            </a:r>
            <a:r>
              <a:rPr lang="en-US" dirty="0" err="1"/>
              <a:t>miliary</a:t>
            </a:r>
            <a:r>
              <a:rPr lang="en-US" dirty="0"/>
              <a:t> disease or TB bacteremia, </a:t>
            </a:r>
            <a:r>
              <a:rPr lang="en-US" dirty="0" smtClean="0"/>
              <a:t>or rifampin </a:t>
            </a:r>
            <a:r>
              <a:rPr lang="en-US" dirty="0" err="1"/>
              <a:t>monoresistance</a:t>
            </a:r>
            <a:r>
              <a:rPr lang="en-US" dirty="0"/>
              <a:t> or multidrug resistance (MDR) </a:t>
            </a:r>
            <a:br>
              <a:rPr lang="en-US" dirty="0"/>
            </a:br>
            <a:r>
              <a:rPr lang="en-US" dirty="0"/>
              <a:t>on initial drug susceptibility testing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Source: Mitruka et al. Predictors </a:t>
            </a:r>
            <a:r>
              <a:rPr lang="en-US" dirty="0"/>
              <a:t>of failure in timely tuberculosis treatment completion, United </a:t>
            </a:r>
            <a:r>
              <a:rPr lang="en-US" dirty="0" smtClean="0"/>
              <a:t>States.  Accepted by </a:t>
            </a:r>
            <a:r>
              <a:rPr lang="en-US" dirty="0" err="1" smtClean="0"/>
              <a:t>IJTLD</a:t>
            </a:r>
            <a:r>
              <a:rPr lang="en-US" dirty="0" smtClean="0"/>
              <a:t>, Feb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12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757"/>
            <a:ext cx="8229600" cy="1143000"/>
          </a:xfrm>
        </p:spPr>
        <p:txBody>
          <a:bodyPr/>
          <a:lstStyle/>
          <a:p>
            <a:r>
              <a:rPr lang="en-US" dirty="0" smtClean="0"/>
              <a:t>Incarcerated Persons as a  </a:t>
            </a:r>
            <a:br>
              <a:rPr lang="en-US" dirty="0" smtClean="0"/>
            </a:br>
            <a:r>
              <a:rPr lang="en-US" dirty="0" smtClean="0"/>
              <a:t>Proportion of All TB Cases, 1993–2010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380480"/>
              </p:ext>
            </p:extLst>
          </p:nvPr>
        </p:nvGraphicFramePr>
        <p:xfrm>
          <a:off x="457200" y="1828800"/>
          <a:ext cx="9677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9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Trends in TB Cases in Incarcerated Persons, </a:t>
            </a:r>
            <a:br>
              <a:rPr lang="en-US" dirty="0" smtClean="0"/>
            </a:br>
            <a:r>
              <a:rPr lang="en-US" dirty="0" smtClean="0"/>
              <a:t>1993–2010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864058"/>
              </p:ext>
            </p:extLst>
          </p:nvPr>
        </p:nvGraphicFramePr>
        <p:xfrm>
          <a:off x="457200" y="19050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419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Treatment Completion Among Persons Incarcerated at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1999–2008 cohort, examined treatment outcomes among incarcerated vs. not incarcerated</a:t>
            </a:r>
          </a:p>
          <a:p>
            <a:pPr lvl="1"/>
            <a:r>
              <a:rPr lang="en-US" dirty="0" smtClean="0"/>
              <a:t>Among all persons alive at diagnosis who started treatment, reason therapy stopped </a:t>
            </a:r>
          </a:p>
          <a:p>
            <a:pPr lvl="1"/>
            <a:r>
              <a:rPr lang="en-US" dirty="0" smtClean="0"/>
              <a:t>Among persons eligible for </a:t>
            </a:r>
            <a:r>
              <a:rPr lang="en-US" dirty="0"/>
              <a:t>completion </a:t>
            </a:r>
            <a:r>
              <a:rPr lang="en-US" dirty="0" smtClean="0"/>
              <a:t>(COT) in ≤</a:t>
            </a:r>
            <a:r>
              <a:rPr lang="en-US" dirty="0"/>
              <a:t>12 </a:t>
            </a:r>
            <a:r>
              <a:rPr lang="en-US" dirty="0" smtClean="0"/>
              <a:t>months, stratified by origin (i.e., U.S.-born and foreign-born):  </a:t>
            </a:r>
          </a:p>
          <a:p>
            <a:pPr lvl="2">
              <a:buFont typeface="Myriad Web Pro" charset="0"/>
              <a:buChar char="–"/>
            </a:pPr>
            <a:r>
              <a:rPr lang="en-US" dirty="0" smtClean="0"/>
              <a:t>completion in ≤12 months </a:t>
            </a:r>
            <a:endParaRPr lang="en-US" dirty="0"/>
          </a:p>
          <a:p>
            <a:pPr lvl="2">
              <a:buFont typeface="Myriad Web Pro" charset="0"/>
              <a:buChar char="–"/>
            </a:pPr>
            <a:r>
              <a:rPr lang="en-US" dirty="0" smtClean="0"/>
              <a:t>delayed completion (&gt;12 months</a:t>
            </a:r>
            <a:r>
              <a:rPr lang="en-US" dirty="0"/>
              <a:t>) </a:t>
            </a:r>
            <a:endParaRPr lang="en-US" dirty="0" smtClean="0"/>
          </a:p>
          <a:p>
            <a:pPr lvl="2">
              <a:buFont typeface="Myriad Web Pro" charset="0"/>
              <a:buChar char="–"/>
            </a:pPr>
            <a:r>
              <a:rPr lang="en-US" dirty="0" smtClean="0"/>
              <a:t>no </a:t>
            </a:r>
            <a:r>
              <a:rPr lang="en-US" dirty="0"/>
              <a:t>known </a:t>
            </a:r>
            <a:r>
              <a:rPr lang="en-US" dirty="0" smtClean="0"/>
              <a:t>completion</a:t>
            </a:r>
            <a:endParaRPr lang="en-US" dirty="0"/>
          </a:p>
          <a:p>
            <a:pPr lvl="3"/>
            <a:r>
              <a:rPr lang="en-US" dirty="0" smtClean="0"/>
              <a:t>by facility at diagnosis</a:t>
            </a:r>
          </a:p>
        </p:txBody>
      </p:sp>
    </p:spTree>
    <p:extLst>
      <p:ext uri="{BB962C8B-B14F-4D97-AF65-F5344CB8AC3E}">
        <p14:creationId xmlns:p14="http://schemas.microsoft.com/office/powerpoint/2010/main" val="3666340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</a:t>
            </a:r>
            <a:r>
              <a:rPr lang="en-US" dirty="0" smtClean="0"/>
              <a:t>TB </a:t>
            </a:r>
            <a:r>
              <a:rPr lang="en-US" dirty="0"/>
              <a:t>Treatment Stopped, </a:t>
            </a:r>
            <a:r>
              <a:rPr lang="en-US" dirty="0" smtClean="0"/>
              <a:t> 1999–2008, </a:t>
            </a:r>
            <a:br>
              <a:rPr lang="en-US" dirty="0" smtClean="0"/>
            </a:br>
            <a:r>
              <a:rPr lang="en-US" dirty="0" smtClean="0"/>
              <a:t>by Incarceration Status (N=143,515)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362241"/>
              </p:ext>
            </p:extLst>
          </p:nvPr>
        </p:nvGraphicFramePr>
        <p:xfrm>
          <a:off x="533400" y="1600200"/>
          <a:ext cx="82296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524000"/>
                <a:gridCol w="1508760"/>
                <a:gridCol w="184404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Incarcerated</a:t>
                      </a:r>
                      <a:r>
                        <a:rPr lang="en-US" baseline="0" dirty="0" smtClean="0"/>
                        <a:t> at diagnosis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N=4,986</a:t>
                      </a:r>
                    </a:p>
                    <a:p>
                      <a:pPr algn="l"/>
                      <a:r>
                        <a:rPr lang="en-US" dirty="0" smtClean="0"/>
                        <a:t>             n</a:t>
                      </a:r>
                      <a:r>
                        <a:rPr lang="en-US" baseline="0" dirty="0" smtClean="0"/>
                        <a:t>                          </a:t>
                      </a:r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incarcerated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N=138,390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n</a:t>
                      </a:r>
                      <a:r>
                        <a:rPr lang="en-US" baseline="0" dirty="0" smtClean="0"/>
                        <a:t>                       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Completed treatment ever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3,641</a:t>
                      </a:r>
                      <a:endParaRPr lang="en-US" b="1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39A6"/>
                          </a:solidFill>
                        </a:rPr>
                        <a:t>(73.0)</a:t>
                      </a:r>
                      <a:endParaRPr lang="en-US" b="1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119,505</a:t>
                      </a:r>
                      <a:endParaRPr lang="en-US" b="1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(86.4)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Died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173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(3.5)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10,282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(7.4)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Moved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364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(7.3)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3,036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(2.2)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Lost 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571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(11.5)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3,078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(2.2)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Refused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(0.9)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844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(0.6)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Adverse event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(0.0)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(0.0)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dirty="0" smtClean="0"/>
                        <a:t>ther,</a:t>
                      </a:r>
                      <a:r>
                        <a:rPr lang="en-US" baseline="0" dirty="0" smtClean="0"/>
                        <a:t> or m</a:t>
                      </a:r>
                      <a:r>
                        <a:rPr lang="en-US" dirty="0" smtClean="0"/>
                        <a:t>issing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(3.9)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1,640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(1.2)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3400" y="6400800"/>
            <a:ext cx="8001000" cy="457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</a:t>
            </a:r>
            <a:r>
              <a:rPr lang="en-US" dirty="0"/>
              <a:t>:  Included </a:t>
            </a:r>
            <a:r>
              <a:rPr lang="en-US" dirty="0" smtClean="0"/>
              <a:t>all </a:t>
            </a:r>
            <a:r>
              <a:rPr lang="en-US" dirty="0"/>
              <a:t>cases in persons reported as alive at diagnosis and taking one or more TB </a:t>
            </a:r>
            <a:r>
              <a:rPr lang="en-US" dirty="0" smtClean="0"/>
              <a:t>drugs; </a:t>
            </a:r>
            <a:br>
              <a:rPr lang="en-US" dirty="0" smtClean="0"/>
            </a:br>
            <a:r>
              <a:rPr lang="en-US" dirty="0" smtClean="0"/>
              <a:t>             139 </a:t>
            </a:r>
            <a:r>
              <a:rPr lang="en-US" dirty="0"/>
              <a:t>cases </a:t>
            </a:r>
            <a:r>
              <a:rPr lang="en-US" dirty="0" smtClean="0"/>
              <a:t>(0.1% </a:t>
            </a:r>
            <a:r>
              <a:rPr lang="en-US" dirty="0"/>
              <a:t>) had missing incarceration status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74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</a:t>
            </a:r>
            <a:r>
              <a:rPr lang="en-US" dirty="0" smtClean="0"/>
              <a:t>TB </a:t>
            </a:r>
            <a:r>
              <a:rPr lang="en-US" dirty="0"/>
              <a:t>Treatment Stopped, </a:t>
            </a:r>
            <a:r>
              <a:rPr lang="en-US" dirty="0" smtClean="0"/>
              <a:t> 1999–2008, </a:t>
            </a:r>
            <a:br>
              <a:rPr lang="en-US" dirty="0" smtClean="0"/>
            </a:br>
            <a:r>
              <a:rPr lang="en-US" dirty="0" smtClean="0"/>
              <a:t>Among Incarcerated, by Origin (N</a:t>
            </a:r>
            <a:r>
              <a:rPr lang="en-US" dirty="0"/>
              <a:t>= 4,986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75507"/>
              </p:ext>
            </p:extLst>
          </p:nvPr>
        </p:nvGraphicFramePr>
        <p:xfrm>
          <a:off x="533400" y="1600200"/>
          <a:ext cx="82296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524000"/>
                <a:gridCol w="1508760"/>
                <a:gridCol w="184404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U.S.-born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N=3,148</a:t>
                      </a:r>
                    </a:p>
                    <a:p>
                      <a:pPr algn="l"/>
                      <a:r>
                        <a:rPr lang="en-US" dirty="0" smtClean="0"/>
                        <a:t>             n</a:t>
                      </a:r>
                      <a:r>
                        <a:rPr lang="en-US" baseline="0" dirty="0" smtClean="0"/>
                        <a:t>                          </a:t>
                      </a:r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Foreign-born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N=1,814</a:t>
                      </a:r>
                    </a:p>
                    <a:p>
                      <a:pPr algn="ctr"/>
                      <a:r>
                        <a:rPr lang="en-US" dirty="0" smtClean="0"/>
                        <a:t>           n</a:t>
                      </a:r>
                      <a:r>
                        <a:rPr lang="en-US" baseline="0" dirty="0" smtClean="0"/>
                        <a:t>                       (%)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Completed treatment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2,569</a:t>
                      </a:r>
                      <a:endParaRPr lang="en-US" b="1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(81.6)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1,057</a:t>
                      </a:r>
                      <a:endParaRPr lang="en-US" b="1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0039A6"/>
                          </a:solidFill>
                        </a:rPr>
                        <a:t>(58.3)</a:t>
                      </a:r>
                      <a:endParaRPr lang="en-US" b="1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Died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(4.5)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(1.7)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Moved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(2.9)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271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(14.9)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Lost 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(8.1)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(17.2)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Refused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(1.0)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(1.1)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Adverse event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(0.0)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(0.0)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Unknown,</a:t>
                      </a:r>
                      <a:r>
                        <a:rPr lang="en-US" baseline="0" dirty="0" smtClean="0"/>
                        <a:t> o</a:t>
                      </a:r>
                      <a:r>
                        <a:rPr lang="en-US" dirty="0" smtClean="0"/>
                        <a:t>ther,</a:t>
                      </a:r>
                      <a:r>
                        <a:rPr lang="en-US" baseline="0" dirty="0" smtClean="0"/>
                        <a:t> or m</a:t>
                      </a:r>
                      <a:r>
                        <a:rPr lang="en-US" dirty="0" smtClean="0"/>
                        <a:t>issing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(2.1)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39A6"/>
                          </a:solidFill>
                        </a:rPr>
                        <a:t>(6.8)</a:t>
                      </a:r>
                      <a:endParaRPr lang="en-US" dirty="0">
                        <a:solidFill>
                          <a:srgbClr val="0039A6"/>
                        </a:solidFill>
                      </a:endParaRPr>
                    </a:p>
                  </a:txBody>
                  <a:tcPr marR="502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3400" y="6400800"/>
            <a:ext cx="8001000" cy="457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Note</a:t>
            </a:r>
            <a:r>
              <a:rPr lang="en-US" dirty="0" smtClean="0"/>
              <a:t>: Of </a:t>
            </a:r>
            <a:r>
              <a:rPr lang="en-US" dirty="0"/>
              <a:t>total 4,986 </a:t>
            </a:r>
            <a:r>
              <a:rPr lang="en-US" dirty="0" smtClean="0"/>
              <a:t>cases </a:t>
            </a:r>
            <a:r>
              <a:rPr lang="en-US" dirty="0"/>
              <a:t>among incarcerated persons, 24 had missing data on origin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05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light(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869</Words>
  <Application>Microsoft Office PowerPoint</Application>
  <PresentationFormat>On-screen Show (4:3)</PresentationFormat>
  <Paragraphs>238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Myriad Web Pro</vt:lpstr>
      <vt:lpstr>Calibri</vt:lpstr>
      <vt:lpstr>Wingdings</vt:lpstr>
      <vt:lpstr>Courier New</vt:lpstr>
      <vt:lpstr>NCHHSTP_PPT_light(</vt:lpstr>
      <vt:lpstr>Tuberculosis Treatment Completion Among Persons Incarcerated at Diagnosis,  U.S. TB Surveillance System, 1999–2008</vt:lpstr>
      <vt:lpstr>Background:  Treatment Completion</vt:lpstr>
      <vt:lpstr>Background:  National TB Surveillance</vt:lpstr>
      <vt:lpstr>Overall Treatment Completion</vt:lpstr>
      <vt:lpstr>Incarcerated Persons as a   Proportion of All TB Cases, 1993–2010</vt:lpstr>
      <vt:lpstr>Trends in TB Cases in Incarcerated Persons,  1993–2010</vt:lpstr>
      <vt:lpstr>Treatment Completion Among Persons Incarcerated at Diagnosis</vt:lpstr>
      <vt:lpstr>Reason TB Treatment Stopped,  1999–2008,  by Incarceration Status (N=143,515)</vt:lpstr>
      <vt:lpstr>Reason TB Treatment Stopped,  1999–2008,  Among Incarcerated, by Origin (N= 4,986)</vt:lpstr>
      <vt:lpstr>Treatment Completion in ≤12 Months  by Incarceration Status at Diagnosis*</vt:lpstr>
      <vt:lpstr>Treatment Completion in &gt;12 Months  by Incarceration Status at Diagnosis*</vt:lpstr>
      <vt:lpstr>No Known Treatment Completion by Incarceration Status at Diagnosis*</vt:lpstr>
      <vt:lpstr>Treatment Completion in ≤12 Months Among Incarcerated, by Origin*</vt:lpstr>
      <vt:lpstr>Treatment Completion in &gt;12 Months Among Incarcerated, by Origin *</vt:lpstr>
      <vt:lpstr>No Known Treatment Completion  Among Incarcerated, by Origin *</vt:lpstr>
      <vt:lpstr>No Known Treatment Completion by Facility Type at Diagnosis  and Origin, 1999–2008 </vt:lpstr>
      <vt:lpstr>Conclusions</vt:lpstr>
      <vt:lpstr>Acknowledgment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Centers for Disease Control &amp; Prevention</dc:creator>
  <cp:lastModifiedBy>Haddad, Maryam (CDC/OID/NCHHSTP)</cp:lastModifiedBy>
  <cp:revision>186</cp:revision>
  <cp:lastPrinted>2012-03-02T13:54:14Z</cp:lastPrinted>
  <dcterms:created xsi:type="dcterms:W3CDTF">2010-12-06T17:58:46Z</dcterms:created>
  <dcterms:modified xsi:type="dcterms:W3CDTF">2012-03-02T14:06:58Z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